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6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3B45"/>
    <a:srgbClr val="A36CAC"/>
    <a:srgbClr val="957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5" autoAdjust="0"/>
    <p:restoredTop sz="94665"/>
  </p:normalViewPr>
  <p:slideViewPr>
    <p:cSldViewPr snapToGrid="0" snapToObjects="1">
      <p:cViewPr varScale="1">
        <p:scale>
          <a:sx n="77" d="100"/>
          <a:sy n="77" d="100"/>
        </p:scale>
        <p:origin x="126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04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892F20C-55A3-4BC8-8153-46B5D6BE240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CF6CBFB-C75E-41CF-BFC7-F88F48A8393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D33149-F335-446D-B4BA-CC1923ECB62A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2020/11/25 Wednesday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57D360-DAA0-44F0-8017-BF15DFEDE6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800BEB-F09F-4DC7-8066-AE45FEB397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E986B-849C-4804-A28D-AF7A7B271BE3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611919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57A78FEC-0BA3-4F31-9B99-6CC59498C17B}" type="datetime1">
              <a:rPr lang="zh-CN" altLang="en-US" smtClean="0"/>
              <a:pPr/>
              <a:t>2020/11/25 Wednesday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B3BC52F3-A405-4E1D-B909-AE5F3A9D7A82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48206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BC52F3-A405-4E1D-B909-AE5F3A9D7A82}" type="slidenum">
              <a:rPr lang="en-US" altLang="zh-CN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4732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BC52F3-A405-4E1D-B909-AE5F3A9D7A82}" type="slidenum">
              <a:rPr lang="en-US" altLang="zh-CN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2799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形 11">
            <a:extLst>
              <a:ext uri="{FF2B5EF4-FFF2-40B4-BE49-F238E27FC236}">
                <a16:creationId xmlns:a16="http://schemas.microsoft.com/office/drawing/2014/main" id="{C9A48CBE-25B6-FA41-BD1D-F39A79E87753}"/>
              </a:ext>
            </a:extLst>
          </p:cNvPr>
          <p:cNvSpPr/>
          <p:nvPr userDrawn="1"/>
        </p:nvSpPr>
        <p:spPr>
          <a:xfrm>
            <a:off x="6607508" y="3932639"/>
            <a:ext cx="880686" cy="880686"/>
          </a:xfrm>
          <a:prstGeom prst="ellipse">
            <a:avLst/>
          </a:prstGeom>
          <a:solidFill>
            <a:srgbClr val="A36CA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dirty="0">
              <a:ea typeface="Microsoft YaHei UI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ADB1646-54E9-C94E-A9CD-1C878157E9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680" y="559904"/>
            <a:ext cx="4337282" cy="5738192"/>
          </a:xfrm>
          <a:prstGeom prst="rect">
            <a:avLst/>
          </a:prstGeom>
        </p:spPr>
      </p:pic>
      <p:sp>
        <p:nvSpPr>
          <p:cNvPr id="10" name="椭圆形 9">
            <a:extLst>
              <a:ext uri="{FF2B5EF4-FFF2-40B4-BE49-F238E27FC236}">
                <a16:creationId xmlns:a16="http://schemas.microsoft.com/office/drawing/2014/main" id="{31832E57-E5AF-164F-8D23-0EEC1BE658A1}"/>
              </a:ext>
            </a:extLst>
          </p:cNvPr>
          <p:cNvSpPr/>
          <p:nvPr userDrawn="1"/>
        </p:nvSpPr>
        <p:spPr>
          <a:xfrm>
            <a:off x="4032173" y="1000247"/>
            <a:ext cx="3734719" cy="373471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dirty="0">
              <a:ea typeface="Microsoft YaHei UI" panose="020B0503020204020204" pitchFamily="34" charset="-122"/>
            </a:endParaRPr>
          </a:p>
        </p:txBody>
      </p:sp>
      <p:sp>
        <p:nvSpPr>
          <p:cNvPr id="11" name="椭圆形 10">
            <a:extLst>
              <a:ext uri="{FF2B5EF4-FFF2-40B4-BE49-F238E27FC236}">
                <a16:creationId xmlns:a16="http://schemas.microsoft.com/office/drawing/2014/main" id="{53B367E2-94B0-7A49-94A0-D31EBCDA965B}"/>
              </a:ext>
            </a:extLst>
          </p:cNvPr>
          <p:cNvSpPr/>
          <p:nvPr userDrawn="1"/>
        </p:nvSpPr>
        <p:spPr>
          <a:xfrm>
            <a:off x="4368514" y="890028"/>
            <a:ext cx="802327" cy="802327"/>
          </a:xfrm>
          <a:prstGeom prst="ellipse">
            <a:avLst/>
          </a:prstGeom>
          <a:solidFill>
            <a:srgbClr val="A36CAC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dirty="0">
              <a:ea typeface="Microsoft YaHei UI" panose="020B0503020204020204" pitchFamily="34" charset="-122"/>
            </a:endParaRP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C4FD369A-8627-DE4A-A003-6332D6806A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46222" y="1078606"/>
            <a:ext cx="3523233" cy="3581400"/>
          </a:xfrm>
          <a:prstGeom prst="rect">
            <a:avLst/>
          </a:prstGeom>
        </p:spPr>
      </p:pic>
      <p:sp>
        <p:nvSpPr>
          <p:cNvPr id="15" name="椭圆形 14">
            <a:extLst>
              <a:ext uri="{FF2B5EF4-FFF2-40B4-BE49-F238E27FC236}">
                <a16:creationId xmlns:a16="http://schemas.microsoft.com/office/drawing/2014/main" id="{E6700E2B-E50B-3643-9902-CEF948EDC5C9}"/>
              </a:ext>
            </a:extLst>
          </p:cNvPr>
          <p:cNvSpPr/>
          <p:nvPr userDrawn="1"/>
        </p:nvSpPr>
        <p:spPr>
          <a:xfrm>
            <a:off x="4335136" y="1337032"/>
            <a:ext cx="3128791" cy="3128791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dirty="0">
              <a:ea typeface="Microsoft YaHei UI" panose="020B0503020204020204" pitchFamily="34" charset="-122"/>
            </a:endParaRPr>
          </a:p>
        </p:txBody>
      </p:sp>
      <p:cxnSp>
        <p:nvCxnSpPr>
          <p:cNvPr id="17" name="直接连接符​​(S) 16">
            <a:extLst>
              <a:ext uri="{FF2B5EF4-FFF2-40B4-BE49-F238E27FC236}">
                <a16:creationId xmlns:a16="http://schemas.microsoft.com/office/drawing/2014/main" id="{B7C692FD-85D4-474D-858B-6E831DC013E9}"/>
              </a:ext>
            </a:extLst>
          </p:cNvPr>
          <p:cNvCxnSpPr/>
          <p:nvPr userDrawn="1"/>
        </p:nvCxnSpPr>
        <p:spPr>
          <a:xfrm>
            <a:off x="539719" y="603589"/>
            <a:ext cx="0" cy="437565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​​(S) 17">
            <a:extLst>
              <a:ext uri="{FF2B5EF4-FFF2-40B4-BE49-F238E27FC236}">
                <a16:creationId xmlns:a16="http://schemas.microsoft.com/office/drawing/2014/main" id="{A0855313-19C8-9A48-86F7-98C73A80FBE9}"/>
              </a:ext>
            </a:extLst>
          </p:cNvPr>
          <p:cNvCxnSpPr>
            <a:cxnSpLocks/>
          </p:cNvCxnSpPr>
          <p:nvPr userDrawn="1"/>
        </p:nvCxnSpPr>
        <p:spPr>
          <a:xfrm flipV="1">
            <a:off x="690789" y="458976"/>
            <a:ext cx="3231217" cy="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​​(S) 19">
            <a:extLst>
              <a:ext uri="{FF2B5EF4-FFF2-40B4-BE49-F238E27FC236}">
                <a16:creationId xmlns:a16="http://schemas.microsoft.com/office/drawing/2014/main" id="{30036CFF-4860-1C42-ACDC-9073061E8381}"/>
              </a:ext>
            </a:extLst>
          </p:cNvPr>
          <p:cNvCxnSpPr>
            <a:cxnSpLocks/>
          </p:cNvCxnSpPr>
          <p:nvPr userDrawn="1"/>
        </p:nvCxnSpPr>
        <p:spPr>
          <a:xfrm flipV="1">
            <a:off x="690789" y="6411369"/>
            <a:ext cx="3231217" cy="1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​​(S) 20">
            <a:extLst>
              <a:ext uri="{FF2B5EF4-FFF2-40B4-BE49-F238E27FC236}">
                <a16:creationId xmlns:a16="http://schemas.microsoft.com/office/drawing/2014/main" id="{13C39DCA-D770-3848-A388-7363D35BAEDE}"/>
              </a:ext>
            </a:extLst>
          </p:cNvPr>
          <p:cNvCxnSpPr/>
          <p:nvPr userDrawn="1"/>
        </p:nvCxnSpPr>
        <p:spPr>
          <a:xfrm>
            <a:off x="5067758" y="1000247"/>
            <a:ext cx="0" cy="437565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长方形 8">
            <a:extLst>
              <a:ext uri="{FF2B5EF4-FFF2-40B4-BE49-F238E27FC236}">
                <a16:creationId xmlns:a16="http://schemas.microsoft.com/office/drawing/2014/main" id="{79C871C4-F241-EC4F-B63A-C990F91C97C5}"/>
              </a:ext>
            </a:extLst>
          </p:cNvPr>
          <p:cNvSpPr/>
          <p:nvPr userDrawn="1"/>
        </p:nvSpPr>
        <p:spPr>
          <a:xfrm>
            <a:off x="641680" y="559904"/>
            <a:ext cx="4337282" cy="5738192"/>
          </a:xfrm>
          <a:prstGeom prst="rect">
            <a:avLst/>
          </a:prstGeom>
          <a:solidFill>
            <a:schemeClr val="accent2">
              <a:lumMod val="5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dirty="0">
              <a:ea typeface="Microsoft YaHei UI" panose="020B0503020204020204" pitchFamily="34" charset="-122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72B018A5-0F7D-9945-8B19-0DD5419C9750}"/>
              </a:ext>
            </a:extLst>
          </p:cNvPr>
          <p:cNvSpPr/>
          <p:nvPr userDrawn="1"/>
        </p:nvSpPr>
        <p:spPr>
          <a:xfrm>
            <a:off x="429550" y="5483141"/>
            <a:ext cx="3150400" cy="580337"/>
          </a:xfrm>
          <a:prstGeom prst="parallelogram">
            <a:avLst/>
          </a:prstGeom>
          <a:solidFill>
            <a:srgbClr val="4F3B45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dirty="0">
              <a:ea typeface="Microsoft YaHei UI" panose="020B0503020204020204" pitchFamily="34" charset="-122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D41DEEEF-8708-0948-A1F5-473832AF76C5}"/>
              </a:ext>
            </a:extLst>
          </p:cNvPr>
          <p:cNvSpPr/>
          <p:nvPr userDrawn="1"/>
        </p:nvSpPr>
        <p:spPr>
          <a:xfrm>
            <a:off x="539719" y="5584069"/>
            <a:ext cx="3150400" cy="580337"/>
          </a:xfrm>
          <a:prstGeom prst="parallelogram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dirty="0">
              <a:ea typeface="Microsoft YaHei UI" panose="020B0503020204020204" pitchFamily="34" charset="-122"/>
            </a:endParaRPr>
          </a:p>
        </p:txBody>
      </p:sp>
      <p:sp>
        <p:nvSpPr>
          <p:cNvPr id="22" name="椭圆形 21">
            <a:extLst>
              <a:ext uri="{FF2B5EF4-FFF2-40B4-BE49-F238E27FC236}">
                <a16:creationId xmlns:a16="http://schemas.microsoft.com/office/drawing/2014/main" id="{D34906BD-8FC7-AA47-AB2A-AC3B3652A105}"/>
              </a:ext>
            </a:extLst>
          </p:cNvPr>
          <p:cNvSpPr/>
          <p:nvPr userDrawn="1"/>
        </p:nvSpPr>
        <p:spPr>
          <a:xfrm>
            <a:off x="4643350" y="526470"/>
            <a:ext cx="497270" cy="497270"/>
          </a:xfrm>
          <a:prstGeom prst="ellipse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dirty="0">
              <a:ea typeface="Microsoft YaHei UI" panose="020B0503020204020204" pitchFamily="34" charset="-122"/>
            </a:endParaRPr>
          </a:p>
        </p:txBody>
      </p:sp>
      <p:sp>
        <p:nvSpPr>
          <p:cNvPr id="23" name="三角形 22">
            <a:extLst>
              <a:ext uri="{FF2B5EF4-FFF2-40B4-BE49-F238E27FC236}">
                <a16:creationId xmlns:a16="http://schemas.microsoft.com/office/drawing/2014/main" id="{8FAB00F8-20A4-384C-9213-9BAF87E0E543}"/>
              </a:ext>
            </a:extLst>
          </p:cNvPr>
          <p:cNvSpPr/>
          <p:nvPr userDrawn="1"/>
        </p:nvSpPr>
        <p:spPr>
          <a:xfrm>
            <a:off x="4347962" y="438665"/>
            <a:ext cx="491377" cy="423601"/>
          </a:xfrm>
          <a:prstGeom prst="triangle">
            <a:avLst/>
          </a:prstGeom>
          <a:noFill/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dirty="0">
              <a:ea typeface="Microsoft YaHei UI" panose="020B0503020204020204" pitchFamily="34" charset="-122"/>
            </a:endParaRPr>
          </a:p>
        </p:txBody>
      </p:sp>
      <p:sp>
        <p:nvSpPr>
          <p:cNvPr id="31" name="标题 30">
            <a:extLst>
              <a:ext uri="{FF2B5EF4-FFF2-40B4-BE49-F238E27FC236}">
                <a16:creationId xmlns:a16="http://schemas.microsoft.com/office/drawing/2014/main" id="{55CE2FFD-FF91-E94F-8A18-DFF7BF3D7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0210" y="2155178"/>
            <a:ext cx="3831487" cy="2402536"/>
          </a:xfrm>
          <a:prstGeom prst="rect">
            <a:avLst/>
          </a:prstGeom>
        </p:spPr>
        <p:txBody>
          <a:bodyPr rtlCol="0" anchor="ctr"/>
          <a:lstStyle>
            <a:lvl1pPr algn="ctr">
              <a:defRPr sz="5400" b="0"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275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877 0.86111 L -4.375E-6 -2.49366E-18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45" y="-430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696 0.84444 L 2.70833E-6 1.85185E-6 " pathEditMode="relative" rAng="0" ptsTypes="AA">
                                      <p:cBhvr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41" y="-422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503 0.85902 L -0.06042 0.0074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4" y="-425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24976 L 0.00104 0.16644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08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825 0.85671 L -0.00364 0.00717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4" y="-4247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25E-6 -2.96296E-6 C -0.01615 0.02894 -0.03229 0.05787 -0.04714 0.0713 C -0.06198 0.08473 -0.07656 0.0801 -0.08906 0.08056 C -0.10156 0.08102 -0.11107 0.07732 -0.12214 0.07431 C -0.1332 0.0713 -0.14857 0.06667 -0.15534 0.06181 C -0.16198 0.05718 -0.16146 0.05 -0.16224 0.0463 C -0.16315 0.04283 -0.16185 0.04144 -0.16055 0.04028 " pathEditMode="relative" rAng="0" ptsTypes="AAAAAAA">
                                      <p:cBhvr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38" y="402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06 0.00208 L 0.52084 0.00208 " pathEditMode="relative" rAng="0" ptsTypes="AA">
                                      <p:cBhvr>
                                        <p:cTn id="18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89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07 0.00208 L 0.52083 0.00208 " pathEditMode="relative" rAng="0" ptsTypes="AA">
                                      <p:cBhvr>
                                        <p:cTn id="20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89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5808 -0.00023 L -0.0668 -0.06783 " pathEditMode="relative" rAng="0" ptsTypes="AA">
                                      <p:cBhvr>
                                        <p:cTn id="2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-338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41 -0.27106 C -0.06407 -0.24884 -0.05847 -0.22662 -0.05183 -0.20856 C -0.04532 -0.1905 -0.03907 -0.18009 -0.02969 -0.16273 C -0.02032 -0.1456 -0.00834 -0.125 0.00442 -0.10463 C 0.01705 -0.08402 0.03229 -0.05694 0.04661 -0.04004 C 0.0608 -0.02291 0.07226 -0.0125 0.08984 -0.00254 C 0.10755 0.00764 0.13255 0.01667 0.15208 0.02037 C 0.17161 0.02431 0.19414 0.02223 0.20703 0.02037 C 0.22005 0.01875 0.22474 0.01436 0.22942 0.00996 " pathEditMode="relative" rAng="0" ptsTypes="AAAAAAAAA">
                                      <p:cBhvr>
                                        <p:cTn id="24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5" y="1467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51679 0.00208 L 1.06471 0.0046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96" y="11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52084 0.00208 L 1.06237 0.00254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8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16667E-6 3.33333E-6 L 0.29258 -0.7182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22" y="-3592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16667E-6 4.44444E-6 L 0.29414 -0.71621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1" y="-3581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668 -0.06783 L 0.29336 -0.72153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8" y="-3245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22942 0.00996 L 0.20859 -0.35694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-183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16054 0.04028 L 0.08099 0.51667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70" y="2381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234 -0.00185 L 0.96784 1.85185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03" y="9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 0 L 0 -0.19954 " pathEditMode="relative" ptsTypes="AA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 0 L 0 -0.19954 " pathEditMode="relative" ptsTypes="AA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2" grpId="2" animBg="1"/>
      <p:bldP spid="12" grpId="3" animBg="1"/>
      <p:bldP spid="10" grpId="0" animBg="1"/>
      <p:bldP spid="10" grpId="1" animBg="1"/>
      <p:bldP spid="11" grpId="0" animBg="1"/>
      <p:bldP spid="11" grpId="1" animBg="1"/>
      <p:bldP spid="15" grpId="0" animBg="1"/>
      <p:bldP spid="15" grpId="1" animBg="1"/>
      <p:bldP spid="14" grpId="0" animBg="1"/>
      <p:bldP spid="14" grpId="1" animBg="1"/>
      <p:bldP spid="13" grpId="0" animBg="1"/>
      <p:bldP spid="13" grpId="1" animBg="1"/>
      <p:bldP spid="22" grpId="0" animBg="1"/>
      <p:bldP spid="23" grpId="0" animBg="1"/>
    </p:bldLst>
  </p:timing>
  <p:extLst>
    <p:ext uri="{DCECCB84-F9BA-43D5-87BE-67443E8EF086}">
      <p15:sldGuideLst xmlns:p15="http://schemas.microsoft.com/office/powerpoint/2012/main">
        <p15:guide id="1" orient="horz" pos="3648" userDrawn="1">
          <p15:clr>
            <a:srgbClr val="FBAE40"/>
          </p15:clr>
        </p15:guide>
        <p15:guide id="2" pos="300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238410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00406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5420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223706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49516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30078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37109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noProof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804466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92198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814D323-3559-4CCC-AD84-E383B78DDE00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zh-CN" alt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A64F31B-23FA-4075-AF7D-6228CFD12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92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823E92-9A11-45A5-A512-F559802C7E54}" type="datetime1">
              <a:rPr lang="zh-CN" altLang="en-US" smtClean="0"/>
              <a:t>2020/11/25 Wednesday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A64F31B-23FA-4075-AF7D-6228CFD12F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8267766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7057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7288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EEBA49-4268-2B49-80C2-1F1895C5F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8905" y="954156"/>
            <a:ext cx="4393095" cy="4432852"/>
          </a:xfrm>
        </p:spPr>
        <p:txBody>
          <a:bodyPr rtlCol="0"/>
          <a:lstStyle/>
          <a:p>
            <a:pPr rtl="0"/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习作：围绕中心的意思写</a:t>
            </a:r>
            <a:endParaRPr lang="en-US" altLang="zh-CN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7158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DB2709CF-EABA-491E-95A0-FE48EB1250E5}"/>
              </a:ext>
            </a:extLst>
          </p:cNvPr>
          <p:cNvSpPr/>
          <p:nvPr/>
        </p:nvSpPr>
        <p:spPr>
          <a:xfrm>
            <a:off x="2130286" y="2092184"/>
            <a:ext cx="1550504" cy="12324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爸爸的计划</a:t>
            </a:r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EA93E0C2-A482-44C0-84DC-2053316F1E1A}"/>
              </a:ext>
            </a:extLst>
          </p:cNvPr>
          <p:cNvSpPr/>
          <p:nvPr/>
        </p:nvSpPr>
        <p:spPr>
          <a:xfrm>
            <a:off x="3935895" y="521802"/>
            <a:ext cx="99391" cy="437321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C1318A3-7460-4C96-90CD-D941D4B32D5E}"/>
              </a:ext>
            </a:extLst>
          </p:cNvPr>
          <p:cNvSpPr/>
          <p:nvPr/>
        </p:nvSpPr>
        <p:spPr>
          <a:xfrm>
            <a:off x="4290390" y="318052"/>
            <a:ext cx="4281798" cy="8945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概括：爸爸爱订计划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1945588-2BEB-4CB4-9572-21D47E6928EF}"/>
              </a:ext>
            </a:extLst>
          </p:cNvPr>
          <p:cNvSpPr/>
          <p:nvPr/>
        </p:nvSpPr>
        <p:spPr>
          <a:xfrm>
            <a:off x="4290390" y="2430115"/>
            <a:ext cx="1550505" cy="8945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举例</a:t>
            </a:r>
          </a:p>
        </p:txBody>
      </p:sp>
      <p:sp>
        <p:nvSpPr>
          <p:cNvPr id="7" name="左大括号 6">
            <a:extLst>
              <a:ext uri="{FF2B5EF4-FFF2-40B4-BE49-F238E27FC236}">
                <a16:creationId xmlns:a16="http://schemas.microsoft.com/office/drawing/2014/main" id="{8D201B58-86A7-499E-A452-7D540E210AD0}"/>
              </a:ext>
            </a:extLst>
          </p:cNvPr>
          <p:cNvSpPr/>
          <p:nvPr/>
        </p:nvSpPr>
        <p:spPr>
          <a:xfrm>
            <a:off x="6118859" y="1882178"/>
            <a:ext cx="45719" cy="244502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002E20A-7EAD-41E9-B42A-AC1253DC9ECB}"/>
              </a:ext>
            </a:extLst>
          </p:cNvPr>
          <p:cNvSpPr/>
          <p:nvPr/>
        </p:nvSpPr>
        <p:spPr>
          <a:xfrm>
            <a:off x="6313997" y="2613991"/>
            <a:ext cx="3255400" cy="1073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执行计划一丝不苟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B37323D-193B-456D-9AB3-DBE09B43D6C0}"/>
              </a:ext>
            </a:extLst>
          </p:cNvPr>
          <p:cNvSpPr/>
          <p:nvPr/>
        </p:nvSpPr>
        <p:spPr>
          <a:xfrm>
            <a:off x="6313997" y="3752018"/>
            <a:ext cx="3255400" cy="10734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为“我”制订暑假计划</a:t>
            </a:r>
          </a:p>
        </p:txBody>
      </p:sp>
      <p:sp>
        <p:nvSpPr>
          <p:cNvPr id="11" name="箭头: 直角双向 10">
            <a:extLst>
              <a:ext uri="{FF2B5EF4-FFF2-40B4-BE49-F238E27FC236}">
                <a16:creationId xmlns:a16="http://schemas.microsoft.com/office/drawing/2014/main" id="{FA96F0E7-BED2-4DB3-9E81-FFF0FBC5C9A7}"/>
              </a:ext>
            </a:extLst>
          </p:cNvPr>
          <p:cNvSpPr/>
          <p:nvPr/>
        </p:nvSpPr>
        <p:spPr>
          <a:xfrm>
            <a:off x="5878005" y="4890045"/>
            <a:ext cx="1272208" cy="705678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D1DBBDF0-DE33-4046-9AF5-13761C7F368E}"/>
              </a:ext>
            </a:extLst>
          </p:cNvPr>
          <p:cNvSpPr/>
          <p:nvPr/>
        </p:nvSpPr>
        <p:spPr>
          <a:xfrm>
            <a:off x="2524541" y="5009311"/>
            <a:ext cx="3353464" cy="140142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想一想：作者为什么把这部分写具体？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0869E528-36ED-4B34-9150-3AECD8471680}"/>
              </a:ext>
            </a:extLst>
          </p:cNvPr>
          <p:cNvSpPr/>
          <p:nvPr/>
        </p:nvSpPr>
        <p:spPr>
          <a:xfrm>
            <a:off x="6313997" y="1644923"/>
            <a:ext cx="3255400" cy="8945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给家人订计划</a:t>
            </a:r>
          </a:p>
        </p:txBody>
      </p:sp>
      <p:sp>
        <p:nvSpPr>
          <p:cNvPr id="10" name="标注: 上箭头 9">
            <a:extLst>
              <a:ext uri="{FF2B5EF4-FFF2-40B4-BE49-F238E27FC236}">
                <a16:creationId xmlns:a16="http://schemas.microsoft.com/office/drawing/2014/main" id="{4F884ABB-74ED-47FD-9842-9D1A4509402C}"/>
              </a:ext>
            </a:extLst>
          </p:cNvPr>
          <p:cNvSpPr/>
          <p:nvPr/>
        </p:nvSpPr>
        <p:spPr>
          <a:xfrm>
            <a:off x="7503090" y="4622103"/>
            <a:ext cx="4345018" cy="2091847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/>
              <a:t>详写原因：</a:t>
            </a:r>
            <a:r>
              <a:rPr lang="en-US" altLang="zh-CN" sz="2000" dirty="0"/>
              <a:t>1</a:t>
            </a:r>
            <a:r>
              <a:rPr lang="zh-CN" altLang="en-US" sz="2000" dirty="0"/>
              <a:t>、爸爸特别关心“我”；</a:t>
            </a:r>
            <a:endParaRPr lang="en-US" altLang="zh-CN" sz="2000" dirty="0"/>
          </a:p>
          <a:p>
            <a:r>
              <a:rPr lang="en-US" altLang="zh-CN" sz="2000" dirty="0"/>
              <a:t>2</a:t>
            </a:r>
            <a:r>
              <a:rPr lang="zh-CN" altLang="en-US" sz="2000" dirty="0"/>
              <a:t>、假期长，爸爸认为值得做计划；</a:t>
            </a:r>
            <a:endParaRPr lang="en-US" altLang="zh-CN" sz="2000" dirty="0"/>
          </a:p>
          <a:p>
            <a:r>
              <a:rPr lang="en-US" altLang="zh-CN" sz="2000" dirty="0"/>
              <a:t>3</a:t>
            </a:r>
            <a:r>
              <a:rPr lang="zh-CN" altLang="en-US" sz="2000" dirty="0"/>
              <a:t>、容易产生戏剧效果。</a:t>
            </a:r>
          </a:p>
        </p:txBody>
      </p:sp>
    </p:spTree>
    <p:extLst>
      <p:ext uri="{BB962C8B-B14F-4D97-AF65-F5344CB8AC3E}">
        <p14:creationId xmlns:p14="http://schemas.microsoft.com/office/powerpoint/2010/main" val="105777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740F10F-6F13-4A86-B804-F8B0F1C2B9E5}"/>
              </a:ext>
            </a:extLst>
          </p:cNvPr>
          <p:cNvSpPr txBox="1"/>
          <p:nvPr/>
        </p:nvSpPr>
        <p:spPr>
          <a:xfrm>
            <a:off x="1494183" y="926110"/>
            <a:ext cx="9891976" cy="4338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zh-CN" altLang="en-US" sz="4000" dirty="0">
                <a:solidFill>
                  <a:schemeClr val="accent5">
                    <a:lumMod val="50000"/>
                  </a:schemeClr>
                </a:solidFill>
              </a:rPr>
              <a:t>、课堂小结：</a:t>
            </a:r>
            <a:endParaRPr lang="en-US" altLang="zh-CN" sz="4000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/>
              <a:t>围绕中心意思，可以把</a:t>
            </a:r>
            <a:r>
              <a:rPr lang="zh-CN" altLang="en-US" sz="3600" dirty="0">
                <a:solidFill>
                  <a:srgbClr val="C00000"/>
                </a:solidFill>
              </a:rPr>
              <a:t>自己感受最深</a:t>
            </a:r>
            <a:r>
              <a:rPr lang="zh-CN" altLang="en-US" sz="3600" dirty="0"/>
              <a:t>，并</a:t>
            </a:r>
            <a:r>
              <a:rPr lang="zh-CN" altLang="en-US" sz="3600" dirty="0">
                <a:solidFill>
                  <a:srgbClr val="C00000"/>
                </a:solidFill>
              </a:rPr>
              <a:t>能给读者留下深刻印象</a:t>
            </a:r>
            <a:r>
              <a:rPr lang="zh-CN" altLang="en-US" sz="3600" dirty="0"/>
              <a:t>的部分写具体。</a:t>
            </a:r>
            <a:endParaRPr lang="en-US" altLang="zh-CN" sz="3600" dirty="0"/>
          </a:p>
          <a:p>
            <a:pPr>
              <a:lnSpc>
                <a:spcPct val="150000"/>
              </a:lnSpc>
            </a:pPr>
            <a:endParaRPr lang="en-US" altLang="zh-CN" sz="3600" dirty="0"/>
          </a:p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zh-CN" altLang="en-US" sz="4000" dirty="0">
                <a:solidFill>
                  <a:schemeClr val="accent5">
                    <a:lumMod val="50000"/>
                  </a:schemeClr>
                </a:solidFill>
              </a:rPr>
              <a:t>、说一说在自己的选材中选择详写的部分。</a:t>
            </a:r>
          </a:p>
        </p:txBody>
      </p:sp>
    </p:spTree>
    <p:extLst>
      <p:ext uri="{BB962C8B-B14F-4D97-AF65-F5344CB8AC3E}">
        <p14:creationId xmlns:p14="http://schemas.microsoft.com/office/powerpoint/2010/main" val="254212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FF18FA6-8D33-4776-9D20-7B68CDEADB57}"/>
              </a:ext>
            </a:extLst>
          </p:cNvPr>
          <p:cNvSpPr txBox="1"/>
          <p:nvPr/>
        </p:nvSpPr>
        <p:spPr>
          <a:xfrm>
            <a:off x="1490870" y="612844"/>
            <a:ext cx="1007827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</a:rPr>
              <a:t>（二）其他部分简单写</a:t>
            </a:r>
            <a:endParaRPr lang="en-US" altLang="zh-CN" sz="3600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altLang="zh-CN" sz="3200" dirty="0"/>
          </a:p>
          <a:p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</a:rPr>
              <a:t>思考：</a:t>
            </a:r>
            <a:r>
              <a:rPr lang="zh-CN" altLang="en-US" sz="3600" dirty="0"/>
              <a:t>有了一个具体描写的事例，</a:t>
            </a:r>
            <a:r>
              <a:rPr lang="zh-CN" altLang="en-US" sz="3600" dirty="0">
                <a:solidFill>
                  <a:schemeClr val="accent5">
                    <a:lumMod val="50000"/>
                  </a:schemeClr>
                </a:solidFill>
              </a:rPr>
              <a:t>其他事例</a:t>
            </a:r>
            <a:r>
              <a:rPr lang="zh-CN" altLang="en-US" sz="3600" dirty="0"/>
              <a:t>怎么写？</a:t>
            </a:r>
            <a:endParaRPr lang="en-US" altLang="zh-CN" sz="3600" dirty="0"/>
          </a:p>
          <a:p>
            <a:endParaRPr lang="en-US" altLang="zh-CN" sz="3600" dirty="0"/>
          </a:p>
          <a:p>
            <a:r>
              <a:rPr lang="zh-CN" altLang="en-US" sz="3600" dirty="0"/>
              <a:t>请默读</a:t>
            </a:r>
            <a:r>
              <a:rPr lang="en-US" altLang="zh-CN" sz="3600" dirty="0"/>
              <a:t>《</a:t>
            </a:r>
            <a:r>
              <a:rPr lang="zh-CN" altLang="en-US" sz="3600" dirty="0"/>
              <a:t>爸爸的计划</a:t>
            </a:r>
            <a:r>
              <a:rPr lang="en-US" altLang="zh-CN" sz="3600" dirty="0"/>
              <a:t>》</a:t>
            </a:r>
            <a:r>
              <a:rPr lang="zh-CN" altLang="en-US" sz="3600" dirty="0"/>
              <a:t>中第一、二自然段，特别注意旁边的批注。</a:t>
            </a:r>
            <a:endParaRPr lang="en-US" altLang="zh-CN" sz="3600" dirty="0"/>
          </a:p>
          <a:p>
            <a:endParaRPr lang="en-US" altLang="zh-CN" sz="3200" dirty="0"/>
          </a:p>
          <a:p>
            <a:r>
              <a:rPr lang="zh-CN" altLang="en-US" sz="4000" dirty="0"/>
              <a:t>明确：</a:t>
            </a:r>
            <a:r>
              <a:rPr lang="zh-CN" altLang="en-US" sz="4000" dirty="0">
                <a:solidFill>
                  <a:srgbClr val="C00000"/>
                </a:solidFill>
              </a:rPr>
              <a:t>次要的内容简写，可用简洁的语言罗列事例</a:t>
            </a:r>
            <a:r>
              <a:rPr lang="zh-CN" altLang="en-US" sz="40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3767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C837B50-4126-4CB0-AE38-04F58C1D65A9}"/>
              </a:ext>
            </a:extLst>
          </p:cNvPr>
          <p:cNvSpPr txBox="1"/>
          <p:nvPr/>
        </p:nvSpPr>
        <p:spPr>
          <a:xfrm>
            <a:off x="1724944" y="347089"/>
            <a:ext cx="9978887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        列提纲之前，首先要考虑，如果是</a:t>
            </a: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</a:rPr>
              <a:t>命题作文或按要求作文</a:t>
            </a:r>
            <a:r>
              <a:rPr lang="zh-CN" altLang="en-US" sz="3200" dirty="0"/>
              <a:t>，就先认真审题，读要求，分析要求，分析“</a:t>
            </a:r>
            <a:r>
              <a:rPr lang="zh-CN" altLang="en-US" sz="3200" dirty="0">
                <a:solidFill>
                  <a:srgbClr val="C00000"/>
                </a:solidFill>
              </a:rPr>
              <a:t>题眼</a:t>
            </a:r>
            <a:r>
              <a:rPr lang="zh-CN" altLang="en-US" sz="3200" dirty="0"/>
              <a:t>”，在此基础上，把中心思想确定下来；如果是自觉作文，就要先考虑，要</a:t>
            </a:r>
            <a:r>
              <a:rPr lang="zh-CN" altLang="en-US" sz="3200" dirty="0">
                <a:solidFill>
                  <a:srgbClr val="C00000"/>
                </a:solidFill>
              </a:rPr>
              <a:t>反映一个什么问题</a:t>
            </a:r>
            <a:r>
              <a:rPr lang="zh-CN" altLang="en-US" sz="3200" dirty="0"/>
              <a:t>，</a:t>
            </a:r>
            <a:r>
              <a:rPr lang="zh-CN" altLang="en-US" sz="3200" dirty="0">
                <a:solidFill>
                  <a:srgbClr val="C00000"/>
                </a:solidFill>
              </a:rPr>
              <a:t>说明一个什么道理</a:t>
            </a:r>
            <a:r>
              <a:rPr lang="zh-CN" altLang="en-US" sz="3200" dirty="0"/>
              <a:t>，选择</a:t>
            </a:r>
            <a:r>
              <a:rPr lang="zh-CN" altLang="en-US" sz="3200" dirty="0">
                <a:solidFill>
                  <a:srgbClr val="C00000"/>
                </a:solidFill>
              </a:rPr>
              <a:t>哪些材料最切合自己的意图</a:t>
            </a:r>
            <a:r>
              <a:rPr lang="zh-CN" altLang="en-US" sz="3200" dirty="0"/>
              <a:t>，要把这些材料的</a:t>
            </a:r>
            <a:r>
              <a:rPr lang="zh-CN" altLang="en-US" sz="3200" dirty="0">
                <a:solidFill>
                  <a:srgbClr val="C00000"/>
                </a:solidFill>
              </a:rPr>
              <a:t>来龙去脉搞清、理顺</a:t>
            </a:r>
            <a:r>
              <a:rPr lang="zh-CN" altLang="en-US" sz="3200" dirty="0"/>
              <a:t>，按</a:t>
            </a:r>
            <a:r>
              <a:rPr lang="zh-CN" altLang="en-US" sz="3200" dirty="0">
                <a:solidFill>
                  <a:srgbClr val="C00000"/>
                </a:solidFill>
              </a:rPr>
              <a:t>一定顺序</a:t>
            </a:r>
            <a:r>
              <a:rPr lang="zh-CN" altLang="en-US" sz="3200" dirty="0"/>
              <a:t>排好队，分好段，并考虑段落的</a:t>
            </a:r>
            <a:r>
              <a:rPr lang="zh-CN" altLang="en-US" sz="3200" dirty="0">
                <a:solidFill>
                  <a:srgbClr val="C00000"/>
                </a:solidFill>
              </a:rPr>
              <a:t>详略</a:t>
            </a:r>
            <a:r>
              <a:rPr lang="zh-CN" altLang="en-US" sz="3200" dirty="0"/>
              <a:t>和所运用的</a:t>
            </a:r>
            <a:r>
              <a:rPr lang="zh-CN" altLang="en-US" sz="3200" dirty="0">
                <a:solidFill>
                  <a:srgbClr val="002060"/>
                </a:solidFill>
              </a:rPr>
              <a:t>表现手法</a:t>
            </a:r>
            <a:r>
              <a:rPr lang="zh-CN" altLang="en-US" sz="3200" dirty="0"/>
              <a:t>。</a:t>
            </a:r>
          </a:p>
          <a:p>
            <a:r>
              <a:rPr lang="zh-CN" altLang="en-US" sz="3200" dirty="0"/>
              <a:t>        作文提纲要</a:t>
            </a:r>
            <a:r>
              <a:rPr lang="zh-CN" altLang="en-US" sz="3200" dirty="0">
                <a:solidFill>
                  <a:srgbClr val="002060"/>
                </a:solidFill>
              </a:rPr>
              <a:t>简明、具体</a:t>
            </a:r>
            <a:r>
              <a:rPr lang="zh-CN" altLang="en-US" sz="3200" dirty="0"/>
              <a:t>。内容包括：</a:t>
            </a:r>
            <a:r>
              <a:rPr lang="zh-CN" altLang="en-US" sz="3200" dirty="0">
                <a:solidFill>
                  <a:srgbClr val="002060"/>
                </a:solidFill>
              </a:rPr>
              <a:t>中心思想</a:t>
            </a:r>
            <a:r>
              <a:rPr lang="zh-CN" altLang="en-US" sz="3200" dirty="0"/>
              <a:t>、</a:t>
            </a:r>
            <a:r>
              <a:rPr lang="zh-CN" altLang="en-US" sz="3200" dirty="0">
                <a:solidFill>
                  <a:srgbClr val="002060"/>
                </a:solidFill>
              </a:rPr>
              <a:t>段落大意</a:t>
            </a:r>
            <a:r>
              <a:rPr lang="zh-CN" altLang="en-US" sz="3200" dirty="0"/>
              <a:t>、每段又分</a:t>
            </a:r>
            <a:r>
              <a:rPr lang="zh-CN" altLang="en-US" sz="3200" dirty="0">
                <a:solidFill>
                  <a:srgbClr val="002060"/>
                </a:solidFill>
              </a:rPr>
              <a:t>几层</a:t>
            </a:r>
            <a:r>
              <a:rPr lang="zh-CN" altLang="en-US" sz="3200" dirty="0"/>
              <a:t>，还要写出</a:t>
            </a:r>
            <a:r>
              <a:rPr lang="zh-CN" altLang="en-US" sz="3200" dirty="0">
                <a:solidFill>
                  <a:srgbClr val="002060"/>
                </a:solidFill>
              </a:rPr>
              <a:t>层意</a:t>
            </a:r>
            <a:r>
              <a:rPr lang="zh-CN" altLang="en-US" sz="3200" dirty="0"/>
              <a:t>。</a:t>
            </a:r>
          </a:p>
          <a:p>
            <a:r>
              <a:rPr lang="zh-CN" altLang="en-US" sz="3200" dirty="0"/>
              <a:t>        作文提纲要体现出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主次分明，详略得当</a:t>
            </a:r>
            <a:r>
              <a:rPr lang="zh-CN" altLang="en-US" sz="3200" dirty="0"/>
              <a:t>。重点段要适当分层（分出几个条目），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选择的材料</a:t>
            </a:r>
            <a:r>
              <a:rPr lang="zh-CN" altLang="en-US" sz="3200" dirty="0"/>
              <a:t>一定要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</a:rPr>
              <a:t>典型而有说服力</a:t>
            </a:r>
            <a:r>
              <a:rPr lang="zh-CN" altLang="en-US" sz="3200" dirty="0"/>
              <a:t>，内容一定要充分而不空洞。非重点段，选择的材料一定要简明、扼要。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131866-B2F2-49F0-8DD9-FCD644DA67EF}"/>
              </a:ext>
            </a:extLst>
          </p:cNvPr>
          <p:cNvSpPr txBox="1"/>
          <p:nvPr/>
        </p:nvSpPr>
        <p:spPr>
          <a:xfrm>
            <a:off x="801614" y="2107089"/>
            <a:ext cx="923330" cy="24450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>
                <a:solidFill>
                  <a:srgbClr val="C00000"/>
                </a:solidFill>
              </a:rPr>
              <a:t>列提纲</a:t>
            </a:r>
          </a:p>
        </p:txBody>
      </p:sp>
    </p:spTree>
    <p:extLst>
      <p:ext uri="{BB962C8B-B14F-4D97-AF65-F5344CB8AC3E}">
        <p14:creationId xmlns:p14="http://schemas.microsoft.com/office/powerpoint/2010/main" val="567066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C9C6BCF-59DF-4637-87CC-1432ACD30189}"/>
              </a:ext>
            </a:extLst>
          </p:cNvPr>
          <p:cNvSpPr txBox="1"/>
          <p:nvPr/>
        </p:nvSpPr>
        <p:spPr>
          <a:xfrm>
            <a:off x="2425148" y="936587"/>
            <a:ext cx="8070574" cy="4984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002060"/>
                </a:solidFill>
              </a:rPr>
              <a:t>根据提纲开始自由作文。</a:t>
            </a:r>
            <a:endParaRPr lang="en-US" altLang="zh-CN" sz="4400" dirty="0">
              <a:solidFill>
                <a:srgbClr val="002060"/>
              </a:solidFill>
            </a:endParaRPr>
          </a:p>
          <a:p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zh-CN" altLang="en-US" sz="4000" dirty="0"/>
              <a:t>完成后，要求：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1</a:t>
            </a:r>
            <a:r>
              <a:rPr lang="zh-CN" altLang="en-US" sz="4000" dirty="0"/>
              <a:t>、同桌</a:t>
            </a:r>
            <a:r>
              <a:rPr lang="zh-CN" altLang="en-US" sz="4000" dirty="0">
                <a:solidFill>
                  <a:srgbClr val="002060"/>
                </a:solidFill>
              </a:rPr>
              <a:t>互评</a:t>
            </a:r>
            <a:r>
              <a:rPr lang="zh-CN" altLang="en-US" sz="4000" dirty="0"/>
              <a:t>。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2</a:t>
            </a:r>
            <a:r>
              <a:rPr lang="zh-CN" altLang="en-US" sz="4000" dirty="0"/>
              <a:t>、根据建议进行</a:t>
            </a:r>
            <a:r>
              <a:rPr lang="zh-CN" altLang="en-US" sz="4000" dirty="0">
                <a:solidFill>
                  <a:srgbClr val="002060"/>
                </a:solidFill>
              </a:rPr>
              <a:t>修改</a:t>
            </a:r>
            <a:r>
              <a:rPr lang="zh-CN" altLang="en-US" sz="4000" dirty="0"/>
              <a:t>。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3</a:t>
            </a:r>
            <a:r>
              <a:rPr lang="zh-CN" altLang="en-US" sz="4000" dirty="0"/>
              <a:t>、范例</a:t>
            </a:r>
            <a:r>
              <a:rPr lang="zh-CN" altLang="en-US" sz="4000" dirty="0">
                <a:solidFill>
                  <a:srgbClr val="002060"/>
                </a:solidFill>
              </a:rPr>
              <a:t>展示</a:t>
            </a:r>
            <a:r>
              <a:rPr lang="zh-CN" altLang="en-US" sz="4000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0927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49028FA-F163-4A56-9CAE-C11279B7AF00}"/>
              </a:ext>
            </a:extLst>
          </p:cNvPr>
          <p:cNvSpPr txBox="1"/>
          <p:nvPr/>
        </p:nvSpPr>
        <p:spPr>
          <a:xfrm>
            <a:off x="2703443" y="2246243"/>
            <a:ext cx="70567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002060"/>
                </a:solidFill>
              </a:rPr>
              <a:t>感谢聆听！</a:t>
            </a:r>
          </a:p>
        </p:txBody>
      </p:sp>
    </p:spTree>
    <p:extLst>
      <p:ext uri="{BB962C8B-B14F-4D97-AF65-F5344CB8AC3E}">
        <p14:creationId xmlns:p14="http://schemas.microsoft.com/office/powerpoint/2010/main" val="4220466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542A917-2DC0-41C3-A1A8-3D1A5C65E9C5}"/>
              </a:ext>
            </a:extLst>
          </p:cNvPr>
          <p:cNvSpPr txBox="1"/>
          <p:nvPr/>
        </p:nvSpPr>
        <p:spPr>
          <a:xfrm>
            <a:off x="1918251" y="1173827"/>
            <a:ext cx="9611139" cy="4067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lnSpc>
                <a:spcPct val="200000"/>
              </a:lnSpc>
            </a:pPr>
            <a:r>
              <a:rPr lang="zh-CN" altLang="en-US" sz="7200" b="1" dirty="0">
                <a:solidFill>
                  <a:schemeClr val="accent5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猜字谜游戏</a:t>
            </a:r>
            <a:endParaRPr lang="en-US" altLang="zh-CN" sz="7200" b="1" dirty="0">
              <a:solidFill>
                <a:schemeClr val="accent5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 pitchFamily="34" charset="0"/>
            </a:endParaRPr>
          </a:p>
          <a:p>
            <a:pPr algn="ctr" rtl="0">
              <a:lnSpc>
                <a:spcPct val="200000"/>
              </a:lnSpc>
            </a:pPr>
            <a:r>
              <a:rPr lang="zh-CN" altLang="en-US" sz="6600" b="1" dirty="0">
                <a:latin typeface="+mj-ea"/>
                <a:ea typeface="+mj-ea"/>
                <a:cs typeface="Arial" panose="020B0604020202020204" pitchFamily="34" charset="0"/>
              </a:rPr>
              <a:t>人、书、笑、疼、想</a:t>
            </a:r>
            <a:endParaRPr lang="en-US" altLang="zh-CN" sz="6600" b="1" dirty="0">
              <a:latin typeface="+mj-ea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40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5DB3EF-D5F4-45FF-A6C2-D5F4FFD5E059}"/>
              </a:ext>
            </a:extLst>
          </p:cNvPr>
          <p:cNvSpPr txBox="1"/>
          <p:nvPr/>
        </p:nvSpPr>
        <p:spPr>
          <a:xfrm>
            <a:off x="1411357" y="76780"/>
            <a:ext cx="10058400" cy="6198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</a:rPr>
              <a:t>明确：</a:t>
            </a:r>
            <a:endParaRPr lang="en-US" altLang="zh-CN" sz="540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54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</a:rPr>
              <a:t>、选择一个</a:t>
            </a:r>
            <a:r>
              <a:rPr lang="zh-CN" altLang="en-US" sz="5400" dirty="0">
                <a:solidFill>
                  <a:schemeClr val="accent2">
                    <a:lumMod val="50000"/>
                  </a:schemeClr>
                </a:solidFill>
              </a:rPr>
              <a:t>印象最深的汉字</a:t>
            </a:r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</a:rPr>
              <a:t>去写一篇习作。</a:t>
            </a:r>
            <a:endParaRPr lang="en-US" altLang="zh-CN" sz="540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54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</a:rPr>
              <a:t>、围绕</a:t>
            </a:r>
            <a:r>
              <a:rPr lang="zh-CN" altLang="en-US" sz="5400" dirty="0">
                <a:solidFill>
                  <a:schemeClr val="accent2">
                    <a:lumMod val="50000"/>
                  </a:schemeClr>
                </a:solidFill>
              </a:rPr>
              <a:t>中心意思</a:t>
            </a:r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</a:rPr>
              <a:t>，从</a:t>
            </a:r>
            <a:r>
              <a:rPr lang="zh-CN" altLang="en-US" sz="5400" dirty="0">
                <a:solidFill>
                  <a:schemeClr val="accent2">
                    <a:lumMod val="50000"/>
                  </a:schemeClr>
                </a:solidFill>
              </a:rPr>
              <a:t>不同的方面</a:t>
            </a:r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</a:rPr>
              <a:t>或</a:t>
            </a:r>
            <a:r>
              <a:rPr lang="zh-CN" altLang="en-US" sz="5400" dirty="0">
                <a:solidFill>
                  <a:schemeClr val="accent2">
                    <a:lumMod val="50000"/>
                  </a:schemeClr>
                </a:solidFill>
              </a:rPr>
              <a:t>选取不同的事例</a:t>
            </a:r>
            <a:r>
              <a:rPr lang="zh-CN" altLang="en-US" sz="5400" dirty="0">
                <a:solidFill>
                  <a:schemeClr val="accent5">
                    <a:lumMod val="75000"/>
                  </a:schemeClr>
                </a:solidFill>
              </a:rPr>
              <a:t>来写。</a:t>
            </a:r>
          </a:p>
        </p:txBody>
      </p:sp>
    </p:spTree>
    <p:extLst>
      <p:ext uri="{BB962C8B-B14F-4D97-AF65-F5344CB8AC3E}">
        <p14:creationId xmlns:p14="http://schemas.microsoft.com/office/powerpoint/2010/main" val="111670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81C8A1-4DF3-4584-A12C-7210FF8C4F86}"/>
              </a:ext>
            </a:extLst>
          </p:cNvPr>
          <p:cNvSpPr txBox="1"/>
          <p:nvPr/>
        </p:nvSpPr>
        <p:spPr>
          <a:xfrm>
            <a:off x="1610139" y="516835"/>
            <a:ext cx="987949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/>
              <a:t>回顾课文：</a:t>
            </a:r>
            <a:r>
              <a:rPr lang="en-US" altLang="zh-CN" sz="4400" dirty="0">
                <a:solidFill>
                  <a:schemeClr val="accent5">
                    <a:lumMod val="50000"/>
                  </a:schemeClr>
                </a:solidFill>
              </a:rPr>
              <a:t>《</a:t>
            </a:r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</a:rPr>
              <a:t>夏天里的秋天</a:t>
            </a:r>
            <a:r>
              <a:rPr lang="en-US" altLang="zh-CN" sz="4400" dirty="0">
                <a:solidFill>
                  <a:schemeClr val="accent5">
                    <a:lumMod val="50000"/>
                  </a:schemeClr>
                </a:solidFill>
              </a:rPr>
              <a:t>》</a:t>
            </a:r>
            <a:r>
              <a:rPr lang="zh-CN" altLang="en-US" sz="4400" dirty="0"/>
              <a:t>和</a:t>
            </a:r>
            <a:r>
              <a:rPr lang="en-US" altLang="zh-CN" sz="4400" dirty="0">
                <a:solidFill>
                  <a:schemeClr val="accent5">
                    <a:lumMod val="50000"/>
                  </a:schemeClr>
                </a:solidFill>
              </a:rPr>
              <a:t>《</a:t>
            </a:r>
            <a:r>
              <a:rPr lang="zh-CN" altLang="en-US" sz="4400" dirty="0">
                <a:solidFill>
                  <a:schemeClr val="accent5">
                    <a:lumMod val="50000"/>
                  </a:schemeClr>
                </a:solidFill>
              </a:rPr>
              <a:t>盼</a:t>
            </a:r>
            <a:r>
              <a:rPr lang="en-US" altLang="zh-CN" sz="4400" dirty="0">
                <a:solidFill>
                  <a:schemeClr val="accent5">
                    <a:lumMod val="50000"/>
                  </a:schemeClr>
                </a:solidFill>
              </a:rPr>
              <a:t>》</a:t>
            </a:r>
            <a:r>
              <a:rPr lang="zh-CN" altLang="en-US" sz="4400" dirty="0"/>
              <a:t>两篇精读课文。</a:t>
            </a:r>
            <a:endParaRPr lang="en-US" altLang="zh-CN" sz="4400" dirty="0"/>
          </a:p>
          <a:p>
            <a:r>
              <a:rPr lang="zh-CN" altLang="en-US" sz="4400" dirty="0"/>
              <a:t>想一想，分别是</a:t>
            </a:r>
            <a:r>
              <a:rPr lang="zh-CN" altLang="en-US" sz="4400" dirty="0">
                <a:solidFill>
                  <a:srgbClr val="FF0000"/>
                </a:solidFill>
              </a:rPr>
              <a:t>围绕哪个中心</a:t>
            </a:r>
            <a:r>
              <a:rPr lang="zh-CN" altLang="en-US" sz="4400" dirty="0"/>
              <a:t>写的？</a:t>
            </a:r>
            <a:endParaRPr lang="en-US" altLang="zh-CN" sz="4400" dirty="0"/>
          </a:p>
          <a:p>
            <a:endParaRPr lang="en-US" altLang="zh-CN" sz="4400" dirty="0"/>
          </a:p>
          <a:p>
            <a:r>
              <a:rPr lang="zh-CN" altLang="en-US" sz="4400" dirty="0"/>
              <a:t>明确：</a:t>
            </a:r>
            <a:r>
              <a:rPr lang="en-US" altLang="zh-CN" sz="4400" dirty="0"/>
              <a:t>《</a:t>
            </a:r>
            <a:r>
              <a:rPr lang="zh-CN" altLang="en-US" sz="4400" dirty="0"/>
              <a:t>夏天里的成长</a:t>
            </a:r>
            <a:r>
              <a:rPr lang="en-US" altLang="zh-CN" sz="4400" dirty="0"/>
              <a:t>》</a:t>
            </a:r>
            <a:r>
              <a:rPr lang="zh-CN" altLang="en-US" sz="4400" dirty="0"/>
              <a:t>围绕“</a:t>
            </a:r>
            <a:r>
              <a:rPr lang="zh-CN" altLang="en-US" sz="4400" dirty="0">
                <a:solidFill>
                  <a:srgbClr val="FF0000"/>
                </a:solidFill>
              </a:rPr>
              <a:t>夏天是万物迅速生长的季节</a:t>
            </a:r>
            <a:r>
              <a:rPr lang="zh-CN" altLang="en-US" sz="4400" dirty="0"/>
              <a:t>”这一中心来写；</a:t>
            </a:r>
            <a:endParaRPr lang="en-US" altLang="zh-CN" sz="4400" dirty="0"/>
          </a:p>
          <a:p>
            <a:r>
              <a:rPr lang="en-US" altLang="zh-CN" sz="4400" dirty="0"/>
              <a:t>《</a:t>
            </a:r>
            <a:r>
              <a:rPr lang="zh-CN" altLang="en-US" sz="4400" dirty="0"/>
              <a:t>盼</a:t>
            </a:r>
            <a:r>
              <a:rPr lang="en-US" altLang="zh-CN" sz="4400" dirty="0"/>
              <a:t>》</a:t>
            </a:r>
            <a:r>
              <a:rPr lang="zh-CN" altLang="en-US" sz="4400" dirty="0"/>
              <a:t>围绕</a:t>
            </a:r>
            <a:r>
              <a:rPr lang="zh-CN" altLang="en-US" sz="4400" dirty="0">
                <a:solidFill>
                  <a:srgbClr val="FF0000"/>
                </a:solidFill>
              </a:rPr>
              <a:t>蕾蕾盼望下雨穿新雨衣 </a:t>
            </a:r>
            <a:r>
              <a:rPr lang="zh-CN" altLang="en-US" sz="4400" dirty="0"/>
              <a:t>来写。</a:t>
            </a:r>
          </a:p>
        </p:txBody>
      </p:sp>
    </p:spTree>
    <p:extLst>
      <p:ext uri="{BB962C8B-B14F-4D97-AF65-F5344CB8AC3E}">
        <p14:creationId xmlns:p14="http://schemas.microsoft.com/office/powerpoint/2010/main" val="267932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8CE63FB-DFFC-4C0C-B675-179F3D3483A6}"/>
              </a:ext>
            </a:extLst>
          </p:cNvPr>
          <p:cNvSpPr txBox="1"/>
          <p:nvPr/>
        </p:nvSpPr>
        <p:spPr>
          <a:xfrm>
            <a:off x="1133062" y="894522"/>
            <a:ext cx="10694504" cy="492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问：两篇课文分别从</a:t>
            </a:r>
            <a:r>
              <a:rPr lang="zh-CN" altLang="en-US" sz="4000" dirty="0">
                <a:solidFill>
                  <a:srgbClr val="FF0000"/>
                </a:solidFill>
              </a:rPr>
              <a:t>哪些方面</a:t>
            </a:r>
            <a:r>
              <a:rPr lang="zh-CN" altLang="en-US" sz="4000" dirty="0"/>
              <a:t>或</a:t>
            </a:r>
            <a:r>
              <a:rPr lang="zh-CN" altLang="en-US" sz="4000" dirty="0">
                <a:solidFill>
                  <a:srgbClr val="FF0000"/>
                </a:solidFill>
              </a:rPr>
              <a:t>哪些不同的事例</a:t>
            </a:r>
            <a:r>
              <a:rPr lang="zh-CN" altLang="en-US" sz="4000" dirty="0"/>
              <a:t>来写的？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zh-CN" altLang="en-US" sz="4000" dirty="0"/>
              <a:t>明确：</a:t>
            </a:r>
            <a:r>
              <a:rPr lang="en-US" altLang="zh-CN" sz="4000" dirty="0"/>
              <a:t>《</a:t>
            </a:r>
            <a:r>
              <a:rPr lang="zh-CN" altLang="en-US" sz="4000" dirty="0"/>
              <a:t>夏天里的成长</a:t>
            </a:r>
            <a:r>
              <a:rPr lang="en-US" altLang="zh-CN" sz="4000" dirty="0"/>
              <a:t>》</a:t>
            </a:r>
            <a:r>
              <a:rPr lang="zh-CN" altLang="en-US" sz="4000" dirty="0"/>
              <a:t>从</a:t>
            </a:r>
            <a:r>
              <a:rPr lang="zh-CN" altLang="en-US" sz="4000" dirty="0">
                <a:solidFill>
                  <a:srgbClr val="002060"/>
                </a:solidFill>
              </a:rPr>
              <a:t>植物、动物、山水、马路、铁轨、人的成长</a:t>
            </a:r>
            <a:r>
              <a:rPr lang="zh-CN" altLang="en-US" sz="4000" dirty="0"/>
              <a:t>几个方面来写。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《</a:t>
            </a:r>
            <a:r>
              <a:rPr lang="zh-CN" altLang="en-US" sz="4000" dirty="0"/>
              <a:t>盼</a:t>
            </a:r>
            <a:r>
              <a:rPr lang="en-US" altLang="zh-CN" sz="4000" dirty="0"/>
              <a:t>》</a:t>
            </a:r>
            <a:r>
              <a:rPr lang="zh-CN" altLang="en-US" sz="4000" dirty="0"/>
              <a:t>写了</a:t>
            </a:r>
            <a:r>
              <a:rPr lang="zh-CN" altLang="en-US" sz="4000" dirty="0">
                <a:solidFill>
                  <a:schemeClr val="accent5">
                    <a:lumMod val="50000"/>
                  </a:schemeClr>
                </a:solidFill>
              </a:rPr>
              <a:t>妈妈买来新雨衣</a:t>
            </a:r>
            <a:r>
              <a:rPr lang="zh-CN" altLang="en-US" sz="4000" dirty="0"/>
              <a:t>、</a:t>
            </a:r>
            <a:r>
              <a:rPr lang="zh-CN" altLang="en-US" sz="4000" dirty="0">
                <a:solidFill>
                  <a:schemeClr val="accent5">
                    <a:lumMod val="50000"/>
                  </a:schemeClr>
                </a:solidFill>
              </a:rPr>
              <a:t>盼望穿上新雨衣</a:t>
            </a:r>
            <a:r>
              <a:rPr lang="zh-CN" altLang="en-US" sz="4000" dirty="0"/>
              <a:t>、</a:t>
            </a:r>
            <a:r>
              <a:rPr lang="zh-CN" altLang="en-US" sz="4000" dirty="0">
                <a:solidFill>
                  <a:schemeClr val="accent5">
                    <a:lumMod val="50000"/>
                  </a:schemeClr>
                </a:solidFill>
              </a:rPr>
              <a:t>终于穿上新雨衣</a:t>
            </a:r>
            <a:r>
              <a:rPr lang="zh-CN" altLang="en-US" sz="4000" dirty="0"/>
              <a:t>等情节。</a:t>
            </a:r>
            <a:endParaRPr lang="en-US" altLang="zh-CN" sz="4000" dirty="0"/>
          </a:p>
        </p:txBody>
      </p:sp>
    </p:spTree>
    <p:extLst>
      <p:ext uri="{BB962C8B-B14F-4D97-AF65-F5344CB8AC3E}">
        <p14:creationId xmlns:p14="http://schemas.microsoft.com/office/powerpoint/2010/main" val="90499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01DC049-77A4-4647-AF90-CB944853E997}"/>
              </a:ext>
            </a:extLst>
          </p:cNvPr>
          <p:cNvSpPr txBox="1"/>
          <p:nvPr/>
        </p:nvSpPr>
        <p:spPr>
          <a:xfrm>
            <a:off x="1868556" y="437322"/>
            <a:ext cx="9084365" cy="5520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</a:rPr>
              <a:t>课堂小结：</a:t>
            </a:r>
            <a:endParaRPr lang="en-US" altLang="zh-CN" sz="4800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/>
              <a:t>围绕</a:t>
            </a:r>
            <a:r>
              <a:rPr lang="zh-CN" altLang="en-US" sz="4800" dirty="0">
                <a:solidFill>
                  <a:srgbClr val="C00000"/>
                </a:solidFill>
              </a:rPr>
              <a:t>中心意思</a:t>
            </a:r>
            <a:r>
              <a:rPr lang="zh-CN" altLang="en-US" sz="4800" dirty="0"/>
              <a:t>，可以从</a:t>
            </a:r>
            <a:r>
              <a:rPr lang="zh-CN" altLang="en-US" sz="4800" dirty="0">
                <a:solidFill>
                  <a:srgbClr val="C00000"/>
                </a:solidFill>
              </a:rPr>
              <a:t>不同方面、不同事例</a:t>
            </a:r>
            <a:r>
              <a:rPr lang="zh-CN" altLang="en-US" sz="4800" dirty="0"/>
              <a:t>写，把</a:t>
            </a:r>
            <a:r>
              <a:rPr lang="zh-CN" altLang="en-US" sz="4800" dirty="0">
                <a:solidFill>
                  <a:srgbClr val="C00000"/>
                </a:solidFill>
              </a:rPr>
              <a:t>重要的事例写具体</a:t>
            </a:r>
            <a:r>
              <a:rPr lang="zh-CN" altLang="en-US" sz="4800" dirty="0"/>
              <a:t>，可以使中心意思表达得</a:t>
            </a:r>
            <a:r>
              <a:rPr lang="zh-CN" altLang="en-US" sz="4800" dirty="0">
                <a:solidFill>
                  <a:srgbClr val="C00000"/>
                </a:solidFill>
              </a:rPr>
              <a:t>更全面、充分</a:t>
            </a:r>
            <a:r>
              <a:rPr lang="zh-CN" altLang="en-US" sz="48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10990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821CF9C-7FCD-4513-A376-7ABFD5842FA8}"/>
              </a:ext>
            </a:extLst>
          </p:cNvPr>
          <p:cNvSpPr txBox="1"/>
          <p:nvPr/>
        </p:nvSpPr>
        <p:spPr>
          <a:xfrm>
            <a:off x="1192697" y="413125"/>
            <a:ext cx="10760764" cy="5520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/>
              <a:t>甜、乐、泪、暖、悔、望</a:t>
            </a:r>
            <a:endParaRPr lang="en-US" altLang="zh-CN" sz="4800" dirty="0"/>
          </a:p>
          <a:p>
            <a:pPr algn="ctr"/>
            <a:r>
              <a:rPr lang="zh-CN" altLang="en-US" sz="4800" dirty="0"/>
              <a:t>迷、妙、变、忙、寻、让</a:t>
            </a:r>
            <a:endParaRPr lang="en-US" altLang="zh-CN" sz="4800" dirty="0"/>
          </a:p>
          <a:p>
            <a:endParaRPr lang="en-US" altLang="zh-CN" sz="4800" dirty="0"/>
          </a:p>
          <a:p>
            <a:pPr>
              <a:lnSpc>
                <a:spcPct val="150000"/>
              </a:lnSpc>
            </a:pPr>
            <a:r>
              <a:rPr lang="en-US" altLang="zh-CN" sz="4800" dirty="0">
                <a:solidFill>
                  <a:srgbClr val="002060"/>
                </a:solidFill>
              </a:rPr>
              <a:t>1</a:t>
            </a:r>
            <a:r>
              <a:rPr lang="zh-CN" altLang="en-US" sz="4800" dirty="0">
                <a:solidFill>
                  <a:srgbClr val="002060"/>
                </a:solidFill>
              </a:rPr>
              <a:t>、你感受最深的汉字是什么？</a:t>
            </a:r>
            <a:endParaRPr lang="en-US" altLang="zh-CN" sz="4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4800" dirty="0">
                <a:solidFill>
                  <a:srgbClr val="002060"/>
                </a:solidFill>
              </a:rPr>
              <a:t>2</a:t>
            </a:r>
            <a:r>
              <a:rPr lang="zh-CN" altLang="en-US" sz="4800" dirty="0">
                <a:solidFill>
                  <a:srgbClr val="002060"/>
                </a:solidFill>
              </a:rPr>
              <a:t>、你想突出什么中心？</a:t>
            </a:r>
            <a:endParaRPr lang="en-US" altLang="zh-CN" sz="48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4800" dirty="0">
                <a:solidFill>
                  <a:srgbClr val="002060"/>
                </a:solidFill>
              </a:rPr>
              <a:t>3</a:t>
            </a:r>
            <a:r>
              <a:rPr lang="zh-CN" altLang="en-US" sz="4800" dirty="0">
                <a:solidFill>
                  <a:srgbClr val="002060"/>
                </a:solidFill>
              </a:rPr>
              <a:t>、你准备从哪些方面或哪些事例来写？</a:t>
            </a:r>
          </a:p>
        </p:txBody>
      </p:sp>
    </p:spTree>
    <p:extLst>
      <p:ext uri="{BB962C8B-B14F-4D97-AF65-F5344CB8AC3E}">
        <p14:creationId xmlns:p14="http://schemas.microsoft.com/office/powerpoint/2010/main" val="6614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B51DD9F-4F23-4776-BB87-85FD0E956D63}"/>
              </a:ext>
            </a:extLst>
          </p:cNvPr>
          <p:cNvSpPr txBox="1"/>
          <p:nvPr/>
        </p:nvSpPr>
        <p:spPr>
          <a:xfrm>
            <a:off x="1183710" y="121176"/>
            <a:ext cx="10555357" cy="591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600" dirty="0">
                <a:solidFill>
                  <a:schemeClr val="accent5">
                    <a:lumMod val="50000"/>
                  </a:schemeClr>
                </a:solidFill>
              </a:rPr>
              <a:t>讨论</a:t>
            </a:r>
            <a:r>
              <a:rPr lang="zh-CN" altLang="en-US" sz="6600" dirty="0"/>
              <a:t>：</a:t>
            </a:r>
            <a:endParaRPr lang="en-US" altLang="zh-CN" sz="6600" dirty="0"/>
          </a:p>
          <a:p>
            <a:pPr>
              <a:lnSpc>
                <a:spcPct val="150000"/>
              </a:lnSpc>
            </a:pPr>
            <a:r>
              <a:rPr lang="en-US" altLang="zh-CN" sz="4800" dirty="0"/>
              <a:t>1</a:t>
            </a:r>
            <a:r>
              <a:rPr lang="zh-CN" altLang="en-US" sz="4800" dirty="0"/>
              <a:t>、哪些事例</a:t>
            </a:r>
            <a:r>
              <a:rPr lang="zh-CN" altLang="en-US" sz="4800" dirty="0">
                <a:solidFill>
                  <a:srgbClr val="C00000"/>
                </a:solidFill>
              </a:rPr>
              <a:t>能突出主题</a:t>
            </a:r>
            <a:r>
              <a:rPr lang="zh-CN" altLang="en-US" sz="4800" dirty="0"/>
              <a:t>？</a:t>
            </a:r>
            <a:endParaRPr lang="en-US" altLang="zh-CN" sz="4800" dirty="0"/>
          </a:p>
          <a:p>
            <a:pPr>
              <a:lnSpc>
                <a:spcPct val="150000"/>
              </a:lnSpc>
            </a:pPr>
            <a:r>
              <a:rPr lang="zh-CN" altLang="en-US" sz="4800" dirty="0"/>
              <a:t>明确：</a:t>
            </a:r>
            <a:r>
              <a:rPr lang="zh-CN" altLang="en-US" sz="4800" dirty="0">
                <a:solidFill>
                  <a:srgbClr val="002060"/>
                </a:solidFill>
              </a:rPr>
              <a:t>与中心有关</a:t>
            </a:r>
            <a:r>
              <a:rPr lang="zh-CN" altLang="en-US" sz="4800" dirty="0"/>
              <a:t>，具有</a:t>
            </a:r>
            <a:r>
              <a:rPr lang="zh-CN" altLang="en-US" sz="4800" dirty="0">
                <a:solidFill>
                  <a:srgbClr val="002060"/>
                </a:solidFill>
              </a:rPr>
              <a:t>典型意义</a:t>
            </a:r>
            <a:r>
              <a:rPr lang="zh-CN" altLang="en-US" sz="4800" dirty="0"/>
              <a:t>。</a:t>
            </a:r>
            <a:endParaRPr lang="en-US" altLang="zh-CN" sz="4800" dirty="0"/>
          </a:p>
          <a:p>
            <a:pPr>
              <a:lnSpc>
                <a:spcPct val="150000"/>
              </a:lnSpc>
            </a:pPr>
            <a:r>
              <a:rPr lang="en-US" altLang="zh-CN" sz="4800" dirty="0"/>
              <a:t>2</a:t>
            </a:r>
            <a:r>
              <a:rPr lang="zh-CN" altLang="en-US" sz="4800" dirty="0"/>
              <a:t>、哪些</a:t>
            </a:r>
            <a:r>
              <a:rPr lang="zh-CN" altLang="en-US" sz="4800" dirty="0">
                <a:solidFill>
                  <a:srgbClr val="C00000"/>
                </a:solidFill>
              </a:rPr>
              <a:t>不能</a:t>
            </a:r>
            <a:r>
              <a:rPr lang="zh-CN" altLang="en-US" sz="4800" dirty="0"/>
              <a:t>？</a:t>
            </a:r>
            <a:endParaRPr lang="en-US" altLang="zh-CN" sz="4800" dirty="0"/>
          </a:p>
          <a:p>
            <a:pPr>
              <a:lnSpc>
                <a:spcPct val="150000"/>
              </a:lnSpc>
            </a:pPr>
            <a:r>
              <a:rPr lang="zh-CN" altLang="en-US" sz="4800" dirty="0"/>
              <a:t>明确：与中心</a:t>
            </a:r>
            <a:r>
              <a:rPr lang="zh-CN" altLang="en-US" sz="4800" dirty="0">
                <a:solidFill>
                  <a:srgbClr val="002060"/>
                </a:solidFill>
              </a:rPr>
              <a:t>无关</a:t>
            </a:r>
            <a:r>
              <a:rPr lang="zh-CN" altLang="en-US" sz="4800" dirty="0"/>
              <a:t>，</a:t>
            </a:r>
            <a:r>
              <a:rPr lang="zh-CN" altLang="en-US" sz="4800" dirty="0">
                <a:solidFill>
                  <a:srgbClr val="002060"/>
                </a:solidFill>
              </a:rPr>
              <a:t>无典型意义</a:t>
            </a:r>
            <a:r>
              <a:rPr lang="zh-CN" altLang="en-US" sz="48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4040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6551F0E-3D42-4DD6-873D-10B338F9592C}"/>
              </a:ext>
            </a:extLst>
          </p:cNvPr>
          <p:cNvSpPr txBox="1"/>
          <p:nvPr/>
        </p:nvSpPr>
        <p:spPr>
          <a:xfrm>
            <a:off x="1292087" y="0"/>
            <a:ext cx="10277061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4F3B45"/>
                </a:solidFill>
              </a:rPr>
              <a:t>探究方法</a:t>
            </a:r>
            <a:r>
              <a:rPr lang="zh-CN" altLang="en-US" sz="4800" dirty="0"/>
              <a:t>：</a:t>
            </a:r>
            <a:r>
              <a:rPr lang="zh-CN" altLang="en-US" sz="4800" dirty="0">
                <a:solidFill>
                  <a:srgbClr val="C00000"/>
                </a:solidFill>
              </a:rPr>
              <a:t>详略得当</a:t>
            </a:r>
            <a:endParaRPr lang="en-US" altLang="zh-CN" sz="48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4800" dirty="0"/>
              <a:t>（一）重要的部分具体写</a:t>
            </a:r>
            <a:endParaRPr lang="en-US" altLang="zh-CN" sz="4800" dirty="0"/>
          </a:p>
          <a:p>
            <a:pPr>
              <a:lnSpc>
                <a:spcPct val="150000"/>
              </a:lnSpc>
            </a:pPr>
            <a:r>
              <a:rPr lang="en-US" altLang="zh-CN" sz="4800" dirty="0"/>
              <a:t>1</a:t>
            </a:r>
            <a:r>
              <a:rPr lang="zh-CN" altLang="en-US" sz="4800" dirty="0"/>
              <a:t>、预习</a:t>
            </a:r>
            <a:r>
              <a:rPr lang="en-US" altLang="zh-CN" sz="4800" dirty="0">
                <a:solidFill>
                  <a:schemeClr val="accent5">
                    <a:lumMod val="50000"/>
                  </a:schemeClr>
                </a:solidFill>
              </a:rPr>
              <a:t>《</a:t>
            </a:r>
            <a:r>
              <a:rPr lang="zh-CN" altLang="en-US" sz="4800" dirty="0">
                <a:solidFill>
                  <a:schemeClr val="accent5">
                    <a:lumMod val="50000"/>
                  </a:schemeClr>
                </a:solidFill>
              </a:rPr>
              <a:t>爸爸的计划</a:t>
            </a:r>
            <a:r>
              <a:rPr lang="en-US" altLang="zh-CN" sz="4800" dirty="0">
                <a:solidFill>
                  <a:schemeClr val="accent5">
                    <a:lumMod val="50000"/>
                  </a:schemeClr>
                </a:solidFill>
              </a:rPr>
              <a:t>》</a:t>
            </a:r>
            <a:r>
              <a:rPr lang="zh-CN" altLang="en-US" sz="4800" dirty="0"/>
              <a:t>，说一说围绕“爸爸爱订计划”这个中心，把哪一事例写得最具体？</a:t>
            </a:r>
            <a:endParaRPr lang="en-US" altLang="zh-CN" sz="4800" dirty="0"/>
          </a:p>
          <a:p>
            <a:pPr>
              <a:lnSpc>
                <a:spcPct val="150000"/>
              </a:lnSpc>
            </a:pPr>
            <a:r>
              <a:rPr lang="zh-CN" altLang="en-US" sz="4800" dirty="0"/>
              <a:t>明确：</a:t>
            </a:r>
            <a:r>
              <a:rPr lang="zh-CN" altLang="en-US" sz="4800" dirty="0">
                <a:solidFill>
                  <a:srgbClr val="C00000"/>
                </a:solidFill>
              </a:rPr>
              <a:t>制订暑假计划</a:t>
            </a:r>
            <a:r>
              <a:rPr lang="zh-CN" altLang="en-US" sz="4800" dirty="0"/>
              <a:t>。</a:t>
            </a:r>
            <a:endParaRPr lang="en-US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491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Custom 8">
      <a:dk1>
        <a:srgbClr val="000000"/>
      </a:dk1>
      <a:lt1>
        <a:srgbClr val="FFFFFF"/>
      </a:lt1>
      <a:dk2>
        <a:srgbClr val="080607"/>
      </a:dk2>
      <a:lt2>
        <a:srgbClr val="F3F3EF"/>
      </a:lt2>
      <a:accent1>
        <a:srgbClr val="080607"/>
      </a:accent1>
      <a:accent2>
        <a:srgbClr val="DCD0C0"/>
      </a:accent2>
      <a:accent3>
        <a:srgbClr val="F3F3EF"/>
      </a:accent3>
      <a:accent4>
        <a:srgbClr val="AF9DAD"/>
      </a:accent4>
      <a:accent5>
        <a:srgbClr val="7E6180"/>
      </a:accent5>
      <a:accent6>
        <a:srgbClr val="4C2E51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806096" id="{2829B641-5D76-4170-B1F0-6F03A9097A9E}" vid="{8C413F8D-B4CC-41CD-AB81-661B7B68801A}"/>
    </a:ext>
  </a:extLst>
</a:theme>
</file>

<file path=ppt/theme/theme2.xml><?xml version="1.0" encoding="utf-8"?>
<a:theme xmlns:a="http://schemas.openxmlformats.org/drawingml/2006/main" name="剪切">
  <a:themeElements>
    <a:clrScheme name="剪切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剪切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剪切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动态树标题</Template>
  <TotalTime>259</TotalTime>
  <Words>742</Words>
  <Application>Microsoft Office PowerPoint</Application>
  <PresentationFormat>宽屏</PresentationFormat>
  <Paragraphs>65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Microsoft YaHei UI</vt:lpstr>
      <vt:lpstr>华文行楷</vt:lpstr>
      <vt:lpstr>华文楷体</vt:lpstr>
      <vt:lpstr>华文新魏</vt:lpstr>
      <vt:lpstr>Arial</vt:lpstr>
      <vt:lpstr>Calibri</vt:lpstr>
      <vt:lpstr>Franklin Gothic Book</vt:lpstr>
      <vt:lpstr>Office 主题</vt:lpstr>
      <vt:lpstr>剪切</vt:lpstr>
      <vt:lpstr>习作：围绕中心的意思写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习作：围绕中心的意思写</dc:title>
  <dc:subject/>
  <dc:creator>Administrator</dc:creator>
  <cp:keywords/>
  <dc:description/>
  <cp:lastModifiedBy>Administrator</cp:lastModifiedBy>
  <cp:revision>16</cp:revision>
  <dcterms:created xsi:type="dcterms:W3CDTF">2020-11-25T03:20:51Z</dcterms:created>
  <dcterms:modified xsi:type="dcterms:W3CDTF">2020-11-25T07:52:49Z</dcterms:modified>
  <cp:category/>
</cp:coreProperties>
</file>