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9"/>
  </p:handoutMasterIdLst>
  <p:sldIdLst>
    <p:sldId id="257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E8117E-D994-4587-B53E-AF5BB72506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66C8E0-0954-464A-A78D-E4732A722A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3BBB7-1C3C-4EDC-87D9-A4A59DB1481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D58FA3-31FF-4BAA-BF0E-F9835369215A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C963D7-30E5-4BB0-ABB0-007F39452DCF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DCC01D-D16D-4B24-B69B-A1A28D5F192D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496E7B5-E12B-4F40-BAEA-3E12B7B486DD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ECB073-8AE5-4B48-8B2C-741A67CE2155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7BAC68-030C-452F-ADB4-1528C05F4F39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C33893-93A5-4FD4-AC20-AE973DB1A674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E8165C-A6EE-459F-BA56-7743FE879F2B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A63210-6820-4AE3-BE01-415B089D785C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ADC386-7841-474D-84C8-43FD0600735B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D7997-3A71-4EF6-847C-8BF974DEC7EA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4392DF-4D76-4410-BE1B-150CBBC833BB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B0E3445-9BB3-4805-B198-E6EC88D30C46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Rot="1" noChangeArrowheads="1"/>
          </p:cNvSpPr>
          <p:nvPr/>
        </p:nvSpPr>
        <p:spPr bwMode="auto">
          <a:xfrm>
            <a:off x="685800" y="1371600"/>
            <a:ext cx="77724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 sz="4800" b="1" i="1">
              <a:solidFill>
                <a:srgbClr val="FF3300"/>
              </a:solidFill>
            </a:endParaRPr>
          </a:p>
        </p:txBody>
      </p:sp>
      <p:sp>
        <p:nvSpPr>
          <p:cNvPr id="4107" name="WordArt 11"/>
          <p:cNvSpPr>
            <a:spLocks noChangeArrowheads="1" noChangeShapeType="1" noTextEdit="1"/>
          </p:cNvSpPr>
          <p:nvPr/>
        </p:nvSpPr>
        <p:spPr bwMode="auto">
          <a:xfrm>
            <a:off x="1104900" y="1143000"/>
            <a:ext cx="6629399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 dirty="0">
                <a:ln w="12700">
                  <a:noFill/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/>
                <a:ea typeface="华文新魏"/>
              </a:rPr>
              <a:t>一个豆荚里的五粒豆</a:t>
            </a:r>
            <a:endParaRPr lang="zh-CN" altLang="en-US" sz="3600" b="1" kern="10" dirty="0">
              <a:ln w="12700">
                <a:noFill/>
                <a:prstDash val="solid"/>
              </a:ln>
              <a:solidFill>
                <a:srgbClr val="0033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/>
              <a:ea typeface="华文新魏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0975" y="2743200"/>
            <a:ext cx="6223000" cy="275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838200" y="2209800"/>
            <a:ext cx="8769350" cy="260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0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0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阅读课文，思考</a:t>
            </a:r>
            <a:r>
              <a:rPr lang="en-US" altLang="zh-CN" sz="30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3000" b="1" dirty="0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0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0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那粒最小的豌豆有没有实现自己的愿望呢？</a:t>
            </a:r>
            <a:endParaRPr lang="zh-CN" altLang="en-US" sz="30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0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0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小豌豆是怎样长大的？小姑娘又是怎样长</a:t>
            </a:r>
            <a:endParaRPr lang="zh-CN" altLang="en-US" sz="30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0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 好的？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9219" name="Picture 3" descr="复件 初读感知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219200"/>
            <a:ext cx="22098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362200" y="1828800"/>
            <a:ext cx="5543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读读课文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13</a:t>
            </a:r>
            <a:r>
              <a:rPr lang="en-US" altLang="zh-CN" sz="2800" b="1" dirty="0">
                <a:solidFill>
                  <a:srgbClr val="FF0066"/>
                </a:solidFill>
                <a:ea typeface="楷体_GB2312" pitchFamily="49" charset="-122"/>
              </a:rPr>
              <a:t>—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17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段，完成填空</a:t>
            </a:r>
            <a:endParaRPr lang="zh-CN" altLang="en-US" sz="28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295400" y="2743200"/>
            <a:ext cx="7272338" cy="244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 1.</a:t>
            </a:r>
            <a:r>
              <a:rPr lang="zh-CN" altLang="en-US" sz="28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小豌豆刚到长满青苔的窗台上住下时，小    </a:t>
            </a:r>
            <a:endParaRPr lang="zh-CN" altLang="en-US" sz="2800" b="1" dirty="0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 姑娘 </a:t>
            </a:r>
            <a:endParaRPr lang="zh-CN" altLang="en-US" sz="2800" b="1" dirty="0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小豌豆长出了小叶子，小姑娘 </a:t>
            </a:r>
            <a:endParaRPr lang="zh-CN" altLang="en-US" sz="2800" b="1" dirty="0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244" name="Picture 4" descr="复件 细读感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609600"/>
            <a:ext cx="2317750" cy="97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133600" y="3352800"/>
            <a:ext cx="35782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（病得可厉害了）。 </a:t>
            </a:r>
            <a:endParaRPr lang="zh-CN" altLang="en-US" sz="28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6400800" y="4038600"/>
            <a:ext cx="32210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（心里真高兴）。 </a:t>
            </a:r>
            <a:endParaRPr lang="zh-CN" altLang="en-US" sz="28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905000" y="2057400"/>
            <a:ext cx="3759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学习第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18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2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段思考：</a:t>
            </a:r>
            <a:endParaRPr lang="zh-CN" altLang="en-US" sz="28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143000" y="3124200"/>
            <a:ext cx="6337300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小姑娘对小豌豆有着怎样的感情？</a:t>
            </a:r>
            <a:endParaRPr lang="zh-CN" altLang="en-US" sz="2800" b="1" dirty="0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    小豌豆又是怎样说的呢？ </a:t>
            </a:r>
            <a:endParaRPr lang="zh-CN" altLang="en-US" sz="2800" b="1" dirty="0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1268" name="Picture 4" descr="复件 细读感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762000"/>
            <a:ext cx="23622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2209800" y="1798638"/>
            <a:ext cx="28146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学习</a:t>
            </a:r>
            <a:r>
              <a:rPr lang="en-US" altLang="zh-CN" sz="32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19</a:t>
            </a:r>
            <a:r>
              <a:rPr lang="zh-CN" altLang="en-US" sz="32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2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21</a:t>
            </a:r>
            <a:r>
              <a:rPr lang="zh-CN" altLang="en-US" sz="32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段</a:t>
            </a:r>
            <a:r>
              <a:rPr lang="zh-CN" altLang="en-US" sz="28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1676400" y="2895600"/>
            <a:ext cx="7245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理解作者对五粒豌豆的两种态度。</a:t>
            </a:r>
            <a:r>
              <a:rPr lang="zh-CN" altLang="en-US" sz="2800" b="1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3316" name="Picture 4" descr="复件 细读感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685800"/>
            <a:ext cx="23622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WordArt 5"/>
          <p:cNvSpPr>
            <a:spLocks noChangeArrowheads="1" noChangeShapeType="1" noTextEdit="1"/>
          </p:cNvSpPr>
          <p:nvPr/>
        </p:nvSpPr>
        <p:spPr bwMode="auto">
          <a:xfrm>
            <a:off x="3124200" y="609600"/>
            <a:ext cx="2667000" cy="10287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10" dirty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优美句子</a:t>
            </a:r>
            <a:endParaRPr lang="zh-CN" altLang="en-US" sz="3600" kern="10" dirty="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762000" y="1981200"/>
            <a:ext cx="11576050" cy="163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、不过她仔细地用一根小棍子把豌豆苗支起来，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好使它不被风吹断，因为它使她的女儿对生命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产生了愉快的想象。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685800" y="3810000"/>
            <a:ext cx="7820025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85000"/>
              <a:buFont typeface="Wingdings 2" pitchFamily="18" charset="2"/>
              <a:buNone/>
            </a:pPr>
            <a:r>
              <a:rPr lang="en-US" altLang="zh-CN" sz="2400" b="1" dirty="0">
                <a:solidFill>
                  <a:srgbClr val="FF0000"/>
                </a:solidFill>
                <a:ea typeface="楷体_GB2312" pitchFamily="49" charset="-122"/>
              </a:rPr>
              <a:t>       </a:t>
            </a:r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</a:rPr>
              <a:t>母亲一个细小的动作寄托了对女儿获得重生的渴望，</a:t>
            </a:r>
            <a:endParaRPr lang="zh-CN" altLang="en-US" sz="2400" b="1" dirty="0">
              <a:solidFill>
                <a:srgbClr val="FF0000"/>
              </a:solidFill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85000"/>
              <a:buFont typeface="Wingdings 2" pitchFamily="18" charset="2"/>
              <a:buNone/>
            </a:pPr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</a:rPr>
              <a:t>虽然她不相信一株小小的豌豆苗会创造奇迹，但她更愿</a:t>
            </a:r>
            <a:endParaRPr lang="zh-CN" altLang="en-US" sz="2400" b="1" dirty="0">
              <a:solidFill>
                <a:srgbClr val="FF0000"/>
              </a:solidFill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85000"/>
              <a:buFont typeface="Wingdings 2" pitchFamily="18" charset="2"/>
              <a:buNone/>
            </a:pPr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</a:rPr>
              <a:t>意让这株豌豆苗永远陪伴着病中的女儿，给她带来获得</a:t>
            </a:r>
            <a:endParaRPr lang="zh-CN" altLang="en-US" sz="2400" b="1" dirty="0">
              <a:solidFill>
                <a:srgbClr val="FF0000"/>
              </a:solidFill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85000"/>
              <a:buFont typeface="Wingdings 2" pitchFamily="18" charset="2"/>
              <a:buNone/>
            </a:pPr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</a:rPr>
              <a:t>重生的力量。</a:t>
            </a:r>
            <a:endParaRPr lang="zh-CN" altLang="en-US" sz="2400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WordArt 4"/>
          <p:cNvSpPr>
            <a:spLocks noChangeArrowheads="1" noChangeShapeType="1" noTextEdit="1"/>
          </p:cNvSpPr>
          <p:nvPr/>
        </p:nvSpPr>
        <p:spPr bwMode="auto">
          <a:xfrm>
            <a:off x="3048000" y="685800"/>
            <a:ext cx="2819400" cy="10287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优美句子</a:t>
            </a:r>
            <a:endParaRPr lang="zh-CN" altLang="en-US" sz="3600" kern="1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838200" y="1981200"/>
            <a:ext cx="7864475" cy="154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85000"/>
              <a:buFont typeface="Wingdings 2" pitchFamily="18" charset="2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、而顶楼窗子旁那个年轻的女子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她脸上放出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85000"/>
              <a:buFont typeface="Wingdings 2" pitchFamily="18" charset="2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健康的光彩，她的眼睛发着亮光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正在豌豆花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99CC00"/>
              </a:buClr>
              <a:buSzPct val="85000"/>
              <a:buFont typeface="Wingdings 2" pitchFamily="18" charset="2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上面交叉着一双小手，感谢上帝呢。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762000" y="4057650"/>
            <a:ext cx="7843838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ea typeface="楷体_GB2312" pitchFamily="49" charset="-122"/>
              </a:rPr>
              <a:t>       </a:t>
            </a:r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</a:rPr>
              <a:t>这个句子是说这个纯真可爱的女孩在最后一粒豌豆努</a:t>
            </a:r>
            <a:endParaRPr lang="zh-CN" altLang="en-US" sz="2400" b="1" dirty="0">
              <a:solidFill>
                <a:srgbClr val="FF0000"/>
              </a:solidFill>
              <a:ea typeface="楷体_GB2312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</a:rPr>
              <a:t>力地发芽、生长、开花的启示下，获得了战胜疾病的信心</a:t>
            </a:r>
            <a:endParaRPr lang="zh-CN" altLang="en-US" sz="2400" b="1" dirty="0">
              <a:solidFill>
                <a:srgbClr val="FF0000"/>
              </a:solidFill>
              <a:ea typeface="楷体_GB2312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</a:rPr>
              <a:t>和勇气，身体也逐渐恢复了健康。这个句子也交代了最后</a:t>
            </a:r>
            <a:endParaRPr lang="zh-CN" altLang="en-US" sz="2400" b="1" dirty="0">
              <a:solidFill>
                <a:srgbClr val="FF0000"/>
              </a:solidFill>
              <a:ea typeface="楷体_GB2312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</a:rPr>
              <a:t>一粒豌豆追求理想、努力实现自己的生命价值的结果。</a:t>
            </a:r>
            <a:endParaRPr lang="zh-CN" altLang="en-US" sz="2400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Rot="1" noChangeArrowheads="1"/>
          </p:cNvSpPr>
          <p:nvPr/>
        </p:nvSpPr>
        <p:spPr bwMode="auto">
          <a:xfrm>
            <a:off x="3048000" y="466725"/>
            <a:ext cx="5876925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srgbClr val="000000"/>
                </a:solidFill>
              </a:rPr>
              <a:t>安徒生简介</a:t>
            </a:r>
            <a:endParaRPr lang="zh-CN" altLang="en-US" sz="4400" dirty="0">
              <a:solidFill>
                <a:srgbClr val="000000"/>
              </a:solidFill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228600" y="1355508"/>
            <a:ext cx="8686800" cy="5045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</a:rPr>
              <a:t>                                                  </a:t>
            </a:r>
            <a:r>
              <a:rPr lang="zh-CN" altLang="en-US" dirty="0">
                <a:solidFill>
                  <a:srgbClr val="000000"/>
                </a:solidFill>
              </a:rPr>
              <a:t>安徒生是丹麦</a:t>
            </a:r>
            <a:r>
              <a:rPr lang="en-US" altLang="zh-CN" dirty="0">
                <a:solidFill>
                  <a:srgbClr val="000000"/>
                </a:solidFill>
              </a:rPr>
              <a:t>19</a:t>
            </a:r>
            <a:r>
              <a:rPr lang="zh-CN" altLang="en-US" dirty="0">
                <a:solidFill>
                  <a:srgbClr val="000000"/>
                </a:solidFill>
              </a:rPr>
              <a:t>世纪著名童话作家，世界文学童话创                     </a:t>
            </a:r>
            <a:endParaRPr lang="zh-CN" altLang="en-US" dirty="0">
              <a:solidFill>
                <a:srgbClr val="000000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                                           始人。</a:t>
            </a:r>
            <a:endParaRPr lang="zh-CN" altLang="en-US" dirty="0">
              <a:solidFill>
                <a:srgbClr val="000000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                                                  他生于欧登塞城一个贫苦鞋匠家庭，早年在慈善学</a:t>
            </a:r>
            <a:endParaRPr lang="zh-CN" altLang="en-US" dirty="0">
              <a:solidFill>
                <a:srgbClr val="000000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                                          校读过书，当过学徒工。受父亲和民间口头文学影响，他  </a:t>
            </a:r>
            <a:endParaRPr lang="zh-CN" altLang="en-US" dirty="0">
              <a:solidFill>
                <a:srgbClr val="000000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                                          自幼酷爱文学。为追求艺术，他</a:t>
            </a:r>
            <a:r>
              <a:rPr lang="en-US" altLang="zh-CN" dirty="0">
                <a:solidFill>
                  <a:srgbClr val="000000"/>
                </a:solidFill>
              </a:rPr>
              <a:t>14</a:t>
            </a:r>
            <a:r>
              <a:rPr lang="zh-CN" altLang="en-US" dirty="0">
                <a:solidFill>
                  <a:srgbClr val="000000"/>
                </a:solidFill>
              </a:rPr>
              <a:t>岁时只身来到首都哥本 </a:t>
            </a:r>
            <a:endParaRPr lang="zh-CN" altLang="en-US" dirty="0">
              <a:solidFill>
                <a:srgbClr val="000000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                                          哈根。经过</a:t>
            </a:r>
            <a:r>
              <a:rPr lang="en-US" altLang="zh-CN" dirty="0">
                <a:solidFill>
                  <a:srgbClr val="000000"/>
                </a:solidFill>
              </a:rPr>
              <a:t>8</a:t>
            </a:r>
            <a:r>
              <a:rPr lang="zh-CN" altLang="en-US" dirty="0">
                <a:solidFill>
                  <a:srgbClr val="000000"/>
                </a:solidFill>
              </a:rPr>
              <a:t>年奋斗，终于在诗剧</a:t>
            </a:r>
            <a:r>
              <a:rPr lang="en-US" altLang="zh-CN" dirty="0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阿尔芙索尔</a:t>
            </a:r>
            <a:r>
              <a:rPr lang="en-US" altLang="zh-CN" dirty="0">
                <a:solidFill>
                  <a:srgbClr val="000000"/>
                </a:solidFill>
              </a:rPr>
              <a:t>》</a:t>
            </a:r>
            <a:r>
              <a:rPr lang="zh-CN" altLang="en-US" dirty="0">
                <a:solidFill>
                  <a:srgbClr val="000000"/>
                </a:solidFill>
              </a:rPr>
              <a:t>的剧作</a:t>
            </a:r>
            <a:endParaRPr lang="zh-CN" altLang="en-US" dirty="0">
              <a:solidFill>
                <a:srgbClr val="000000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                                          中崭露才华。</a:t>
            </a:r>
            <a:r>
              <a:rPr lang="en-US" altLang="zh-CN" dirty="0">
                <a:solidFill>
                  <a:srgbClr val="000000"/>
                </a:solidFill>
              </a:rPr>
              <a:t>1828</a:t>
            </a:r>
            <a:r>
              <a:rPr lang="zh-CN" altLang="en-US" dirty="0">
                <a:solidFill>
                  <a:srgbClr val="000000"/>
                </a:solidFill>
              </a:rPr>
              <a:t>年，升入哥尔哈根大学。毕业后始终无工作，主要靠稿费维持生活。</a:t>
            </a:r>
            <a:r>
              <a:rPr lang="en-US" altLang="zh-CN" dirty="0">
                <a:solidFill>
                  <a:srgbClr val="000000"/>
                </a:solidFill>
              </a:rPr>
              <a:t>1838</a:t>
            </a:r>
            <a:r>
              <a:rPr lang="zh-CN" altLang="en-US" dirty="0">
                <a:solidFill>
                  <a:srgbClr val="000000"/>
                </a:solidFill>
              </a:rPr>
              <a:t>年获得作家奖金。</a:t>
            </a:r>
            <a:endParaRPr lang="zh-CN" altLang="en-US" dirty="0">
              <a:solidFill>
                <a:srgbClr val="000000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        安徒生的创作可分早、中、晚三个时期。早期童话多充满绮丽的幻想、乐观的精神，体现现实主义和浪漫主义相结合的特点。代表作有</a:t>
            </a:r>
            <a:r>
              <a:rPr lang="en-US" altLang="zh-CN" dirty="0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拇指姑娘</a:t>
            </a:r>
            <a:r>
              <a:rPr lang="en-US" altLang="zh-CN" dirty="0">
                <a:solidFill>
                  <a:srgbClr val="000000"/>
                </a:solidFill>
              </a:rPr>
              <a:t>》</a:t>
            </a:r>
            <a:r>
              <a:rPr lang="zh-CN" altLang="en-US" dirty="0">
                <a:solidFill>
                  <a:srgbClr val="000000"/>
                </a:solidFill>
              </a:rPr>
              <a:t>、</a:t>
            </a:r>
            <a:r>
              <a:rPr lang="en-US" altLang="zh-CN" dirty="0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海的女儿</a:t>
            </a:r>
            <a:r>
              <a:rPr lang="en-US" altLang="zh-CN" dirty="0">
                <a:solidFill>
                  <a:srgbClr val="000000"/>
                </a:solidFill>
              </a:rPr>
              <a:t>》</a:t>
            </a:r>
            <a:r>
              <a:rPr lang="zh-CN" altLang="en-US" dirty="0">
                <a:solidFill>
                  <a:srgbClr val="000000"/>
                </a:solidFill>
              </a:rPr>
              <a:t>、</a:t>
            </a:r>
            <a:r>
              <a:rPr lang="en-US" altLang="zh-CN" dirty="0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野天鹅</a:t>
            </a:r>
            <a:r>
              <a:rPr lang="en-US" altLang="zh-CN" dirty="0">
                <a:solidFill>
                  <a:srgbClr val="000000"/>
                </a:solidFill>
              </a:rPr>
              <a:t>》</a:t>
            </a:r>
            <a:r>
              <a:rPr lang="zh-CN" altLang="en-US" dirty="0">
                <a:solidFill>
                  <a:srgbClr val="000000"/>
                </a:solidFill>
              </a:rPr>
              <a:t>、</a:t>
            </a:r>
            <a:r>
              <a:rPr lang="en-US" altLang="zh-CN" dirty="0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丑小鸭</a:t>
            </a:r>
            <a:r>
              <a:rPr lang="en-US" altLang="zh-CN" dirty="0">
                <a:solidFill>
                  <a:srgbClr val="000000"/>
                </a:solidFill>
              </a:rPr>
              <a:t>》</a:t>
            </a:r>
            <a:r>
              <a:rPr lang="zh-CN" altLang="en-US" dirty="0">
                <a:solidFill>
                  <a:srgbClr val="000000"/>
                </a:solidFill>
              </a:rPr>
              <a:t>等。中期童话，幻想成分减弱，现实成分相对增强。在鞭挞丑恶、歌颂善良中，表现了对美好生活的执着追求，也流露了缺乏信心的忧郁情绪。代表作有</a:t>
            </a:r>
            <a:r>
              <a:rPr lang="en-US" altLang="zh-CN" dirty="0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卖火柴的小女孩</a:t>
            </a:r>
            <a:r>
              <a:rPr lang="en-US" altLang="zh-CN" dirty="0">
                <a:solidFill>
                  <a:srgbClr val="000000"/>
                </a:solidFill>
              </a:rPr>
              <a:t>》</a:t>
            </a:r>
            <a:r>
              <a:rPr lang="zh-CN" altLang="en-US" dirty="0">
                <a:solidFill>
                  <a:srgbClr val="000000"/>
                </a:solidFill>
              </a:rPr>
              <a:t>、</a:t>
            </a:r>
            <a:r>
              <a:rPr lang="en-US" altLang="zh-CN" dirty="0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白雪皇后</a:t>
            </a:r>
            <a:r>
              <a:rPr lang="en-US" altLang="zh-CN" dirty="0">
                <a:solidFill>
                  <a:srgbClr val="000000"/>
                </a:solidFill>
              </a:rPr>
              <a:t>》</a:t>
            </a:r>
            <a:r>
              <a:rPr lang="zh-CN" altLang="en-US" dirty="0">
                <a:solidFill>
                  <a:srgbClr val="000000"/>
                </a:solidFill>
              </a:rPr>
              <a:t>、</a:t>
            </a:r>
            <a:r>
              <a:rPr lang="en-US" altLang="zh-CN" dirty="0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演木偶戏的人</a:t>
            </a:r>
            <a:r>
              <a:rPr lang="en-US" altLang="zh-CN" dirty="0">
                <a:solidFill>
                  <a:srgbClr val="000000"/>
                </a:solidFill>
              </a:rPr>
              <a:t>》</a:t>
            </a:r>
            <a:r>
              <a:rPr lang="zh-CN" altLang="en-US" dirty="0">
                <a:solidFill>
                  <a:srgbClr val="000000"/>
                </a:solidFill>
              </a:rPr>
              <a:t>等。晚期童话比中期更加面对现实，着力描写底层民众的悲苦命运，揭露社会生活的阴冷、黑暗和人间的不平。作品基调低沉。代表作有</a:t>
            </a:r>
            <a:r>
              <a:rPr lang="en-US" altLang="zh-CN" dirty="0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柳树下的梦</a:t>
            </a:r>
            <a:r>
              <a:rPr lang="en-US" altLang="zh-CN" dirty="0">
                <a:solidFill>
                  <a:srgbClr val="000000"/>
                </a:solidFill>
              </a:rPr>
              <a:t>》</a:t>
            </a:r>
            <a:r>
              <a:rPr lang="zh-CN" altLang="en-US" dirty="0">
                <a:solidFill>
                  <a:srgbClr val="000000"/>
                </a:solidFill>
              </a:rPr>
              <a:t>、</a:t>
            </a:r>
            <a:r>
              <a:rPr lang="en-US" altLang="zh-CN" dirty="0">
                <a:solidFill>
                  <a:srgbClr val="000000"/>
                </a:solidFill>
              </a:rPr>
              <a:t>《</a:t>
            </a:r>
            <a:r>
              <a:rPr lang="zh-CN" altLang="en-US" dirty="0">
                <a:solidFill>
                  <a:srgbClr val="000000"/>
                </a:solidFill>
              </a:rPr>
              <a:t>幸运的贝儿</a:t>
            </a:r>
            <a:r>
              <a:rPr lang="en-US" altLang="zh-CN" dirty="0">
                <a:solidFill>
                  <a:srgbClr val="000000"/>
                </a:solidFill>
              </a:rPr>
              <a:t>》</a:t>
            </a:r>
            <a:r>
              <a:rPr lang="zh-CN" altLang="en-US" dirty="0">
                <a:solidFill>
                  <a:srgbClr val="000000"/>
                </a:solidFill>
              </a:rPr>
              <a:t>等。 </a:t>
            </a:r>
            <a:endParaRPr lang="zh-CN" altLang="en-US" dirty="0">
              <a:solidFill>
                <a:srgbClr val="000000"/>
              </a:solidFill>
            </a:endParaRPr>
          </a:p>
        </p:txBody>
      </p:sp>
      <p:pic>
        <p:nvPicPr>
          <p:cNvPr id="5128" name="Picture 8" descr="102657_1212631216854_701467188_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800" y="647700"/>
            <a:ext cx="2438400" cy="2995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99" decel="100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99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99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99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4953000" y="304800"/>
            <a:ext cx="2895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66"/>
                </a:solidFill>
                <a:ea typeface="楷体_GB2312" pitchFamily="49" charset="-122"/>
              </a:rPr>
              <a:t>学习目标</a:t>
            </a:r>
            <a:endParaRPr lang="zh-CN" altLang="en-US" sz="3600" b="1">
              <a:solidFill>
                <a:srgbClr val="FF0066"/>
              </a:solidFill>
              <a:ea typeface="楷体_GB2312" pitchFamily="49" charset="-122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352800" y="1066800"/>
            <a:ext cx="5791200" cy="4767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 1.</a:t>
            </a:r>
            <a:r>
              <a:rPr lang="zh-CN" altLang="en-US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感受小豌豆在长叶、爬藤、开</a:t>
            </a:r>
            <a:endParaRPr lang="zh-CN" altLang="en-US" sz="2800" b="1" dirty="0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   花的生长过程中给生病的小姑</a:t>
            </a:r>
            <a:endParaRPr lang="zh-CN" altLang="en-US" sz="2800" b="1" dirty="0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   娘带来的无限愉快和生机</a:t>
            </a:r>
            <a:r>
              <a:rPr lang="en-US" altLang="zh-CN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赞赏</a:t>
            </a:r>
            <a:endParaRPr lang="zh-CN" altLang="en-US" sz="2800" b="1" dirty="0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   平实、仁爱、敬重生命的生活</a:t>
            </a:r>
            <a:endParaRPr lang="zh-CN" altLang="en-US" sz="2800" b="1" dirty="0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   态度。</a:t>
            </a:r>
            <a:endParaRPr lang="zh-CN" altLang="en-US" sz="2800" b="1" dirty="0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能正确、有感情地朗读课文，</a:t>
            </a:r>
            <a:endParaRPr lang="zh-CN" altLang="en-US" sz="2800" b="1" dirty="0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   区分作者对五粒豆的两种不</a:t>
            </a:r>
            <a:endParaRPr lang="zh-CN" altLang="en-US" sz="2800" b="1" dirty="0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   同态度。</a:t>
            </a:r>
            <a:endParaRPr lang="zh-CN" altLang="en-US" sz="2800" b="1" dirty="0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 fontAlgn="base">
              <a:lnSpc>
                <a:spcPct val="115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CC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solidFill>
                <a:srgbClr val="00CC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395288" y="623888"/>
            <a:ext cx="17287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ea typeface="黑体" panose="02010609060101010101" pitchFamily="49" charset="-122"/>
              </a:rPr>
              <a:t>字词乐园</a:t>
            </a:r>
            <a:endParaRPr lang="zh-CN" altLang="en-US" sz="2800" b="1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468313" y="2135188"/>
            <a:ext cx="83185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00"/>
                </a:solidFill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</a:rPr>
              <a:t>主</a:t>
            </a:r>
            <a:r>
              <a:rPr lang="zh-CN" altLang="en-US" sz="3200" b="1" dirty="0">
                <a:solidFill>
                  <a:srgbClr val="FF0000"/>
                </a:solidFill>
              </a:rPr>
              <a:t>席         率</a:t>
            </a:r>
            <a:r>
              <a:rPr lang="zh-CN" altLang="en-US" sz="3200" b="1" dirty="0">
                <a:solidFill>
                  <a:srgbClr val="000000"/>
                </a:solidFill>
              </a:rPr>
              <a:t>领       河</a:t>
            </a:r>
            <a:r>
              <a:rPr lang="zh-CN" altLang="en-US" sz="3200" b="1" dirty="0">
                <a:solidFill>
                  <a:srgbClr val="FF0000"/>
                </a:solidFill>
              </a:rPr>
              <a:t>畔             蔬</a:t>
            </a:r>
            <a:r>
              <a:rPr lang="zh-CN" altLang="en-US" sz="3200" b="1" dirty="0">
                <a:solidFill>
                  <a:srgbClr val="000000"/>
                </a:solidFill>
              </a:rPr>
              <a:t>菜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684213" y="4224338"/>
            <a:ext cx="80660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1763713" y="3216275"/>
            <a:ext cx="73802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</a:rPr>
              <a:t>喜</a:t>
            </a:r>
            <a:r>
              <a:rPr lang="zh-CN" altLang="en-US" sz="3200" b="1" dirty="0">
                <a:solidFill>
                  <a:srgbClr val="FF0000"/>
                </a:solidFill>
              </a:rPr>
              <a:t>讯</a:t>
            </a:r>
            <a:r>
              <a:rPr lang="zh-CN" altLang="en-US" sz="3200" b="1" dirty="0">
                <a:solidFill>
                  <a:srgbClr val="000000"/>
                </a:solidFill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</a:rPr>
              <a:t>渠</a:t>
            </a:r>
            <a:r>
              <a:rPr lang="zh-CN" altLang="en-US" sz="3200" b="1" dirty="0">
                <a:solidFill>
                  <a:srgbClr val="000000"/>
                </a:solidFill>
              </a:rPr>
              <a:t>道         高</a:t>
            </a:r>
            <a:r>
              <a:rPr lang="zh-CN" altLang="en-US" sz="3200" b="1" dirty="0">
                <a:solidFill>
                  <a:srgbClr val="FF0000"/>
                </a:solidFill>
              </a:rPr>
              <a:t>粱</a:t>
            </a:r>
            <a:r>
              <a:rPr lang="zh-CN" altLang="en-US" sz="3200" b="1" dirty="0">
                <a:solidFill>
                  <a:srgbClr val="000000"/>
                </a:solidFill>
              </a:rPr>
              <a:t>        飞</a:t>
            </a:r>
            <a:r>
              <a:rPr lang="zh-CN" altLang="en-US" sz="3200" b="1" dirty="0">
                <a:solidFill>
                  <a:srgbClr val="FF0000"/>
                </a:solidFill>
              </a:rPr>
              <a:t>窜</a:t>
            </a:r>
            <a:r>
              <a:rPr lang="zh-CN" altLang="en-US" sz="3200" b="1" dirty="0">
                <a:solidFill>
                  <a:srgbClr val="000000"/>
                </a:solidFill>
              </a:rPr>
              <a:t>开来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250825" y="1200150"/>
            <a:ext cx="25209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FF"/>
                </a:solidFill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</a:rPr>
              <a:t>、会写的字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1258888" y="1631950"/>
            <a:ext cx="70215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</a:rPr>
              <a:t> </a:t>
            </a:r>
            <a:r>
              <a:rPr lang="en-US" altLang="zh-CN" sz="3200" b="1" dirty="0" err="1">
                <a:solidFill>
                  <a:srgbClr val="660033"/>
                </a:solidFill>
              </a:rPr>
              <a:t>xí</a:t>
            </a:r>
            <a:r>
              <a:rPr lang="en-US" altLang="zh-CN" sz="3200" b="1" dirty="0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200" b="1" dirty="0" err="1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shu</a:t>
            </a:r>
            <a:r>
              <a:rPr lang="en-US" altLang="zh-CN" sz="3200" b="1" dirty="0" err="1">
                <a:solidFill>
                  <a:srgbClr val="660033"/>
                </a:solidFill>
              </a:rPr>
              <a:t>ài</a:t>
            </a:r>
            <a:r>
              <a:rPr lang="en-US" altLang="zh-CN" sz="3200" b="1" dirty="0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3200" b="1" dirty="0" err="1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r>
              <a:rPr lang="en-US" altLang="zh-CN" sz="3200" b="1" dirty="0" err="1">
                <a:solidFill>
                  <a:srgbClr val="660033"/>
                </a:solidFill>
              </a:rPr>
              <a:t>àn</a:t>
            </a:r>
            <a:r>
              <a:rPr lang="en-US" altLang="zh-CN" sz="3200" b="1" dirty="0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3200" b="1" dirty="0" err="1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</a:t>
            </a:r>
            <a:r>
              <a:rPr lang="en-US" altLang="zh-CN" sz="3200" b="1" dirty="0" err="1">
                <a:solidFill>
                  <a:srgbClr val="660033"/>
                </a:solidFill>
              </a:rPr>
              <a:t>ū</a:t>
            </a:r>
            <a:endParaRPr lang="en-US" altLang="zh-CN" sz="3200" b="1" dirty="0">
              <a:solidFill>
                <a:srgbClr val="660033"/>
              </a:solidFill>
            </a:endParaRP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2124075" y="2784475"/>
            <a:ext cx="66246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 err="1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sz="3200" b="1" dirty="0" err="1">
                <a:solidFill>
                  <a:srgbClr val="660033"/>
                </a:solidFill>
              </a:rPr>
              <a:t>ùn</a:t>
            </a:r>
            <a:r>
              <a:rPr lang="en-US" altLang="zh-CN" sz="3200" b="1" dirty="0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b="1" dirty="0" err="1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</a:t>
            </a:r>
            <a:r>
              <a:rPr lang="en-US" altLang="zh-CN" sz="3200" b="1" dirty="0" err="1">
                <a:solidFill>
                  <a:srgbClr val="660033"/>
                </a:solidFill>
              </a:rPr>
              <a:t>ú</a:t>
            </a:r>
            <a:r>
              <a:rPr lang="en-US" altLang="zh-CN" sz="3200" b="1" dirty="0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3200" b="1" dirty="0" err="1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</a:t>
            </a:r>
            <a:r>
              <a:rPr lang="en-US" altLang="zh-CN" sz="3200" b="1" dirty="0" err="1">
                <a:solidFill>
                  <a:srgbClr val="660033"/>
                </a:solidFill>
              </a:rPr>
              <a:t>án</a:t>
            </a:r>
            <a:r>
              <a:rPr lang="en-US" altLang="zh-CN" sz="3200" b="1" dirty="0" err="1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r>
              <a:rPr lang="en-US" altLang="zh-CN" sz="3200" b="1" dirty="0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b="1" dirty="0" err="1">
                <a:solidFill>
                  <a:srgbClr val="6600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cu</a:t>
            </a:r>
            <a:r>
              <a:rPr lang="en-US" altLang="zh-CN" sz="3200" b="1" dirty="0" err="1">
                <a:solidFill>
                  <a:srgbClr val="660033"/>
                </a:solidFill>
              </a:rPr>
              <a:t>àn</a:t>
            </a:r>
            <a:endParaRPr lang="en-US" altLang="zh-CN" sz="3200" b="1" dirty="0">
              <a:solidFill>
                <a:srgbClr val="660033"/>
              </a:solidFill>
            </a:endParaRP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323850" y="3935413"/>
            <a:ext cx="47529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FF"/>
                </a:solidFill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</a:rPr>
              <a:t>、会认得字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4643438" y="5159375"/>
            <a:ext cx="39608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2124075" y="4584700"/>
            <a:ext cx="6840538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 err="1">
                <a:solidFill>
                  <a:srgbClr val="660033"/>
                </a:solidFill>
              </a:rPr>
              <a:t>dāng</a:t>
            </a:r>
            <a:r>
              <a:rPr lang="en-US" altLang="zh-CN" sz="3200" b="1" dirty="0">
                <a:solidFill>
                  <a:srgbClr val="660033"/>
                </a:solidFill>
              </a:rPr>
              <a:t>                   </a:t>
            </a:r>
            <a:r>
              <a:rPr lang="en-US" altLang="zh-CN" sz="3200" b="1" dirty="0" err="1">
                <a:solidFill>
                  <a:srgbClr val="660033"/>
                </a:solidFill>
              </a:rPr>
              <a:t>niǎn</a:t>
            </a:r>
            <a:endParaRPr lang="en-US" altLang="zh-CN" sz="3200" b="1" dirty="0">
              <a:solidFill>
                <a:srgbClr val="660033"/>
              </a:solidFill>
            </a:endParaRP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2195513" y="5087938"/>
            <a:ext cx="6553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</a:rPr>
              <a:t>铛（         ）        捻（             ） 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3059113" y="5087938"/>
            <a:ext cx="56880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</a:rPr>
              <a:t>铃铛                     捻毛线</a:t>
            </a:r>
            <a:r>
              <a:rPr lang="zh-CN" altLang="en-US" sz="3200" b="1" dirty="0">
                <a:solidFill>
                  <a:srgbClr val="000000"/>
                </a:solidFill>
              </a:rPr>
              <a:t> 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2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3" dur="20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8" grpId="0"/>
      <p:bldP spid="23559" grpId="0"/>
      <p:bldP spid="23561" grpId="0"/>
      <p:bldP spid="23562" grpId="0"/>
      <p:bldP spid="23563" grpId="0"/>
      <p:bldP spid="23566" grpId="0"/>
      <p:bldP spid="23567" grpId="0"/>
      <p:bldP spid="235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95288" y="621506"/>
            <a:ext cx="17287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ea typeface="黑体" panose="02010609060101010101" pitchFamily="49" charset="-122"/>
              </a:rPr>
              <a:t>字词乐园</a:t>
            </a:r>
            <a:endParaRPr lang="zh-CN" altLang="en-US" sz="2800" b="1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684213" y="4221956"/>
            <a:ext cx="80660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250825" y="1340643"/>
            <a:ext cx="47529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FF"/>
                </a:solidFill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</a:rPr>
              <a:t>、多音字组词并造句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827088" y="2277268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ea typeface="黑体" panose="02010609060101010101" pitchFamily="49" charset="-122"/>
              </a:rPr>
              <a:t>中</a:t>
            </a:r>
            <a:endParaRPr lang="zh-CN" altLang="en-US" sz="3600" b="1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24583" name="AutoShape 7"/>
          <p:cNvSpPr/>
          <p:nvPr/>
        </p:nvSpPr>
        <p:spPr bwMode="auto">
          <a:xfrm>
            <a:off x="1547813" y="2132806"/>
            <a:ext cx="217487" cy="935037"/>
          </a:xfrm>
          <a:prstGeom prst="leftBrace">
            <a:avLst>
              <a:gd name="adj1" fmla="val 3582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1763713" y="1916906"/>
            <a:ext cx="23034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 err="1">
                <a:solidFill>
                  <a:srgbClr val="FF0000"/>
                </a:solidFill>
              </a:rPr>
              <a:t>zhōng</a:t>
            </a:r>
            <a:r>
              <a:rPr lang="en-US" altLang="zh-CN" sz="2800" dirty="0">
                <a:solidFill>
                  <a:srgbClr val="FF0000"/>
                </a:solidFill>
              </a:rPr>
              <a:t> </a:t>
            </a:r>
            <a:r>
              <a:rPr lang="en-US" altLang="zh-CN" sz="2800" dirty="0">
                <a:solidFill>
                  <a:srgbClr val="000000"/>
                </a:solidFill>
              </a:rPr>
              <a:t>(</a:t>
            </a:r>
            <a:r>
              <a:rPr lang="zh-CN" altLang="en-US" sz="2800" dirty="0">
                <a:solidFill>
                  <a:srgbClr val="000000"/>
                </a:solidFill>
              </a:rPr>
              <a:t>中看</a:t>
            </a:r>
            <a:r>
              <a:rPr lang="en-US" altLang="zh-CN" sz="2800" dirty="0">
                <a:solidFill>
                  <a:srgbClr val="000000"/>
                </a:solidFill>
              </a:rPr>
              <a:t>)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1763713" y="2709068"/>
            <a:ext cx="23764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 err="1">
                <a:solidFill>
                  <a:srgbClr val="FF0000"/>
                </a:solidFill>
              </a:rPr>
              <a:t>zhòng</a:t>
            </a:r>
            <a:r>
              <a:rPr lang="en-US" altLang="zh-CN" sz="2800" dirty="0">
                <a:solidFill>
                  <a:srgbClr val="FF0000"/>
                </a:solidFill>
              </a:rPr>
              <a:t> </a:t>
            </a:r>
            <a:r>
              <a:rPr lang="en-US" altLang="zh-CN" sz="2800" dirty="0">
                <a:solidFill>
                  <a:srgbClr val="000000"/>
                </a:solidFill>
              </a:rPr>
              <a:t>(</a:t>
            </a:r>
            <a:r>
              <a:rPr lang="zh-CN" altLang="en-US" sz="2800" dirty="0">
                <a:solidFill>
                  <a:srgbClr val="000000"/>
                </a:solidFill>
              </a:rPr>
              <a:t>中意</a:t>
            </a:r>
            <a:r>
              <a:rPr lang="en-US" altLang="zh-CN" sz="2800" dirty="0">
                <a:solidFill>
                  <a:srgbClr val="000000"/>
                </a:solidFill>
              </a:rPr>
              <a:t>)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3924300" y="2132806"/>
            <a:ext cx="52197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000000"/>
                </a:solidFill>
              </a:rPr>
              <a:t>            </a:t>
            </a:r>
            <a:r>
              <a:rPr lang="zh-CN" altLang="en-US" sz="2400" b="1" dirty="0">
                <a:solidFill>
                  <a:srgbClr val="000000"/>
                </a:solidFill>
              </a:rPr>
              <a:t>这几种布料她都不中（ </a:t>
            </a:r>
            <a:r>
              <a:rPr lang="en-US" altLang="zh-CN" sz="2400" b="1" dirty="0" err="1">
                <a:solidFill>
                  <a:srgbClr val="FF0000"/>
                </a:solidFill>
              </a:rPr>
              <a:t>zhòng</a:t>
            </a:r>
            <a:r>
              <a:rPr lang="en-US" altLang="zh-CN" sz="2400" b="1" dirty="0">
                <a:solidFill>
                  <a:srgbClr val="000000"/>
                </a:solidFill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</a:rPr>
              <a:t>）意，说只是中（ </a:t>
            </a:r>
            <a:r>
              <a:rPr lang="en-US" altLang="zh-CN" sz="2400" b="1" dirty="0" err="1">
                <a:solidFill>
                  <a:srgbClr val="FF0000"/>
                </a:solidFill>
              </a:rPr>
              <a:t>zhōng</a:t>
            </a:r>
            <a:r>
              <a:rPr lang="en-US" altLang="zh-CN" sz="2400" b="1" dirty="0">
                <a:solidFill>
                  <a:srgbClr val="000000"/>
                </a:solidFill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</a:rPr>
              <a:t>）看罢了。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4140200" y="1916906"/>
            <a:ext cx="7207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800000"/>
                </a:solidFill>
              </a:rPr>
              <a:t>例：</a:t>
            </a:r>
            <a:endParaRPr lang="zh-CN" altLang="en-US" sz="2800" b="1">
              <a:solidFill>
                <a:srgbClr val="800000"/>
              </a:solidFill>
            </a:endParaRP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900113" y="3861593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ea typeface="黑体" panose="02010609060101010101" pitchFamily="49" charset="-122"/>
              </a:rPr>
              <a:t>好</a:t>
            </a:r>
            <a:endParaRPr lang="zh-CN" altLang="en-US" sz="3600" b="1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24590" name="AutoShape 14"/>
          <p:cNvSpPr/>
          <p:nvPr/>
        </p:nvSpPr>
        <p:spPr bwMode="auto">
          <a:xfrm>
            <a:off x="1547813" y="3717131"/>
            <a:ext cx="217487" cy="935037"/>
          </a:xfrm>
          <a:prstGeom prst="leftBrace">
            <a:avLst>
              <a:gd name="adj1" fmla="val 3582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1835150" y="4293393"/>
            <a:ext cx="20145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 err="1">
                <a:solidFill>
                  <a:srgbClr val="FF0000"/>
                </a:solidFill>
              </a:rPr>
              <a:t>hào</a:t>
            </a:r>
            <a:r>
              <a:rPr lang="en-US" altLang="zh-CN" sz="2800" dirty="0">
                <a:solidFill>
                  <a:srgbClr val="FF3300"/>
                </a:solidFill>
              </a:rPr>
              <a:t> </a:t>
            </a:r>
            <a:r>
              <a:rPr lang="en-US" altLang="zh-CN" sz="2800" dirty="0">
                <a:solidFill>
                  <a:srgbClr val="000000"/>
                </a:solidFill>
              </a:rPr>
              <a:t>(</a:t>
            </a:r>
            <a:r>
              <a:rPr lang="zh-CN" altLang="en-US" sz="2800" dirty="0">
                <a:solidFill>
                  <a:srgbClr val="000000"/>
                </a:solidFill>
              </a:rPr>
              <a:t>爱好</a:t>
            </a:r>
            <a:r>
              <a:rPr lang="en-US" altLang="zh-CN" sz="2800" dirty="0">
                <a:solidFill>
                  <a:srgbClr val="000000"/>
                </a:solidFill>
              </a:rPr>
              <a:t>)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1835150" y="3429793"/>
            <a:ext cx="20161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 err="1">
                <a:solidFill>
                  <a:srgbClr val="FF0000"/>
                </a:solidFill>
              </a:rPr>
              <a:t>hǎo</a:t>
            </a:r>
            <a:r>
              <a:rPr lang="en-US" altLang="zh-CN" sz="2800" dirty="0">
                <a:solidFill>
                  <a:srgbClr val="FF0000"/>
                </a:solidFill>
              </a:rPr>
              <a:t> </a:t>
            </a:r>
            <a:r>
              <a:rPr lang="en-US" altLang="zh-CN" sz="2800" dirty="0">
                <a:solidFill>
                  <a:srgbClr val="000000"/>
                </a:solidFill>
              </a:rPr>
              <a:t>(</a:t>
            </a:r>
            <a:r>
              <a:rPr lang="zh-CN" altLang="en-US" sz="2800" dirty="0">
                <a:solidFill>
                  <a:srgbClr val="000000"/>
                </a:solidFill>
              </a:rPr>
              <a:t>美好</a:t>
            </a:r>
            <a:r>
              <a:rPr lang="en-US" altLang="zh-CN" sz="2800" dirty="0">
                <a:solidFill>
                  <a:srgbClr val="000000"/>
                </a:solidFill>
              </a:rPr>
              <a:t>)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3563938" y="3356768"/>
            <a:ext cx="7207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800000"/>
                </a:solidFill>
              </a:rPr>
              <a:t>例：</a:t>
            </a:r>
            <a:endParaRPr lang="zh-CN" altLang="en-US" sz="2800" b="1">
              <a:solidFill>
                <a:srgbClr val="800000"/>
              </a:solidFill>
            </a:endParaRPr>
          </a:p>
        </p:txBody>
      </p:sp>
      <p:sp>
        <p:nvSpPr>
          <p:cNvPr id="24594" name="Text Box 18"/>
          <p:cNvSpPr txBox="1">
            <a:spLocks noChangeArrowheads="1"/>
          </p:cNvSpPr>
          <p:nvPr/>
        </p:nvSpPr>
        <p:spPr bwMode="auto">
          <a:xfrm>
            <a:off x="3708400" y="3501231"/>
            <a:ext cx="54356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</a:rPr>
              <a:t>每个人都有自己的爱好（ </a:t>
            </a:r>
            <a:r>
              <a:rPr lang="en-US" altLang="zh-CN" sz="2400" b="1" dirty="0" err="1">
                <a:solidFill>
                  <a:srgbClr val="FF0000"/>
                </a:solidFill>
              </a:rPr>
              <a:t>hào</a:t>
            </a:r>
            <a:r>
              <a:rPr lang="en-US" altLang="zh-CN" sz="2400" b="1" dirty="0">
                <a:solidFill>
                  <a:srgbClr val="000000"/>
                </a:solidFill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</a:rPr>
              <a:t>），它会成为人们心中美好（ </a:t>
            </a:r>
            <a:r>
              <a:rPr lang="en-US" altLang="zh-CN" sz="2400" b="1" dirty="0" err="1">
                <a:solidFill>
                  <a:srgbClr val="FF0000"/>
                </a:solidFill>
              </a:rPr>
              <a:t>d</a:t>
            </a:r>
            <a:r>
              <a:rPr lang="en-US" altLang="zh-CN" sz="2400" b="1" dirty="0" err="1">
                <a:solidFill>
                  <a:srgbClr val="FF3300"/>
                </a:solidFill>
              </a:rPr>
              <a:t>iào</a:t>
            </a:r>
            <a:r>
              <a:rPr lang="en-US" altLang="zh-CN" sz="2400" b="1" dirty="0">
                <a:solidFill>
                  <a:srgbClr val="000000"/>
                </a:solidFill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</a:rPr>
              <a:t>）的一部分 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2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8" dur="2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8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3" dur="2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1" grpId="0"/>
      <p:bldP spid="24582" grpId="0"/>
      <p:bldP spid="24583" grpId="0" animBg="1"/>
      <p:bldP spid="24584" grpId="0"/>
      <p:bldP spid="24585" grpId="0"/>
      <p:bldP spid="24587" grpId="0"/>
      <p:bldP spid="24588" grpId="0"/>
      <p:bldP spid="24589" grpId="0"/>
      <p:bldP spid="24590" grpId="0" animBg="1"/>
      <p:bldP spid="24591" grpId="0"/>
      <p:bldP spid="24592" grpId="0"/>
      <p:bldP spid="24593" grpId="0"/>
      <p:bldP spid="245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684213" y="3789363"/>
            <a:ext cx="80660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4643438" y="4724400"/>
            <a:ext cx="39608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250825" y="3644900"/>
            <a:ext cx="2520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、反义词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2085975" y="4292600"/>
            <a:ext cx="7058025" cy="167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66"/>
                </a:solidFill>
              </a:rPr>
              <a:t>朴素～               深刻～            伟大～</a:t>
            </a:r>
            <a:endParaRPr lang="zh-CN" altLang="en-US" sz="2800" b="1">
              <a:solidFill>
                <a:srgbClr val="000066"/>
              </a:solidFill>
            </a:endParaRPr>
          </a:p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66"/>
                </a:solidFill>
              </a:rPr>
              <a:t>圣洁～               广阔～</a:t>
            </a:r>
            <a:endParaRPr lang="zh-CN" altLang="en-US" sz="2800" b="1">
              <a:solidFill>
                <a:srgbClr val="000066"/>
              </a:solidFill>
            </a:endParaRPr>
          </a:p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66"/>
                </a:solidFill>
              </a:rPr>
              <a:t>丰衣足食～</a:t>
            </a:r>
            <a:endParaRPr lang="zh-CN" altLang="en-US" sz="2800" b="1">
              <a:solidFill>
                <a:srgbClr val="000066"/>
              </a:solidFill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2555875" y="4149725"/>
            <a:ext cx="6588125" cy="178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800000"/>
                </a:solidFill>
              </a:rPr>
              <a:t>      </a:t>
            </a:r>
            <a:r>
              <a:rPr lang="zh-CN" altLang="en-US" sz="2800" b="1">
                <a:solidFill>
                  <a:srgbClr val="660033"/>
                </a:solidFill>
              </a:rPr>
              <a:t>奢华                  肤浅                渺小</a:t>
            </a:r>
            <a:endParaRPr lang="zh-CN" altLang="en-US" sz="2800" b="1">
              <a:solidFill>
                <a:srgbClr val="660033"/>
              </a:solidFill>
            </a:endParaRPr>
          </a:p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660033"/>
                </a:solidFill>
              </a:rPr>
              <a:t>       污秽                  狭窄</a:t>
            </a:r>
            <a:endParaRPr lang="zh-CN" altLang="en-US" sz="2800" b="1">
              <a:solidFill>
                <a:srgbClr val="660033"/>
              </a:solidFill>
            </a:endParaRPr>
          </a:p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660033"/>
                </a:solidFill>
              </a:rPr>
              <a:t>              饥寒交迫</a:t>
            </a:r>
            <a:endParaRPr lang="zh-CN" altLang="en-US" sz="2800" b="1">
              <a:solidFill>
                <a:srgbClr val="660033"/>
              </a:solidFill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2016125" y="765175"/>
            <a:ext cx="7127875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800000"/>
                </a:solidFill>
              </a:rPr>
              <a:t>     </a:t>
            </a:r>
            <a:r>
              <a:rPr lang="zh-CN" altLang="en-US" sz="2800" b="1">
                <a:solidFill>
                  <a:srgbClr val="6600CC"/>
                </a:solidFill>
              </a:rPr>
              <a:t>衬托                  朴实                辽阔</a:t>
            </a:r>
            <a:endParaRPr lang="zh-CN" altLang="en-US" sz="2800" b="1">
              <a:solidFill>
                <a:srgbClr val="6600CC"/>
              </a:solidFill>
            </a:endParaRPr>
          </a:p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6600CC"/>
                </a:solidFill>
              </a:rPr>
              <a:t>      颂扬                  宏伟                威严</a:t>
            </a:r>
            <a:endParaRPr lang="zh-CN" altLang="en-US" sz="2800" b="1">
              <a:solidFill>
                <a:srgbClr val="6600CC"/>
              </a:solidFill>
            </a:endParaRPr>
          </a:p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6600CC"/>
                </a:solidFill>
              </a:rPr>
              <a:t>             人寿年丰                          永垂不朽</a:t>
            </a:r>
            <a:endParaRPr lang="zh-CN" altLang="en-US" sz="2800" b="1">
              <a:solidFill>
                <a:srgbClr val="6600CC"/>
              </a:solidFill>
            </a:endParaRPr>
          </a:p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6600CC"/>
                </a:solidFill>
              </a:rPr>
              <a:t>       特别                 优良</a:t>
            </a:r>
            <a:endParaRPr lang="zh-CN" altLang="en-US" sz="2800" b="1">
              <a:solidFill>
                <a:srgbClr val="6600CC"/>
              </a:solidFill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1476375" y="908050"/>
            <a:ext cx="7273925" cy="227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</a:rPr>
              <a:t>映衬～               朴素～            广阔～</a:t>
            </a:r>
            <a:endParaRPr lang="zh-CN" altLang="en-US" sz="2800" b="1">
              <a:solidFill>
                <a:srgbClr val="000000"/>
              </a:solidFill>
            </a:endParaRPr>
          </a:p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</a:rPr>
              <a:t>歌颂～               雄伟～            庄严～</a:t>
            </a:r>
            <a:endParaRPr lang="zh-CN" altLang="en-US" sz="2800" b="1">
              <a:solidFill>
                <a:srgbClr val="000000"/>
              </a:solidFill>
            </a:endParaRPr>
          </a:p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</a:rPr>
              <a:t>丰衣足食～                       万古不朽～</a:t>
            </a:r>
            <a:endParaRPr lang="zh-CN" altLang="en-US" sz="2800" b="1">
              <a:solidFill>
                <a:srgbClr val="000000"/>
              </a:solidFill>
            </a:endParaRPr>
          </a:p>
          <a:p>
            <a:pPr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</a:rPr>
              <a:t>格外～               优秀～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179388" y="188913"/>
            <a:ext cx="19446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、近义词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  <p:bldP spid="25606" grpId="0"/>
      <p:bldP spid="25607" grpId="0"/>
      <p:bldP spid="25608" grpId="0"/>
      <p:bldP spid="256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Group 2"/>
          <p:cNvGraphicFramePr>
            <a:graphicFrameLocks noGrp="1"/>
          </p:cNvGraphicFramePr>
          <p:nvPr>
            <p:ph/>
          </p:nvPr>
        </p:nvGraphicFramePr>
        <p:xfrm>
          <a:off x="539750" y="1196975"/>
          <a:ext cx="8229600" cy="5469827"/>
        </p:xfrm>
        <a:graphic>
          <a:graphicData uri="http://schemas.openxmlformats.org/drawingml/2006/table">
            <a:tbl>
              <a:tblPr/>
              <a:tblGrid>
                <a:gridCol w="946150"/>
                <a:gridCol w="1728788"/>
                <a:gridCol w="2519362"/>
                <a:gridCol w="3035300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词语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相同点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不同点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造句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9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延伸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A5002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都有向长的方面发展的意思，都是动词。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指向长的方面伸展，着眼于距离和范围，使用范围较窄，只用于物。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连绵起伏的青山一座挨着一座，一直延伸到远方。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90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延长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A5002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指延长距离和时间，使用范围较广，可用于人和物。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因为遇到特殊情况，原本三天的会议又延长了一天。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672" name="Text Box 24"/>
          <p:cNvSpPr txBox="1">
            <a:spLocks noChangeArrowheads="1"/>
          </p:cNvSpPr>
          <p:nvPr/>
        </p:nvSpPr>
        <p:spPr bwMode="auto">
          <a:xfrm>
            <a:off x="323850" y="457200"/>
            <a:ext cx="25209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、近义词辨析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73" name="Rectangle 25"/>
          <p:cNvSpPr>
            <a:spLocks noChangeArrowheads="1"/>
          </p:cNvSpPr>
          <p:nvPr/>
        </p:nvSpPr>
        <p:spPr bwMode="auto">
          <a:xfrm>
            <a:off x="755650" y="30686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323850" y="333375"/>
            <a:ext cx="2520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、词语导学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468313" y="1989138"/>
            <a:ext cx="22320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0000"/>
                </a:solidFill>
              </a:rPr>
              <a:t>【</a:t>
            </a:r>
            <a:r>
              <a:rPr lang="zh-CN" altLang="en-US" sz="2800" b="1">
                <a:solidFill>
                  <a:srgbClr val="000000"/>
                </a:solidFill>
              </a:rPr>
              <a:t>丰衣足食</a:t>
            </a:r>
            <a:r>
              <a:rPr lang="en-US" altLang="zh-CN" sz="2800">
                <a:solidFill>
                  <a:srgbClr val="000000"/>
                </a:solidFill>
              </a:rPr>
              <a:t>】</a:t>
            </a:r>
            <a:endParaRPr lang="en-US" altLang="zh-CN" sz="2800">
              <a:solidFill>
                <a:srgbClr val="000000"/>
              </a:solidFill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395288" y="3141663"/>
            <a:ext cx="21605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0000"/>
                </a:solidFill>
              </a:rPr>
              <a:t>【</a:t>
            </a:r>
            <a:r>
              <a:rPr lang="zh-CN" altLang="en-US" sz="2800" b="1">
                <a:solidFill>
                  <a:srgbClr val="000000"/>
                </a:solidFill>
              </a:rPr>
              <a:t>山清水秀</a:t>
            </a:r>
            <a:r>
              <a:rPr lang="en-US" altLang="zh-CN" sz="2800">
                <a:solidFill>
                  <a:srgbClr val="000000"/>
                </a:solidFill>
              </a:rPr>
              <a:t>】</a:t>
            </a:r>
            <a:endParaRPr lang="en-US" altLang="zh-CN" sz="2800">
              <a:solidFill>
                <a:srgbClr val="000000"/>
              </a:solidFill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2555875" y="3213100"/>
            <a:ext cx="6119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</a:rPr>
              <a:t>形容山水风景优美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835150" y="4437063"/>
            <a:ext cx="5545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</a:rPr>
              <a:t>用诗歌颂扬，泛指用语言文字等赞美。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539750" y="981075"/>
            <a:ext cx="24479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0000"/>
                </a:solidFill>
              </a:rPr>
              <a:t>【</a:t>
            </a:r>
            <a:r>
              <a:rPr lang="zh-CN" altLang="en-US" sz="2800" b="1">
                <a:solidFill>
                  <a:srgbClr val="000000"/>
                </a:solidFill>
              </a:rPr>
              <a:t>万古不朽</a:t>
            </a:r>
            <a:r>
              <a:rPr lang="en-US" altLang="zh-CN" sz="2800">
                <a:solidFill>
                  <a:srgbClr val="000000"/>
                </a:solidFill>
              </a:rPr>
              <a:t>】</a:t>
            </a:r>
            <a:endParaRPr lang="en-US" altLang="zh-CN" sz="2800">
              <a:solidFill>
                <a:srgbClr val="000000"/>
              </a:solidFill>
            </a:endParaRP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468313" y="4365625"/>
            <a:ext cx="15113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0000"/>
                </a:solidFill>
              </a:rPr>
              <a:t>【</a:t>
            </a:r>
            <a:r>
              <a:rPr lang="zh-CN" altLang="en-US" sz="2800" b="1">
                <a:solidFill>
                  <a:srgbClr val="000000"/>
                </a:solidFill>
              </a:rPr>
              <a:t>歌颂</a:t>
            </a:r>
            <a:r>
              <a:rPr lang="en-US" altLang="zh-CN" sz="2800">
                <a:solidFill>
                  <a:srgbClr val="000000"/>
                </a:solidFill>
              </a:rPr>
              <a:t>】</a:t>
            </a:r>
            <a:endParaRPr lang="en-US" altLang="zh-CN" sz="2800">
              <a:solidFill>
                <a:srgbClr val="000000"/>
              </a:solidFill>
            </a:endParaRP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2771775" y="1052513"/>
            <a:ext cx="5111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</a:rPr>
              <a:t>千秋万代都不磨灭 ，指长存于世。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2700338" y="1989138"/>
            <a:ext cx="38877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</a:rPr>
              <a:t>形容生活富裕。足，够</a:t>
            </a:r>
            <a:r>
              <a:rPr lang="zh-CN" altLang="en-US" sz="2800" b="1">
                <a:solidFill>
                  <a:srgbClr val="000000"/>
                </a:solidFill>
              </a:rPr>
              <a:t>。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1908175" y="5445125"/>
            <a:ext cx="6119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</a:rPr>
              <a:t>思考探求。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468313" y="5373688"/>
            <a:ext cx="15113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0000"/>
                </a:solidFill>
              </a:rPr>
              <a:t>【</a:t>
            </a:r>
            <a:r>
              <a:rPr lang="zh-CN" altLang="en-US" sz="2800" b="1">
                <a:solidFill>
                  <a:srgbClr val="000000"/>
                </a:solidFill>
              </a:rPr>
              <a:t>思索</a:t>
            </a:r>
            <a:r>
              <a:rPr lang="en-US" altLang="zh-CN" sz="2800">
                <a:solidFill>
                  <a:srgbClr val="000000"/>
                </a:solidFill>
              </a:rPr>
              <a:t>】</a:t>
            </a:r>
            <a:endParaRPr lang="en-US" altLang="zh-CN" sz="2800">
              <a:solidFill>
                <a:srgbClr val="000000"/>
              </a:solidFill>
            </a:endParaRP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684213" y="1484313"/>
            <a:ext cx="698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66"/>
                </a:solidFill>
              </a:rPr>
              <a:t>造句：长征是中华民族</a:t>
            </a:r>
            <a:r>
              <a:rPr lang="zh-CN" altLang="en-US" sz="2400" b="1">
                <a:solidFill>
                  <a:srgbClr val="FF0000"/>
                </a:solidFill>
              </a:rPr>
              <a:t>万古不朽</a:t>
            </a:r>
            <a:r>
              <a:rPr lang="zh-CN" altLang="en-US" sz="2400" b="1">
                <a:solidFill>
                  <a:srgbClr val="000066"/>
                </a:solidFill>
              </a:rPr>
              <a:t>的壮丽的诗篇。</a:t>
            </a:r>
            <a:endParaRPr lang="zh-CN" altLang="en-US" sz="2400" b="1">
              <a:solidFill>
                <a:srgbClr val="000066"/>
              </a:solidFill>
            </a:endParaRP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574675" y="2636838"/>
            <a:ext cx="8569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66"/>
                </a:solidFill>
              </a:rPr>
              <a:t>造句：在新的党中央领导下，农民过上了</a:t>
            </a:r>
            <a:r>
              <a:rPr lang="zh-CN" altLang="en-US" sz="2400" b="1">
                <a:solidFill>
                  <a:srgbClr val="FF0000"/>
                </a:solidFill>
              </a:rPr>
              <a:t>丰衣足食</a:t>
            </a:r>
            <a:r>
              <a:rPr lang="zh-CN" altLang="en-US" sz="2400" b="1">
                <a:solidFill>
                  <a:srgbClr val="000066"/>
                </a:solidFill>
              </a:rPr>
              <a:t>的幸福生活。</a:t>
            </a:r>
            <a:endParaRPr lang="zh-CN" altLang="en-US" sz="2400" b="1">
              <a:solidFill>
                <a:srgbClr val="000066"/>
              </a:solidFill>
            </a:endParaRP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539750" y="3716338"/>
            <a:ext cx="5545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66"/>
                </a:solidFill>
              </a:rPr>
              <a:t>造句：这里真是一个</a:t>
            </a:r>
            <a:r>
              <a:rPr lang="zh-CN" altLang="en-US" sz="2400" b="1">
                <a:solidFill>
                  <a:srgbClr val="FF0000"/>
                </a:solidFill>
              </a:rPr>
              <a:t>山清水秀</a:t>
            </a:r>
            <a:r>
              <a:rPr lang="zh-CN" altLang="en-US" sz="2400" b="1">
                <a:solidFill>
                  <a:srgbClr val="000066"/>
                </a:solidFill>
              </a:rPr>
              <a:t>的地方。</a:t>
            </a:r>
            <a:endParaRPr lang="zh-CN" altLang="en-US" sz="2400" b="1">
              <a:solidFill>
                <a:srgbClr val="000066"/>
              </a:solidFill>
            </a:endParaRP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611188" y="5013325"/>
            <a:ext cx="8137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66"/>
                </a:solidFill>
              </a:rPr>
              <a:t>造句：这首歌</a:t>
            </a:r>
            <a:r>
              <a:rPr lang="zh-CN" altLang="en-US" sz="2400" b="1">
                <a:solidFill>
                  <a:srgbClr val="FF0000"/>
                </a:solidFill>
              </a:rPr>
              <a:t>歌颂</a:t>
            </a:r>
            <a:r>
              <a:rPr lang="zh-CN" altLang="en-US" sz="2400" b="1">
                <a:solidFill>
                  <a:srgbClr val="000066"/>
                </a:solidFill>
              </a:rPr>
              <a:t>了一个全心全意为人民服务的共产党员。</a:t>
            </a:r>
            <a:endParaRPr lang="zh-CN" altLang="en-US" sz="2400" b="1">
              <a:solidFill>
                <a:srgbClr val="000066"/>
              </a:solidFill>
            </a:endParaRPr>
          </a:p>
        </p:txBody>
      </p:sp>
      <p:sp>
        <p:nvSpPr>
          <p:cNvPr id="26641" name="Text Box 17"/>
          <p:cNvSpPr txBox="1">
            <a:spLocks noChangeArrowheads="1"/>
          </p:cNvSpPr>
          <p:nvPr/>
        </p:nvSpPr>
        <p:spPr bwMode="auto">
          <a:xfrm>
            <a:off x="611188" y="5949950"/>
            <a:ext cx="85328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66"/>
                </a:solidFill>
              </a:rPr>
              <a:t>造句：老师提出了一个问题，小明不假</a:t>
            </a:r>
            <a:r>
              <a:rPr lang="zh-CN" altLang="en-US" sz="2400" b="1">
                <a:solidFill>
                  <a:srgbClr val="FF0000"/>
                </a:solidFill>
              </a:rPr>
              <a:t>思索</a:t>
            </a:r>
            <a:r>
              <a:rPr lang="zh-CN" altLang="en-US" sz="2400" b="1">
                <a:solidFill>
                  <a:srgbClr val="000066"/>
                </a:solidFill>
              </a:rPr>
              <a:t>地给出了正确答案。</a:t>
            </a:r>
            <a:endParaRPr lang="zh-CN" altLang="en-US" sz="2400" b="1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2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6628" grpId="0"/>
      <p:bldP spid="26629" grpId="0"/>
      <p:bldP spid="26630" grpId="0"/>
      <p:bldP spid="26631" grpId="0"/>
      <p:bldP spid="26632" grpId="0"/>
      <p:bldP spid="26633" grpId="0"/>
      <p:bldP spid="26634" grpId="0"/>
      <p:bldP spid="26635" grpId="0"/>
      <p:bldP spid="26636" grpId="0"/>
      <p:bldP spid="26637" grpId="0"/>
      <p:bldP spid="26638" grpId="0"/>
      <p:bldP spid="26639" grpId="0"/>
      <p:bldP spid="26640" grpId="0"/>
      <p:bldP spid="266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复件 初读感知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143000"/>
            <a:ext cx="29718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362200" y="2209800"/>
            <a:ext cx="464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阅读课文第</a:t>
            </a:r>
            <a:r>
              <a:rPr lang="en-US" altLang="zh-CN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自然段</a:t>
            </a:r>
            <a:endParaRPr lang="zh-CN" altLang="en-US" sz="32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524000" y="3276600"/>
            <a:ext cx="6516688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体会普通的豌豆荚在作者笔下是怎么样的富有情趣？ </a:t>
            </a:r>
            <a:endParaRPr lang="zh-CN" altLang="en-US" sz="3600" b="1" dirty="0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2681</Words>
  <Application>WPS 演示</Application>
  <PresentationFormat>全屏显示(4:3)</PresentationFormat>
  <Paragraphs>203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华文新魏</vt:lpstr>
      <vt:lpstr>微软雅黑</vt:lpstr>
      <vt:lpstr>楷体_GB2312</vt:lpstr>
      <vt:lpstr>Calibri</vt:lpstr>
      <vt:lpstr>黑体</vt:lpstr>
      <vt:lpstr>Wingdings 2</vt:lpstr>
      <vt:lpstr>Arial</vt:lpstr>
      <vt:lpstr>Segoe Print</vt:lpstr>
      <vt:lpstr>Arial Unicode MS</vt:lpstr>
      <vt:lpstr>新宋体</vt:lpstr>
      <vt:lpstr>Wingdings</vt:lpstr>
      <vt:lpstr>Calibri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不曾相识的微笑</cp:lastModifiedBy>
  <cp:revision>2</cp:revision>
  <dcterms:created xsi:type="dcterms:W3CDTF">2017-06-26T08:09:00Z</dcterms:created>
  <dcterms:modified xsi:type="dcterms:W3CDTF">2018-06-08T02:39:59Z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