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0"/>
  </p:notesMasterIdLst>
  <p:sldIdLst>
    <p:sldId id="566" r:id="rId3"/>
    <p:sldId id="567" r:id="rId4"/>
    <p:sldId id="715" r:id="rId5"/>
    <p:sldId id="593" r:id="rId6"/>
    <p:sldId id="595" r:id="rId7"/>
    <p:sldId id="596" r:id="rId8"/>
    <p:sldId id="597" r:id="rId9"/>
    <p:sldId id="598" r:id="rId10"/>
    <p:sldId id="599" r:id="rId11"/>
    <p:sldId id="600" r:id="rId12"/>
    <p:sldId id="601" r:id="rId13"/>
    <p:sldId id="602" r:id="rId14"/>
    <p:sldId id="603" r:id="rId15"/>
    <p:sldId id="604" r:id="rId16"/>
    <p:sldId id="605" r:id="rId17"/>
    <p:sldId id="570" r:id="rId18"/>
    <p:sldId id="631" r:id="rId19"/>
    <p:sldId id="632" r:id="rId20"/>
    <p:sldId id="630" r:id="rId21"/>
    <p:sldId id="633" r:id="rId22"/>
    <p:sldId id="685" r:id="rId23"/>
    <p:sldId id="686" r:id="rId24"/>
    <p:sldId id="687" r:id="rId25"/>
    <p:sldId id="688" r:id="rId26"/>
    <p:sldId id="763" r:id="rId27"/>
    <p:sldId id="764" r:id="rId28"/>
    <p:sldId id="634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周 欣桐" initials="周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00" d="100"/>
          <a:sy n="100" d="100"/>
        </p:scale>
        <p:origin x="-438" y="-390"/>
      </p:cViewPr>
      <p:guideLst>
        <p:guide orient="horz" pos="2262"/>
        <p:guide pos="38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 cstate="print">
            <a:alphaModFix amt="27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tags" Target="../tags/tag4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4650" y="1091248"/>
            <a:ext cx="3467100" cy="2733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1815" y="1091565"/>
            <a:ext cx="3105150" cy="2654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346200" y="4116705"/>
            <a:ext cx="152400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铁陀螺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0" y="4116705"/>
            <a:ext cx="152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木陀螺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025890" y="4115435"/>
            <a:ext cx="187642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塑料陀螺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8435" y="1134745"/>
            <a:ext cx="3828415" cy="261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815" y="360045"/>
            <a:ext cx="121043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无论嵌上滚珠，还是钉上铁钉，冰尜儿都不会裂开，能毫无怨言地让你抽打，在冰面上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旋转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、舞蹈。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3505" y="2285365"/>
            <a:ext cx="4453890" cy="2286635"/>
            <a:chOff x="524977" y="2451735"/>
            <a:chExt cx="2813110" cy="2286592"/>
          </a:xfrm>
        </p:grpSpPr>
        <p:sp>
          <p:nvSpPr>
            <p:cNvPr id="10" name="矩形"/>
            <p:cNvSpPr/>
            <p:nvPr/>
          </p:nvSpPr>
          <p:spPr>
            <a:xfrm>
              <a:off x="524977" y="3324860"/>
              <a:ext cx="829944" cy="706742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r>
                <a:rPr lang="zh-CN" altLang="zh-CN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旋</a:t>
              </a:r>
              <a:endPara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"/>
            <p:cNvSpPr/>
            <p:nvPr/>
          </p:nvSpPr>
          <p:spPr>
            <a:xfrm>
              <a:off x="1086476" y="2451735"/>
              <a:ext cx="2245996" cy="706742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r>
                <a:rPr altLang="zh-CN" sz="4000" dirty="0" smtClean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xuán </a:t>
              </a:r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旋转 盘旋</a:t>
              </a:r>
              <a:r>
                <a:rPr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"/>
            <p:cNvSpPr/>
            <p:nvPr/>
          </p:nvSpPr>
          <p:spPr>
            <a:xfrm>
              <a:off x="1086476" y="4031585"/>
              <a:ext cx="2251611" cy="706742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r>
                <a:rPr altLang="zh-CN" sz="4000" dirty="0" smtClean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  <a:sym typeface="+mn-ea"/>
                </a:rPr>
                <a:t>xuàn </a:t>
              </a:r>
              <a:r>
                <a:rPr lang="zh-CN" altLang="en-US" sz="360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旋风 旋床</a:t>
              </a:r>
              <a:endPara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左大括号"/>
            <p:cNvSpPr/>
            <p:nvPr/>
          </p:nvSpPr>
          <p:spPr>
            <a:xfrm>
              <a:off x="1011247" y="2886075"/>
              <a:ext cx="75565" cy="1584324"/>
            </a:xfrm>
            <a:prstGeom prst="leftBrace">
              <a:avLst>
                <a:gd name="adj1" fmla="val 174719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miter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470" y="146050"/>
            <a:ext cx="120103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这时你看吧，两只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旋转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的陀螺奋勇搏斗，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旋风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般撞向对手，刚一接触，又各自闪向一边，然后重整旗鼓再战——直到其中一方被撞翻才告一段落。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这只陀螺不是人工削出来的，而是一位木工在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旋床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上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旋出来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的，圆且光滑，如同一枚鸭蛋。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580" y="239395"/>
            <a:ext cx="120535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我从小就不甘人后，更不愿自己的陀螺像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金兵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见到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岳家军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一战即败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。于是四处寻找木头，为削出得心应手的陀螺，就差没把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椅子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腿拿来“废物利用”了。为此不知挨了多少责骂，可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仍然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不肯住手。然而一个孩子无论如何是削不出高质量的陀螺的，因此，曾有很长一段时间我的世界堆满乌云，快乐像过冬的燕子一般，飞到一个谁也看不到的地方去了。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55270" y="302260"/>
            <a:ext cx="1069340" cy="1410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593850" y="302260"/>
            <a:ext cx="128841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9935" y="702310"/>
            <a:ext cx="8832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上面是斧状兵器，下面是两只握武器的手。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21735" y="2802890"/>
            <a:ext cx="84632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岳家军是由岳飞领导的抗金军队，军队纪律严明，训练有素，金人有“撼山易，撼岳家军难</a:t>
            </a:r>
            <a:r>
              <a:rPr lang="en-US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之语,听到岳家军就闻风丧胆。</a:t>
            </a:r>
            <a:endParaRPr lang="zh-CN" altLang="en-US" sz="36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" y="2074545"/>
            <a:ext cx="3714115" cy="408559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670" y="438150"/>
            <a:ext cx="12116435" cy="56311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这种懊恼终于引起了长辈的注意。我的叔叔，一位很有童心的年轻民警，答应在我生日那天送我一只陀螺。这消息曾使我一整天处于恍惚的状态，老想象着那只陀螺英武的风姿。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叔叔的礼物不错！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这只陀螺不是人工削出来的，而是一位木工在旋床上旋出来的，圆且光滑，如同一枚鸭蛋。虽然它远不如我想象中的那么漂亮，但我极高兴地接受了它。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尤其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当我看到这枚“鸭蛋”的下端已嵌上一粒大滚珠时，更是手舞足蹈，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恨不得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马上在马路上一显身手！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15410" y="4622165"/>
            <a:ext cx="39903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本义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心中不满。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064760" y="438785"/>
            <a:ext cx="1291590" cy="147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377055" y="2428875"/>
            <a:ext cx="1116965" cy="1528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6454140" y="2470150"/>
            <a:ext cx="13735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8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恨</a:t>
            </a:r>
            <a:endParaRPr lang="zh-CN" altLang="en-US" sz="88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7005" y="438785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心脏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20155" y="446405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回头瞪眼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64760" y="685165"/>
            <a:ext cx="840105" cy="10350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6200000">
            <a:off x="5307965" y="861695"/>
            <a:ext cx="1487170" cy="6089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1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780" y="25400"/>
            <a:ext cx="12155805" cy="65544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我的陀螺刚一露面，就招来了一顿嘲笑。的确，在各色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帅气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的陀螺面前，它长得不伦不类，该平的地方不平，该尖的地方不尖，看不出一丝一毫与同伴相斗的能力。这使我士气大减，只是在一旁抽打，不敢向任何人挑战。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然而世间许多事都是不可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预料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追求“和平”只是我的个人愿望，小伙伴们不甘寂寞，一个大陀螺的主人开始傲慢地向我挑衅。大陀螺摇头晃脑，挺着肚皮一次次冲过来，我的“鸭蛋”则不动声色地闪躲。一次次冲击，一次次闪躲，终于无法避开，它们狠狠地撞上了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奇怪的是，我的陀螺个头小，却顽强得出奇！明明被撞翻在一边，一扭身又照样旋转起来。它圆头圆脑，好像上下左右都能找到支撑点似的。结果呢，大陀螺在这个始终立于不败之地的对手面前，彻底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溃败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这真是个辉煌的时刻！我尝到了胜利的滋味，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品到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了幸运的甜头。无意中获得的“荣誉”，虽然小如微尘，对好胜的孩子来说，也足以陶醉许久了——直到现在我还能兴致勃勃地写下这些文字，便是一种有力的证明吧！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我的冰尜儿，木工随便旋出的小木头块，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丑小鸭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生出的一只丑鸭蛋，在童年的一个冬日里，给了我极大的欢乐和由衷的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自豪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06407" y="515421"/>
            <a:ext cx="2079693" cy="2214880"/>
            <a:chOff x="4749732" y="3477697"/>
            <a:chExt cx="2079693" cy="2214880"/>
          </a:xfrm>
        </p:grpSpPr>
        <p:grpSp>
          <p:nvGrpSpPr>
            <p:cNvPr id="17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19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2" name="直接连接符 21"/>
                <p:cNvCxnSpPr>
                  <a:stCxn id="21" idx="1"/>
                  <a:endCxn id="21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8"/>
            <p:cNvSpPr txBox="1"/>
            <p:nvPr/>
          </p:nvSpPr>
          <p:spPr>
            <a:xfrm>
              <a:off x="4808878" y="3477697"/>
              <a:ext cx="189263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3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帅</a:t>
              </a:r>
              <a:endParaRPr lang="zh-CN" altLang="zh-CN" sz="13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4507" y="506531"/>
            <a:ext cx="2079693" cy="2214880"/>
            <a:chOff x="4749732" y="3497382"/>
            <a:chExt cx="2079693" cy="2214880"/>
          </a:xfrm>
        </p:grpSpPr>
        <p:grpSp>
          <p:nvGrpSpPr>
            <p:cNvPr id="24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26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9" name="直接连接符 28"/>
                <p:cNvCxnSpPr>
                  <a:stCxn id="28" idx="1"/>
                  <a:endCxn id="28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直接连接符 26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8"/>
            <p:cNvSpPr txBox="1"/>
            <p:nvPr/>
          </p:nvSpPr>
          <p:spPr>
            <a:xfrm>
              <a:off x="4818403" y="3497382"/>
              <a:ext cx="189263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atin typeface="楷体" panose="02010609060101010101" pitchFamily="49" charset="-122"/>
                  <a:ea typeface="楷体" panose="02010609060101010101" pitchFamily="49" charset="-122"/>
                </a:rPr>
                <a:t>预</a:t>
              </a:r>
              <a:endParaRPr lang="zh-CN" altLang="en-US" sz="13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12107" y="380166"/>
            <a:ext cx="2079693" cy="2229684"/>
            <a:chOff x="4749732" y="3409117"/>
            <a:chExt cx="2079693" cy="2229684"/>
          </a:xfrm>
        </p:grpSpPr>
        <p:grpSp>
          <p:nvGrpSpPr>
            <p:cNvPr id="31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33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>
                  <a:stCxn id="35" idx="1"/>
                  <a:endCxn id="35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直接连接符 33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8"/>
            <p:cNvSpPr txBox="1"/>
            <p:nvPr/>
          </p:nvSpPr>
          <p:spPr>
            <a:xfrm>
              <a:off x="4818403" y="3409117"/>
              <a:ext cx="189263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atin typeface="楷体" panose="02010609060101010101" pitchFamily="49" charset="-122"/>
                  <a:ea typeface="楷体" panose="02010609060101010101" pitchFamily="49" charset="-122"/>
                </a:rPr>
                <a:t>溃</a:t>
              </a:r>
              <a:endParaRPr lang="zh-CN" altLang="en-US" sz="13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1858645" y="847725"/>
            <a:ext cx="922655" cy="1724025"/>
          </a:xfrm>
          <a:prstGeom prst="ellipse">
            <a:avLst/>
          </a:prstGeom>
          <a:noFill/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779135" y="752475"/>
            <a:ext cx="897890" cy="1724025"/>
          </a:xfrm>
          <a:prstGeom prst="ellipse">
            <a:avLst/>
          </a:prstGeom>
          <a:noFill/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163685" y="762000"/>
            <a:ext cx="1170940" cy="1724025"/>
          </a:xfrm>
          <a:prstGeom prst="ellipse">
            <a:avLst/>
          </a:prstGeom>
          <a:noFill/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17015" y="3244850"/>
            <a:ext cx="1264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元帅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挂帅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帅气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1935" y="3244850"/>
            <a:ext cx="1097280" cy="175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预备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预防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预言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006205" y="3244850"/>
            <a:ext cx="1097280" cy="1753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溃败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崩溃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溃烂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892607" y="601146"/>
            <a:ext cx="2079693" cy="2214880"/>
            <a:chOff x="4749732" y="3534847"/>
            <a:chExt cx="2079693" cy="2214880"/>
          </a:xfrm>
        </p:grpSpPr>
        <p:grpSp>
          <p:nvGrpSpPr>
            <p:cNvPr id="17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19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2" name="直接连接符 21"/>
                <p:cNvCxnSpPr>
                  <a:stCxn id="21" idx="1"/>
                  <a:endCxn id="21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8"/>
            <p:cNvSpPr txBox="1"/>
            <p:nvPr/>
          </p:nvSpPr>
          <p:spPr>
            <a:xfrm>
              <a:off x="4818403" y="3534847"/>
              <a:ext cx="189263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3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品</a:t>
              </a:r>
              <a:endParaRPr lang="zh-CN" altLang="zh-CN" sz="13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403215" y="3273425"/>
            <a:ext cx="12649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人品 甜品 品味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034915" y="1001395"/>
            <a:ext cx="575310" cy="1487805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198870" y="1045210"/>
            <a:ext cx="746760" cy="1395730"/>
          </a:xfrm>
          <a:prstGeom prst="line">
            <a:avLst/>
          </a:pr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0670" y="1212850"/>
            <a:ext cx="11567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这真应了一句古话：人不可貌相，海水不可斗量。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205" y="2529205"/>
            <a:ext cx="111480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比喻不能只根据相貌、外表判断一个人，如同海水是不可以用斗去度量一样，不可根据某人的相貌就低估其未来。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58640" y="981710"/>
            <a:ext cx="74961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陀螺的老家在中国，在我国最少有四、五千年的历史。北方叫做“冰尜儿”。上半部分为圆形，下方尖锐。从前多用木头制成，现代多为塑料或铁制。传统古陀螺大致是木或铁制的倒圆锥形，玩法是用鞭子劈。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5910" y="1134110"/>
            <a:ext cx="399288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1920" y="184150"/>
            <a:ext cx="1194689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毫无怨言  重振旗鼓  得心应手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不伦不类  摇头晃脑  不动声色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86470" y="725805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陀螺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84895" y="2613025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920" y="2637790"/>
            <a:ext cx="729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不甘人后  手舞足蹈  兴致勃勃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755" y="179070"/>
            <a:ext cx="7573010" cy="19424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55" y="2553335"/>
            <a:ext cx="7573010" cy="8261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20370" y="4035425"/>
            <a:ext cx="3997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l"/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“我”受到启发。</a:t>
            </a:r>
            <a:endParaRPr lang="zh-CN" altLang="en-US" sz="36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9785" y="463550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陀螺的玩法。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690" y="1299845"/>
            <a:ext cx="3840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“我”制作陀螺。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3290" y="2250440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叔叔送陀螺。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23290" y="3223895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战胜大陀螺。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23690" y="463550"/>
            <a:ext cx="868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1-3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646295" y="1299845"/>
            <a:ext cx="411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123690" y="2250440"/>
            <a:ext cx="868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5-7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95090" y="3223895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8-12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35170" y="4035425"/>
            <a:ext cx="640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13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890" y="593725"/>
            <a:ext cx="11846560" cy="61239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在我的故乡，陀螺不叫陀螺，叫作“冰尜儿”，顾名思义，就是冰上的小家伙。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做冰尜儿用的是木头，柳木、榆木、松木、枣木、梨木都可以。抽打冰尜儿，当然是在冬季的冰天雪地里，最好的场所是冰面。好的冰尜儿尖部嵌一颗滚珠，转起来能增加许多妩媚。顶不济的，也要钉上一枚铁钉，否则转不了多少圈，尖部就会开裂。无论嵌上滚珠，还是钉上铁钉，冰尜儿都不会裂开，能毫无怨言地让你抽打，在冰面上旋转、舞蹈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抽冰尜儿的小伙伴们，都爱比个高下。他们往往各站一角，奋力抽转自己的冰尜儿，让它朝对方撞去。这时你看吧，两只旋转的陀螺奋勇搏斗，旋风般撞向对手，刚一接触，又各自闪向一边，然后重整旗鼓再战——直到其中一方被撞翻才告一段落。赛陀螺每次都是体重个大的一方占上风。因此，只有小陀螺的大多在自家院子里玩，不拿到马路上去应战。况且小陀螺有个难听的绰号叫“角锥” ，意思是小且细。抽打“角锥”的大多是拖鼻涕穿开裆裤的，他们的兴趣在于抽鞭子，对陀螺的质量往往不在意。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6660" y="582930"/>
            <a:ext cx="8940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名称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88725" y="144208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材料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0" y="10160"/>
            <a:ext cx="6278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这一部分依次介绍了陀螺的什么？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76660" y="1854200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场所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424920" y="274002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样子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24920" y="491934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玩法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57810" y="64135"/>
            <a:ext cx="11675745" cy="6482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冰雪活动(抽冰尜)_好看视频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48360" y="409575"/>
            <a:ext cx="10409555" cy="607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440" y="523875"/>
            <a:ext cx="11846560" cy="40309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抽冰尜儿的小伙伴们，都爱比个高下。他们往往各站一角，奋力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抽转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自己的冰尜儿，让它朝对方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撞去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。这时你看吧，两只旋转的陀螺奋勇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搏斗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，旋风般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撞向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对手，刚一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接触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，又各自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闪向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一边，然后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重整旗鼓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——直到其中一方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被撞翻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才告一段落。赛陀螺每次都是体重个大的一方占上风。因此，只有小陀螺的大多在自家院子里玩，不拿到马路上去应战。况且小陀螺有个难听的绰号叫“角锥” ，意思是小且细。抽打“角锥”的大多是拖鼻涕穿开裆裤的，他们的兴趣在于抽鞭子，对陀螺的质量往往不在意。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6520" y="4940935"/>
            <a:ext cx="50025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丰富的动词   拟人和比喻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06407" y="515421"/>
            <a:ext cx="2079693" cy="2214880"/>
            <a:chOff x="4749732" y="3477697"/>
            <a:chExt cx="2079693" cy="2214880"/>
          </a:xfrm>
        </p:grpSpPr>
        <p:grpSp>
          <p:nvGrpSpPr>
            <p:cNvPr id="17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19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2" name="直接连接符 21"/>
                <p:cNvCxnSpPr>
                  <a:stCxn id="21" idx="1"/>
                  <a:endCxn id="21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文本框 8"/>
            <p:cNvSpPr txBox="1"/>
            <p:nvPr/>
          </p:nvSpPr>
          <p:spPr>
            <a:xfrm>
              <a:off x="4808878" y="3477697"/>
              <a:ext cx="189263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3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旋</a:t>
              </a:r>
              <a:endParaRPr lang="zh-CN" altLang="zh-CN" sz="13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4507" y="506531"/>
            <a:ext cx="2079693" cy="2214880"/>
            <a:chOff x="4749732" y="3497382"/>
            <a:chExt cx="2079693" cy="2214880"/>
          </a:xfrm>
        </p:grpSpPr>
        <p:grpSp>
          <p:nvGrpSpPr>
            <p:cNvPr id="24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26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9" name="直接连接符 28"/>
                <p:cNvCxnSpPr>
                  <a:stCxn id="28" idx="1"/>
                  <a:endCxn id="28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" name="直接连接符 26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文本框 8"/>
            <p:cNvSpPr txBox="1"/>
            <p:nvPr/>
          </p:nvSpPr>
          <p:spPr>
            <a:xfrm>
              <a:off x="4818312" y="3497382"/>
              <a:ext cx="2011045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atin typeface="楷体" panose="02010609060101010101" pitchFamily="49" charset="-122"/>
                  <a:ea typeface="楷体" panose="02010609060101010101" pitchFamily="49" charset="-122"/>
                </a:rPr>
                <a:t>预</a:t>
              </a:r>
              <a:endParaRPr lang="zh-CN" altLang="en-US" sz="13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12107" y="594161"/>
            <a:ext cx="2079693" cy="2214880"/>
            <a:chOff x="4749732" y="3623112"/>
            <a:chExt cx="2079693" cy="2214880"/>
          </a:xfrm>
        </p:grpSpPr>
        <p:grpSp>
          <p:nvGrpSpPr>
            <p:cNvPr id="31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33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36" name="直接连接符 35"/>
                <p:cNvCxnSpPr>
                  <a:stCxn id="35" idx="1"/>
                  <a:endCxn id="35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直接连接符 33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文本框 8"/>
            <p:cNvSpPr txBox="1"/>
            <p:nvPr/>
          </p:nvSpPr>
          <p:spPr>
            <a:xfrm>
              <a:off x="4786018" y="3623112"/>
              <a:ext cx="189263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atin typeface="楷体" panose="02010609060101010101" pitchFamily="49" charset="-122"/>
                  <a:ea typeface="楷体" panose="02010609060101010101" pitchFamily="49" charset="-122"/>
                </a:rPr>
                <a:t>恨</a:t>
              </a:r>
              <a:endParaRPr lang="zh-CN" altLang="en-US" sz="13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1858645" y="847725"/>
            <a:ext cx="1100455" cy="1724025"/>
          </a:xfrm>
          <a:prstGeom prst="ellipse">
            <a:avLst/>
          </a:prstGeom>
          <a:noFill/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694680" y="752475"/>
            <a:ext cx="982345" cy="1724025"/>
          </a:xfrm>
          <a:prstGeom prst="ellipse">
            <a:avLst/>
          </a:prstGeom>
          <a:noFill/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163685" y="762000"/>
            <a:ext cx="1278255" cy="1724025"/>
          </a:xfrm>
          <a:prstGeom prst="ellipse">
            <a:avLst/>
          </a:prstGeom>
          <a:noFill/>
          <a:ln w="635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0" y="626110"/>
            <a:ext cx="88328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默读课文，在体会比较深的地方做批注。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3194050" y="1282700"/>
            <a:ext cx="963295" cy="90106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20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0730" y="1072515"/>
            <a:ext cx="32804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陀 螺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570730" y="2995930"/>
            <a:ext cx="72961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600" b="0">
                <a:latin typeface="楷体" panose="02010609060101010101" pitchFamily="49" charset="-122"/>
                <a:ea typeface="楷体" panose="02010609060101010101" pitchFamily="49" charset="-122"/>
              </a:rPr>
              <a:t>高洪波，内蒙古人，中国作家协会全国委员会委员。著有多本儿童诗集、散文集等。代表作有诗歌《我想》和散文集《悄悄话》。</a:t>
            </a:r>
            <a:endParaRPr lang="zh-CN" altLang="en-US" sz="36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40030" y="2513330"/>
            <a:ext cx="4184650" cy="327215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0210" y="942340"/>
            <a:ext cx="1092073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自由读课文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读准字音，读通句子，想一想，课文围绕陀螺写了哪几件事？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540" y="149860"/>
            <a:ext cx="12196445" cy="61239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在我的故乡，陀螺不叫陀螺，叫作“冰尜儿”，顾名思义，就是冰上的小家伙。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做冰尜儿用的是木头，柳木、榆木、松木、枣木、梨木都可以。抽打冰尜儿，当然是在冬季的冰天雪地里，最好的场所是冰面。好的冰尜儿尖部嵌一颗滚珠，转起来能增加许多妩媚。顶不济的，也要钉上一枚铁钉，否则转不了多少圈，尖部就会开裂。无论嵌上滚珠，还是钉上铁钉，冰尜儿都不会裂开，能毫无怨言地让你抽打，在冰面上旋转、舞蹈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抽冰尜儿的小伙伴们，都爱比个高下。他们往往各站一角，奋力抽转自己的冰尜儿，让它朝对方撞去。这时你看吧，两只旋转的陀螺奋勇搏斗，旋风般撞向对手，刚一接触，又各自闪向一边，然后重整旗鼓再战——直到其中一方被撞翻才告一段落。赛陀螺每次都是体重个大的一方占上风。因此，只有小陀螺的大多在自家院子里玩，不拿到马路上去应战。况且小陀螺有个难听的绰号叫“角锥” ，意思是小且细。抽打“角锥”的大多是拖鼻涕穿开裆裤的，他们的兴趣在于抽鞭子，对陀螺的质量往往不在意。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296795" y="2706370"/>
            <a:ext cx="127381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8800" b="0">
                <a:latin typeface="楷体" panose="02010609060101010101" pitchFamily="49" charset="-122"/>
                <a:ea typeface="楷体" panose="02010609060101010101" pitchFamily="49" charset="-122"/>
              </a:rPr>
              <a:t>尜</a:t>
            </a:r>
            <a:endParaRPr lang="zh-CN" altLang="en-US" sz="88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80" y="628650"/>
            <a:ext cx="1218184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在我的故乡，陀螺不叫陀螺，叫作“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冰尜儿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”，顾名思义，就是冰上的小家伙。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36000" y="62230"/>
            <a:ext cx="69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4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gá</a:t>
            </a:r>
            <a:endParaRPr lang="en-US" altLang="en-US" sz="40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3205" y="2829560"/>
            <a:ext cx="70389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/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上下是小，中间是大。</a:t>
            </a:r>
            <a:endParaRPr lang="zh-CN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/>
            <a:r>
              <a:rPr lang="zh-CN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表示这种儿童玩具两头小中间大。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065" y="288925"/>
            <a:ext cx="1212913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做冰尜儿用的是木头，柳木、榆木、松木、枣木、梨木都可以。抽打冰尜儿，当然是在冬季的冰天雪地里，最好的场所是冰面。好的冰尜儿尖部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嵌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一颗滚珠，转起来能增加许多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妩媚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顶不济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的，也要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钉上一枚铁钉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否则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转不了多少圈，尖部就会开裂。无论嵌上滚珠，还是钉上铁钉，冰尜儿都不会裂开，能毫无怨言地让你抽打，在冰面上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旋转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、舞蹈。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7130" y="4388485"/>
            <a:ext cx="55372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8160" y="369570"/>
            <a:ext cx="11155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好的冰尜儿尖部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嵌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一颗滚珠，转起来能增加许多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妩媚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00835" y="1298575"/>
            <a:ext cx="3840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把东西卡在空隙里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1454785" y="1212850"/>
            <a:ext cx="4133215" cy="815975"/>
          </a:xfrm>
          <a:prstGeom prst="wedgeEllipseCallout">
            <a:avLst>
              <a:gd name="adj1" fmla="val 11776"/>
              <a:gd name="adj2" fmla="val -88210"/>
            </a:avLst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形标注 7"/>
          <p:cNvSpPr/>
          <p:nvPr/>
        </p:nvSpPr>
        <p:spPr>
          <a:xfrm>
            <a:off x="7617460" y="1213485"/>
            <a:ext cx="4318635" cy="1428115"/>
          </a:xfrm>
          <a:prstGeom prst="wedgeEllipseCallout">
            <a:avLst>
              <a:gd name="adj1" fmla="val 17328"/>
              <a:gd name="adj2" fmla="val -70898"/>
            </a:avLst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119745" y="1287145"/>
            <a:ext cx="37909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形容女子、花木等姿态美好可爱。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400" y="1085850"/>
            <a:ext cx="121412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顶不济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的，也要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钉上一枚铁钉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否则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转不了多少圈，尖部就会开裂。</a:t>
            </a:r>
            <a:endParaRPr lang="zh-CN" altLang="en-US"/>
          </a:p>
        </p:txBody>
      </p:sp>
      <p:sp>
        <p:nvSpPr>
          <p:cNvPr id="7" name="椭圆形标注 6"/>
          <p:cNvSpPr/>
          <p:nvPr/>
        </p:nvSpPr>
        <p:spPr>
          <a:xfrm rot="10800000">
            <a:off x="250825" y="33020"/>
            <a:ext cx="4858385" cy="866140"/>
          </a:xfrm>
          <a:prstGeom prst="wedgeEllipseCallout">
            <a:avLst>
              <a:gd name="adj1" fmla="val 21880"/>
              <a:gd name="adj2" fmla="val -82062"/>
            </a:avLst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50825" y="143510"/>
            <a:ext cx="4858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方言，意思是实在不行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15620" y="2451735"/>
            <a:ext cx="10874375" cy="2286665"/>
            <a:chOff x="524977" y="2451735"/>
            <a:chExt cx="6868336" cy="2286622"/>
          </a:xfrm>
        </p:grpSpPr>
        <p:sp>
          <p:nvSpPr>
            <p:cNvPr id="10" name="矩形"/>
            <p:cNvSpPr/>
            <p:nvPr/>
          </p:nvSpPr>
          <p:spPr>
            <a:xfrm>
              <a:off x="524977" y="3324860"/>
              <a:ext cx="829944" cy="706742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r>
                <a:rPr lang="zh-CN" altLang="zh-CN" sz="4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钉</a:t>
              </a:r>
              <a:endParaRPr lang="zh-CN" altLang="zh-CN" sz="40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"/>
            <p:cNvSpPr/>
            <p:nvPr/>
          </p:nvSpPr>
          <p:spPr>
            <a:xfrm>
              <a:off x="1086476" y="2451735"/>
              <a:ext cx="6306837" cy="706742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r>
                <a:rPr altLang="zh-CN" sz="4000" dirty="0" smtClean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dīng</a:t>
              </a:r>
              <a:r>
                <a:rPr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（名词）</a:t>
              </a:r>
              <a:r>
                <a:rPr lang="zh-CN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钉</a:t>
              </a:r>
              <a:r>
                <a:rPr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子 </a:t>
              </a:r>
              <a:r>
                <a:rPr 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铁钉</a:t>
              </a:r>
              <a:r>
                <a:rPr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"/>
            <p:cNvSpPr/>
            <p:nvPr/>
          </p:nvSpPr>
          <p:spPr>
            <a:xfrm>
              <a:off x="1086475" y="4031615"/>
              <a:ext cx="4786630" cy="706742"/>
            </a:xfrm>
            <a:prstGeom prst="rect">
              <a:avLst/>
            </a:prstGeom>
            <a:noFill/>
            <a:ln w="9525" cap="flat" cmpd="sng">
              <a:noFill/>
              <a:prstDash val="solid"/>
              <a:miter/>
            </a:ln>
          </p:spPr>
          <p:txBody>
            <a:bodyPr vert="horz" wrap="square" lIns="91440" tIns="45720" rIns="91440" bIns="45720" anchor="t" anchorCtr="0">
              <a:spAutoFit/>
            </a:bodyPr>
            <a:lstStyle/>
            <a:p>
              <a:r>
                <a:rPr altLang="zh-CN" sz="4000" dirty="0" smtClean="0"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dìng</a:t>
              </a:r>
              <a:r>
                <a:rPr lang="zh-CN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（动词）</a:t>
              </a:r>
              <a:r>
                <a:rPr lang="zh-CN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钉</a:t>
              </a:r>
              <a:r>
                <a:rPr lang="zh-CN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钮扣 钉钉子</a:t>
              </a:r>
              <a:endParaRPr lang="zh-CN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左大括号"/>
            <p:cNvSpPr/>
            <p:nvPr/>
          </p:nvSpPr>
          <p:spPr>
            <a:xfrm>
              <a:off x="1011247" y="2886075"/>
              <a:ext cx="75565" cy="1584324"/>
            </a:xfrm>
            <a:prstGeom prst="leftBrace">
              <a:avLst>
                <a:gd name="adj1" fmla="val 174719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miter/>
            </a:ln>
          </p:spPr>
        </p:sp>
      </p:grpSp>
      <p:sp>
        <p:nvSpPr>
          <p:cNvPr id="6" name="文本框 5"/>
          <p:cNvSpPr txBox="1"/>
          <p:nvPr/>
        </p:nvSpPr>
        <p:spPr>
          <a:xfrm>
            <a:off x="7370445" y="254000"/>
            <a:ext cx="1097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不然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椭圆形标注 7"/>
          <p:cNvSpPr/>
          <p:nvPr/>
        </p:nvSpPr>
        <p:spPr>
          <a:xfrm rot="10800000">
            <a:off x="7370445" y="253365"/>
            <a:ext cx="1231900" cy="645795"/>
          </a:xfrm>
          <a:prstGeom prst="wedgeEllipseCallout">
            <a:avLst>
              <a:gd name="adj1" fmla="val 8289"/>
              <a:gd name="adj2" fmla="val -82055"/>
            </a:avLst>
          </a:prstGeom>
          <a:noFill/>
          <a:ln w="381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044112" y="2403912"/>
            <a:ext cx="2079693" cy="2265879"/>
            <a:chOff x="4749732" y="3372922"/>
            <a:chExt cx="2079693" cy="2265879"/>
          </a:xfrm>
        </p:grpSpPr>
        <p:grpSp>
          <p:nvGrpSpPr>
            <p:cNvPr id="13" name="组合 6"/>
            <p:cNvGrpSpPr/>
            <p:nvPr/>
          </p:nvGrpSpPr>
          <p:grpSpPr>
            <a:xfrm>
              <a:off x="4749732" y="3688437"/>
              <a:ext cx="2079693" cy="1950364"/>
              <a:chOff x="1431085" y="1520825"/>
              <a:chExt cx="3574479" cy="3519170"/>
            </a:xfrm>
            <a:solidFill>
              <a:schemeClr val="bg1"/>
            </a:solidFill>
          </p:grpSpPr>
          <p:grpSp>
            <p:nvGrpSpPr>
              <p:cNvPr id="17" name="组合 6"/>
              <p:cNvGrpSpPr/>
              <p:nvPr/>
            </p:nvGrpSpPr>
            <p:grpSpPr>
              <a:xfrm>
                <a:off x="1431085" y="1520825"/>
                <a:ext cx="3574479" cy="3519170"/>
                <a:chOff x="3127" y="3077"/>
                <a:chExt cx="5268" cy="5542"/>
              </a:xfrm>
              <a:grpFill/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3127" y="3077"/>
                  <a:ext cx="5268" cy="5542"/>
                </a:xfrm>
                <a:prstGeom prst="rect">
                  <a:avLst/>
                </a:prstGeom>
                <a:grpFill/>
                <a:ln w="60325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" name="直接连接符 18"/>
                <p:cNvCxnSpPr>
                  <a:stCxn id="18" idx="1"/>
                  <a:endCxn id="18" idx="3"/>
                </p:cNvCxnSpPr>
                <p:nvPr/>
              </p:nvCxnSpPr>
              <p:spPr>
                <a:xfrm>
                  <a:off x="3127" y="5848"/>
                  <a:ext cx="5268" cy="0"/>
                </a:xfrm>
                <a:prstGeom prst="line">
                  <a:avLst/>
                </a:prstGeom>
                <a:grpFill/>
                <a:ln w="44450" cmpd="sng">
                  <a:solidFill>
                    <a:srgbClr val="FF0000"/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" name="直接连接符 19"/>
              <p:cNvCxnSpPr/>
              <p:nvPr/>
            </p:nvCxnSpPr>
            <p:spPr>
              <a:xfrm>
                <a:off x="3285344" y="1520825"/>
                <a:ext cx="0" cy="3519170"/>
              </a:xfrm>
              <a:prstGeom prst="line">
                <a:avLst/>
              </a:prstGeom>
              <a:grpFill/>
              <a:ln w="44450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文本框 20"/>
            <p:cNvSpPr txBox="1"/>
            <p:nvPr/>
          </p:nvSpPr>
          <p:spPr>
            <a:xfrm>
              <a:off x="4902858" y="3372922"/>
              <a:ext cx="1892637" cy="2214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800" dirty="0">
                  <a:latin typeface="楷体" panose="02010609060101010101" pitchFamily="49" charset="-122"/>
                  <a:ea typeface="楷体" panose="02010609060101010101" pitchFamily="49" charset="-122"/>
                </a:rPr>
                <a:t>否</a:t>
              </a:r>
              <a:endParaRPr lang="zh-CN" altLang="en-US" sz="13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6" grpId="0"/>
      <p:bldP spid="8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196*4780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3032</Words>
  <Application>WPS 演示</Application>
  <PresentationFormat>自定义</PresentationFormat>
  <Paragraphs>173</Paragraphs>
  <Slides>27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當當</cp:lastModifiedBy>
  <cp:revision>44</cp:revision>
  <dcterms:created xsi:type="dcterms:W3CDTF">2018-03-01T02:03:00Z</dcterms:created>
  <dcterms:modified xsi:type="dcterms:W3CDTF">2020-11-26T00:34:48Z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