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41"/>
  </p:notesMasterIdLst>
  <p:sldIdLst>
    <p:sldId id="518" r:id="rId3"/>
    <p:sldId id="256" r:id="rId4"/>
    <p:sldId id="364" r:id="rId5"/>
    <p:sldId id="365" r:id="rId6"/>
    <p:sldId id="470" r:id="rId7"/>
    <p:sldId id="471" r:id="rId8"/>
    <p:sldId id="467" r:id="rId9"/>
    <p:sldId id="468" r:id="rId10"/>
    <p:sldId id="435" r:id="rId11"/>
    <p:sldId id="366" r:id="rId12"/>
    <p:sldId id="472" r:id="rId13"/>
    <p:sldId id="473" r:id="rId14"/>
    <p:sldId id="474" r:id="rId15"/>
    <p:sldId id="367" r:id="rId16"/>
    <p:sldId id="327" r:id="rId17"/>
    <p:sldId id="415" r:id="rId18"/>
    <p:sldId id="475" r:id="rId19"/>
    <p:sldId id="476" r:id="rId20"/>
    <p:sldId id="419" r:id="rId21"/>
    <p:sldId id="513" r:id="rId22"/>
    <p:sldId id="515" r:id="rId23"/>
    <p:sldId id="423" r:id="rId24"/>
    <p:sldId id="440" r:id="rId25"/>
    <p:sldId id="477" r:id="rId26"/>
    <p:sldId id="431" r:id="rId27"/>
    <p:sldId id="425" r:id="rId28"/>
    <p:sldId id="426" r:id="rId29"/>
    <p:sldId id="428" r:id="rId30"/>
    <p:sldId id="434" r:id="rId31"/>
    <p:sldId id="503" r:id="rId32"/>
    <p:sldId id="443" r:id="rId33"/>
    <p:sldId id="441" r:id="rId34"/>
    <p:sldId id="512" r:id="rId35"/>
    <p:sldId id="514" r:id="rId36"/>
    <p:sldId id="516" r:id="rId37"/>
    <p:sldId id="517" r:id="rId38"/>
    <p:sldId id="301" r:id="rId39"/>
    <p:sldId id="504" r:id="rId40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00FF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02" y="48"/>
      </p:cViewPr>
      <p:guideLst>
        <p:guide orient="horz" pos="1488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A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A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A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A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8079831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228600" y="4686300"/>
            <a:ext cx="1600200" cy="34290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09800" y="4686300"/>
            <a:ext cx="3505200" cy="34290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248400" y="4686300"/>
            <a:ext cx="1524000" cy="342900"/>
          </a:xfr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A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5" Type="http://schemas.openxmlformats.org/officeDocument/2006/relationships/image" Target="../media/image5.GIF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表格 -1"/>
          <p:cNvGraphicFramePr/>
          <p:nvPr/>
        </p:nvGraphicFramePr>
        <p:xfrm>
          <a:off x="624205" y="977900"/>
          <a:ext cx="7660005" cy="3924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5970"/>
                <a:gridCol w="2405380"/>
                <a:gridCol w="4478655"/>
              </a:tblGrid>
              <a:tr h="40322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400" b="1" u="none" dirty="0" smtClean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1400" b="1" u="none" dirty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1600" b="1" u="none" dirty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第一课时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1600" b="1" u="none" dirty="0" smtClean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第二课时</a:t>
                      </a:r>
                      <a:endParaRPr lang="zh-CN" altLang="en-US" sz="1600" b="1" u="none" dirty="0">
                        <a:solidFill>
                          <a:srgbClr val="0070C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1400" b="1" u="none" dirty="0" smtClean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识字</a:t>
                      </a:r>
                      <a:endParaRPr lang="zh-CN" altLang="en-US" sz="1400" b="1" u="none" dirty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咕咚熟掉吓鹿逃命象拦领 </a:t>
                      </a:r>
                      <a:endParaRPr lang="zh-CN" sz="1050" kern="100" dirty="0">
                        <a:solidFill>
                          <a:srgbClr val="0070C0"/>
                        </a:solidFill>
                        <a:latin typeface="Calibri" panose="020F05020202040A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Times New Roman" panose="02020603050405020304"/>
                        </a:rPr>
                        <a:t>野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00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1400" b="1" u="none" dirty="0" smtClean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写字</a:t>
                      </a:r>
                      <a:endParaRPr lang="zh-CN" altLang="en-US" sz="1400" b="1" u="none" dirty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Times New Roman" panose="02020603050405020304"/>
                        </a:rPr>
                        <a:t>家  象</a:t>
                      </a:r>
                    </a:p>
                  </a:txBody>
                  <a:tcPr marL="68580" marR="68580" marT="0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Times New Roman" panose="02020603050405020304"/>
                        </a:rPr>
                        <a:t>吓  怕  跟  都   羊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019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zh-CN" altLang="en-US" sz="1400" b="1" u="none" dirty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1400" b="1" u="none" dirty="0" smtClean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其它</a:t>
                      </a:r>
                      <a:endParaRPr lang="en-US" altLang="zh-CN" sz="1400" b="1" u="none" dirty="0" smtClean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1400" b="1" u="none" dirty="0" smtClean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教学</a:t>
                      </a:r>
                      <a:r>
                        <a:rPr lang="zh-CN" altLang="en-US" sz="1400" b="1" u="none" dirty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点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zh-CN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、通过图画、形声字等方法猜字，认字；正确书写生字</a:t>
                      </a:r>
                      <a:r>
                        <a:rPr lang="en-US" altLang="zh-CN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家、象</a:t>
                      </a:r>
                      <a:r>
                        <a:rPr lang="en-US" altLang="zh-CN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</a:p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zh-CN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、能正确流利地朗读课文。</a:t>
                      </a:r>
                    </a:p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zh-CN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、借助插图学习</a:t>
                      </a:r>
                      <a:r>
                        <a:rPr lang="en-US" altLang="zh-CN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1-4</a:t>
                      </a:r>
                      <a:r>
                        <a:rPr lang="zh-CN" altLang="en-US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自然段。借助图画理解词语，读好感叹句。（核心目标）</a:t>
                      </a:r>
                    </a:p>
                  </a:txBody>
                  <a:tcPr marL="68580" marR="68580" marT="0" marB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rgbClr val="0070C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、继续借助插图学习剩下的内容，读好知道</a:t>
                      </a:r>
                      <a:r>
                        <a:rPr lang="en-US" altLang="zh-CN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咕咚</a:t>
                      </a:r>
                      <a:r>
                        <a:rPr lang="en-US" altLang="zh-CN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1200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到底是什么。训练学生根据信息作简单推断的能力。（核心目标）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1200" b="1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、正确熟练地朗读故事，练习讲故事。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1200" b="1" kern="100" dirty="0" smtClean="0">
                          <a:solidFill>
                            <a:srgbClr val="0070C0"/>
                          </a:solidFill>
                          <a:latin typeface="Calibri" panose="020F05020202040A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、通过学习，知道遇到事情要多思、多看、多问，不能人云亦云，初步培养学生独立判断的能力。</a:t>
                      </a: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183005" y="385445"/>
            <a:ext cx="20116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《咕咚》课时划分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23928" y="62753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张一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1" descr="E:\陈文丽\人一语大课堂正文\LC17.TIF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1153" t="1280" r="74519"/>
          <a:stretch>
            <a:fillRect/>
          </a:stretch>
        </p:blipFill>
        <p:spPr>
          <a:xfrm>
            <a:off x="304800" y="565150"/>
            <a:ext cx="2710815" cy="252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2" descr="E:\陈文丽\人一语大课堂正文\续158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975" y="3044825"/>
            <a:ext cx="2834640" cy="181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3"/>
          <p:cNvPicPr>
            <a:picLocks noChangeAspect="1"/>
          </p:cNvPicPr>
          <p:nvPr/>
        </p:nvPicPr>
        <p:blipFill>
          <a:blip r:embed="rId5"/>
          <a:srcRect r="28122"/>
          <a:stretch>
            <a:fillRect/>
          </a:stretch>
        </p:blipFill>
        <p:spPr>
          <a:xfrm rot="-5400000">
            <a:off x="5084445" y="-66675"/>
            <a:ext cx="1931670" cy="344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7"/>
          <p:cNvPicPr>
            <a:picLocks noChangeAspect="1"/>
          </p:cNvPicPr>
          <p:nvPr/>
        </p:nvPicPr>
        <p:blipFill>
          <a:blip r:embed="rId6"/>
          <a:srcRect l="3500" t="17877" b="41054"/>
          <a:stretch>
            <a:fillRect/>
          </a:stretch>
        </p:blipFill>
        <p:spPr>
          <a:xfrm>
            <a:off x="4328160" y="2860040"/>
            <a:ext cx="3331210" cy="2000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8"/>
          <p:cNvSpPr txBox="1"/>
          <p:nvPr/>
        </p:nvSpPr>
        <p:spPr>
          <a:xfrm>
            <a:off x="304800" y="107950"/>
            <a:ext cx="7950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课文有（  ）自然段，这四幅图分别对应那几个自然段？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34360" y="1579563"/>
            <a:ext cx="1074738" cy="677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>
                <a:latin typeface="Calibri" panose="020F05020202040A0204" pitchFamily="34" charset="0"/>
                <a:ea typeface="宋体" panose="02010600030101010101" pitchFamily="2" charset="-122"/>
              </a:rPr>
              <a:t>1</a:t>
            </a:r>
            <a:r>
              <a:rPr lang="zh-CN" altLang="en-US">
                <a:latin typeface="Calibri" panose="020F05020202040A0204" pitchFamily="34" charset="0"/>
                <a:ea typeface="宋体" panose="02010600030101010101" pitchFamily="2" charset="-122"/>
              </a:rPr>
              <a:t>、</a:t>
            </a:r>
            <a:r>
              <a:rPr lang="en-US" altLang="zh-CN">
                <a:latin typeface="Calibri" panose="020F05020202040A0204" pitchFamily="34" charset="0"/>
                <a:ea typeface="宋体" panose="02010600030101010101" pitchFamily="2" charset="-122"/>
              </a:rPr>
              <a:t>2</a:t>
            </a:r>
          </a:p>
          <a:p>
            <a:pPr lvl="0" indent="0"/>
            <a:r>
              <a:rPr lang="zh-CN" altLang="en-US">
                <a:latin typeface="Calibri" panose="020F05020202040A0204" pitchFamily="34" charset="0"/>
                <a:ea typeface="宋体" panose="02010600030101010101" pitchFamily="2" charset="-122"/>
              </a:rPr>
              <a:t>自然段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73365" y="3328670"/>
            <a:ext cx="1074738" cy="679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en-US">
                <a:latin typeface="Calibri" panose="020F05020202040A0204" pitchFamily="34" charset="0"/>
                <a:ea typeface="宋体" panose="02010600030101010101" pitchFamily="2" charset="-122"/>
              </a:rPr>
              <a:t>6</a:t>
            </a:r>
            <a:r>
              <a:rPr lang="zh-CN" altLang="en-US">
                <a:latin typeface="Calibri" panose="020F05020202040A0204" pitchFamily="34" charset="0"/>
                <a:ea typeface="宋体" panose="02010600030101010101" pitchFamily="2" charset="-122"/>
              </a:rPr>
              <a:t>、</a:t>
            </a:r>
            <a:r>
              <a:rPr lang="en-US" altLang="zh-CN">
                <a:latin typeface="Calibri" panose="020F05020202040A0204" pitchFamily="34" charset="0"/>
                <a:ea typeface="宋体" panose="02010600030101010101" pitchFamily="2" charset="-122"/>
              </a:rPr>
              <a:t>7</a:t>
            </a:r>
          </a:p>
          <a:p>
            <a:pPr lvl="0" indent="0"/>
            <a:r>
              <a:rPr lang="zh-CN" altLang="en-US">
                <a:latin typeface="Calibri" panose="020F05020202040A0204" pitchFamily="34" charset="0"/>
                <a:ea typeface="宋体" panose="02010600030101010101" pitchFamily="2" charset="-122"/>
              </a:rPr>
              <a:t>自然段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773035" y="1488123"/>
            <a:ext cx="1074738" cy="677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>
                <a:latin typeface="Calibri" panose="020F05020202040A0204" pitchFamily="34" charset="0"/>
                <a:ea typeface="宋体" panose="02010600030101010101" pitchFamily="2" charset="-122"/>
              </a:rPr>
              <a:t>3</a:t>
            </a:r>
            <a:r>
              <a:rPr lang="zh-CN" altLang="en-US">
                <a:latin typeface="Calibri" panose="020F05020202040A0204" pitchFamily="34" charset="0"/>
                <a:ea typeface="宋体" panose="02010600030101010101" pitchFamily="2" charset="-122"/>
              </a:rPr>
              <a:t>、</a:t>
            </a:r>
            <a:r>
              <a:rPr lang="en-US" altLang="zh-CN">
                <a:latin typeface="Calibri" panose="020F05020202040A0204" pitchFamily="34" charset="0"/>
                <a:ea typeface="宋体" panose="02010600030101010101" pitchFamily="2" charset="-122"/>
              </a:rPr>
              <a:t>4</a:t>
            </a:r>
          </a:p>
          <a:p>
            <a:pPr lvl="0" indent="0"/>
            <a:r>
              <a:rPr lang="zh-CN" altLang="en-US">
                <a:latin typeface="Calibri" panose="020F05020202040A0204" pitchFamily="34" charset="0"/>
                <a:ea typeface="宋体" panose="02010600030101010101" pitchFamily="2" charset="-122"/>
              </a:rPr>
              <a:t>自然段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55010" y="3481070"/>
            <a:ext cx="1073150" cy="677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>
                <a:latin typeface="Calibri" panose="020F05020202040A0204" pitchFamily="34" charset="0"/>
                <a:ea typeface="宋体" panose="02010600030101010101" pitchFamily="2" charset="-122"/>
              </a:rPr>
              <a:t>5</a:t>
            </a:r>
          </a:p>
          <a:p>
            <a:pPr lvl="0" indent="0"/>
            <a:r>
              <a:rPr lang="zh-CN" altLang="en-US">
                <a:latin typeface="Calibri" panose="020F05020202040A0204" pitchFamily="34" charset="0"/>
                <a:ea typeface="宋体" panose="02010600030101010101" pitchFamily="2" charset="-122"/>
              </a:rPr>
              <a:t>自然段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21130" y="44450"/>
            <a:ext cx="65246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en-US" altLang="zh-CN" sz="3200">
                <a:solidFill>
                  <a:srgbClr val="FF0000"/>
                </a:solidFill>
                <a:latin typeface="Calibri" panose="020F05020202040A0204" pitchFamily="34" charset="0"/>
                <a:ea typeface="宋体" panose="02010600030101010101" pitchFamily="2" charset="-122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1" descr="E:\陈文丽\人一语大课堂正文\LC17.TIF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1153" t="1280" r="74519"/>
          <a:stretch>
            <a:fillRect/>
          </a:stretch>
        </p:blipFill>
        <p:spPr>
          <a:xfrm>
            <a:off x="5981065" y="66040"/>
            <a:ext cx="2810510" cy="2433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2" descr="E:\陈文丽\人一语大课堂正文\续158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065" y="2794635"/>
            <a:ext cx="2834640" cy="2067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3"/>
          <p:cNvPicPr>
            <a:picLocks noChangeAspect="1"/>
          </p:cNvPicPr>
          <p:nvPr/>
        </p:nvPicPr>
        <p:blipFill>
          <a:blip r:embed="rId5"/>
          <a:srcRect r="28122"/>
          <a:stretch>
            <a:fillRect/>
          </a:stretch>
        </p:blipFill>
        <p:spPr>
          <a:xfrm rot="-5400000">
            <a:off x="532765" y="2620645"/>
            <a:ext cx="2032000" cy="2600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7"/>
          <p:cNvPicPr>
            <a:picLocks noChangeAspect="1"/>
          </p:cNvPicPr>
          <p:nvPr/>
        </p:nvPicPr>
        <p:blipFill>
          <a:blip r:embed="rId6"/>
          <a:srcRect l="3500" t="17877" b="41054"/>
          <a:stretch>
            <a:fillRect/>
          </a:stretch>
        </p:blipFill>
        <p:spPr>
          <a:xfrm>
            <a:off x="248920" y="342900"/>
            <a:ext cx="2690495" cy="2157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39415" y="66040"/>
            <a:ext cx="3041650" cy="515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读一读，选一选：</a:t>
            </a:r>
          </a:p>
          <a:p>
            <a:r>
              <a:rPr lang="en-US" altLang="zh-CN" sz="2200"/>
              <a:t>1</a:t>
            </a:r>
            <a:r>
              <a:rPr lang="zh-CN" altLang="en-US" sz="2200"/>
              <a:t>、木瓜掉进湖里，</a:t>
            </a:r>
          </a:p>
          <a:p>
            <a:r>
              <a:rPr lang="zh-CN" altLang="en-US" sz="2200"/>
              <a:t>吐籽吓了一跳，拔腿就跑。</a:t>
            </a:r>
          </a:p>
          <a:p>
            <a:endParaRPr lang="zh-CN" altLang="en-US" sz="2200"/>
          </a:p>
          <a:p>
            <a:r>
              <a:rPr lang="en-US" altLang="zh-CN" sz="2200"/>
              <a:t>2</a:t>
            </a:r>
            <a:r>
              <a:rPr lang="zh-CN" altLang="en-US" sz="2200"/>
              <a:t>、动物们跟着跑起来，边跑边喊救命。</a:t>
            </a:r>
          </a:p>
          <a:p>
            <a:endParaRPr lang="zh-CN" altLang="en-US" sz="2200"/>
          </a:p>
          <a:p>
            <a:r>
              <a:rPr lang="en-US" altLang="zh-CN" sz="2200"/>
              <a:t>3</a:t>
            </a:r>
            <a:r>
              <a:rPr lang="zh-CN" altLang="en-US" sz="2200"/>
              <a:t>、野牛拦着大家问：</a:t>
            </a:r>
            <a:r>
              <a:rPr lang="en-US" altLang="zh-CN" sz="2200"/>
              <a:t>“</a:t>
            </a:r>
            <a:r>
              <a:rPr lang="zh-CN" altLang="en-US" sz="2200"/>
              <a:t>咕咚在哪里？你们看见了？</a:t>
            </a:r>
            <a:r>
              <a:rPr lang="en-US" altLang="zh-CN" sz="2200"/>
              <a:t>”</a:t>
            </a:r>
          </a:p>
          <a:p>
            <a:endParaRPr lang="en-US" altLang="zh-CN" sz="2200"/>
          </a:p>
          <a:p>
            <a:r>
              <a:rPr lang="en-US" altLang="zh-CN" sz="2200"/>
              <a:t>4</a:t>
            </a:r>
            <a:r>
              <a:rPr lang="zh-CN" altLang="en-US" sz="2200"/>
              <a:t>、兔子领着大家来到湖边，看见木瓜掉进湖里，发出咕咚一声响。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1" descr="E:\陈文丽\人一语大课堂正文\LC17.TIF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1153" t="1280" r="74519"/>
          <a:stretch>
            <a:fillRect/>
          </a:stretch>
        </p:blipFill>
        <p:spPr>
          <a:xfrm>
            <a:off x="5981065" y="66040"/>
            <a:ext cx="2810510" cy="2433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2" descr="E:\陈文丽\人一语大课堂正文\续158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065" y="2631440"/>
            <a:ext cx="2834640" cy="2067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3"/>
          <p:cNvPicPr>
            <a:picLocks noChangeAspect="1"/>
          </p:cNvPicPr>
          <p:nvPr/>
        </p:nvPicPr>
        <p:blipFill>
          <a:blip r:embed="rId5"/>
          <a:srcRect r="28122"/>
          <a:stretch>
            <a:fillRect/>
          </a:stretch>
        </p:blipFill>
        <p:spPr>
          <a:xfrm rot="-5400000">
            <a:off x="652145" y="2501900"/>
            <a:ext cx="1793875" cy="2600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7"/>
          <p:cNvPicPr>
            <a:picLocks noChangeAspect="1"/>
          </p:cNvPicPr>
          <p:nvPr/>
        </p:nvPicPr>
        <p:blipFill>
          <a:blip r:embed="rId6"/>
          <a:srcRect l="3500" t="17877" b="41054"/>
          <a:stretch>
            <a:fillRect/>
          </a:stretch>
        </p:blipFill>
        <p:spPr>
          <a:xfrm>
            <a:off x="248920" y="342900"/>
            <a:ext cx="2690495" cy="2157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39415" y="66040"/>
            <a:ext cx="3041650" cy="515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选一选：</a:t>
            </a:r>
          </a:p>
          <a:p>
            <a:r>
              <a:rPr lang="en-US" altLang="zh-CN" sz="2200"/>
              <a:t>1</a:t>
            </a:r>
            <a:r>
              <a:rPr lang="zh-CN" altLang="en-US" sz="2200"/>
              <a:t>、木瓜掉进湖里，</a:t>
            </a:r>
          </a:p>
          <a:p>
            <a:r>
              <a:rPr lang="zh-CN" altLang="en-US" sz="2200"/>
              <a:t>兔子吓了一跳，拔腿就跑。</a:t>
            </a:r>
          </a:p>
          <a:p>
            <a:endParaRPr lang="zh-CN" altLang="en-US" sz="2200"/>
          </a:p>
          <a:p>
            <a:r>
              <a:rPr lang="en-US" altLang="zh-CN" sz="2200"/>
              <a:t>2</a:t>
            </a:r>
            <a:r>
              <a:rPr lang="zh-CN" altLang="en-US" sz="2200"/>
              <a:t>、动物们跟着跑起来，边跑边喊救命。</a:t>
            </a:r>
          </a:p>
          <a:p>
            <a:endParaRPr lang="zh-CN" altLang="en-US" sz="2200"/>
          </a:p>
          <a:p>
            <a:r>
              <a:rPr lang="en-US" altLang="zh-CN" sz="2200"/>
              <a:t>3</a:t>
            </a:r>
            <a:r>
              <a:rPr lang="zh-CN" altLang="en-US" sz="2200"/>
              <a:t>、野牛拦着大家问：</a:t>
            </a:r>
            <a:r>
              <a:rPr lang="en-US" altLang="zh-CN" sz="2200"/>
              <a:t>“</a:t>
            </a:r>
            <a:r>
              <a:rPr lang="zh-CN" altLang="en-US" sz="2200"/>
              <a:t>咕咚在哪里？你们看见了？</a:t>
            </a:r>
            <a:r>
              <a:rPr lang="en-US" altLang="zh-CN" sz="2200"/>
              <a:t>”</a:t>
            </a:r>
          </a:p>
          <a:p>
            <a:endParaRPr lang="en-US" altLang="zh-CN" sz="2200"/>
          </a:p>
          <a:p>
            <a:r>
              <a:rPr lang="en-US" altLang="zh-CN" sz="2200"/>
              <a:t>4</a:t>
            </a:r>
            <a:r>
              <a:rPr lang="zh-CN" altLang="en-US" sz="2200"/>
              <a:t>、兔子领着大家来到湖边，看见木瓜掉进湖里，发出咕咚一声响。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43445" y="2149475"/>
            <a:ext cx="286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1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412875" y="4699000"/>
            <a:ext cx="3632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/>
              <a:t>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70700" y="4695190"/>
            <a:ext cx="485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3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12875" y="2499995"/>
            <a:ext cx="450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1" descr="E:\陈文丽\人一语大课堂正文\LC17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1153" t="1280" r="74519"/>
          <a:stretch>
            <a:fillRect/>
          </a:stretch>
        </p:blipFill>
        <p:spPr>
          <a:xfrm>
            <a:off x="145415" y="219710"/>
            <a:ext cx="3049905" cy="4703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Rectangle 7"/>
          <p:cNvSpPr/>
          <p:nvPr/>
        </p:nvSpPr>
        <p:spPr>
          <a:xfrm>
            <a:off x="3195320" y="527685"/>
            <a:ext cx="531685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  <a:spcBef>
                <a:spcPts val="8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Wingdings" panose="05000000000000000000" charset="0"/>
              </a:rPr>
              <a:t>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木瓜熟了。一个木瓜从高高的树上掉进湖里，咕咚！</a:t>
            </a:r>
          </a:p>
        </p:txBody>
      </p:sp>
      <p:sp>
        <p:nvSpPr>
          <p:cNvPr id="14339" name="Rectangle 7"/>
          <p:cNvSpPr/>
          <p:nvPr/>
        </p:nvSpPr>
        <p:spPr>
          <a:xfrm>
            <a:off x="3094355" y="1899285"/>
            <a:ext cx="5794375" cy="26517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  <a:spcBef>
                <a:spcPts val="8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Wingdings" panose="05000000000000000000" charset="0"/>
              </a:rPr>
              <a:t> 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兔子吓了一跳，拔腿就跑。小猴子看见了，问他为什么跑。兔子一边跑一边叫：“不好啦，‘咕咚’可怕极了！”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1" descr="E:\陈文丽\人一语大课堂正文\LC17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1153" t="1280" r="74519"/>
          <a:stretch>
            <a:fillRect/>
          </a:stretch>
        </p:blipFill>
        <p:spPr>
          <a:xfrm>
            <a:off x="145415" y="219710"/>
            <a:ext cx="3049905" cy="4703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Rectangle 7"/>
          <p:cNvSpPr/>
          <p:nvPr/>
        </p:nvSpPr>
        <p:spPr>
          <a:xfrm>
            <a:off x="2818765" y="219710"/>
            <a:ext cx="531685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  <a:spcBef>
                <a:spcPts val="8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Wingdings" panose="05000000000000000000" charset="0"/>
              </a:rPr>
              <a:t>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木瓜熟了。一个木瓜从高高的树上掉进湖里，咕咚！</a:t>
            </a:r>
          </a:p>
        </p:txBody>
      </p:sp>
      <p:sp>
        <p:nvSpPr>
          <p:cNvPr id="14339" name="Rectangle 7"/>
          <p:cNvSpPr/>
          <p:nvPr/>
        </p:nvSpPr>
        <p:spPr>
          <a:xfrm>
            <a:off x="3031490" y="2087880"/>
            <a:ext cx="5794375" cy="26517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  <a:spcBef>
                <a:spcPts val="8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Wingdings" panose="05000000000000000000" charset="0"/>
              </a:rPr>
              <a:t> </a:t>
            </a:r>
            <a:r>
              <a:rPr lang="zh-CN" altLang="en-US" sz="2800" b="1" u="sng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兔子吓了一跳，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拔腿就跑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。小猴子看见了，问他为什么跑。</a:t>
            </a:r>
            <a:r>
              <a:rPr lang="zh-CN" altLang="en-US" sz="2800" b="1" u="sng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兔子一边跑一边叫：“不好啦，‘咕咚’可怕极了！”</a:t>
            </a:r>
          </a:p>
        </p:txBody>
      </p:sp>
      <p:sp>
        <p:nvSpPr>
          <p:cNvPr id="2" name="椭圆形标注 1"/>
          <p:cNvSpPr/>
          <p:nvPr/>
        </p:nvSpPr>
        <p:spPr>
          <a:xfrm>
            <a:off x="7077075" y="673735"/>
            <a:ext cx="2044700" cy="1414145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08520" y="890270"/>
            <a:ext cx="19132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方正舒体" panose="02010601030101010101" charset="-122"/>
                <a:ea typeface="方正舒体" panose="02010601030101010101" charset="-122"/>
              </a:rPr>
              <a:t>   </a:t>
            </a:r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兔子你为什么拔腿就跑呀？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/>
          <p:nvPr/>
        </p:nvSpPr>
        <p:spPr>
          <a:xfrm>
            <a:off x="468313" y="1076325"/>
            <a:ext cx="8567737" cy="2554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>
              <a:lnSpc>
                <a:spcPts val="32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木瓜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木瓜树结出的果实。木瓜有两大类，</a:t>
            </a:r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光皮木瓜与热带水果番木瓜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光皮木瓜味涩，水煮或者浸渍糖液中才可食用，有去痰、顺气、止痢之效，果皮干燥后仍光滑，不皱缩。番木瓜果皮光滑美观，果肉厚实细致、香气浓郁、汁水丰多、甜美可口、营养丰富，有“百益之果”、“水果之皇”、“万寿瓜”之雅称，是人们喜爱的水果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62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5363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5364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65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知识备查</a:t>
                </a:r>
              </a:p>
            </p:txBody>
          </p:sp>
        </p:grpSp>
        <p:pic>
          <p:nvPicPr>
            <p:cNvPr id="15366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" name="Picture 2" descr="c:\users\administrator\appdata\roaming\360se6\User Data\temp\2145518_194515063000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r="15347" b="7256"/>
          <a:stretch>
            <a:fillRect/>
          </a:stretch>
        </p:blipFill>
        <p:spPr bwMode="auto">
          <a:xfrm>
            <a:off x="5133435" y="3205762"/>
            <a:ext cx="2074127" cy="1742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7875" y="3597275"/>
            <a:ext cx="1938338" cy="1293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3745865" y="469265"/>
            <a:ext cx="4350385" cy="2631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ts val="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 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小猴子一听，就跟着跑起来。他一边跑一边大叫：“不好啦，不好啦，‘咕咚’来了，大家快跑哇！”</a:t>
            </a:r>
          </a:p>
        </p:txBody>
      </p:sp>
      <p:sp>
        <p:nvSpPr>
          <p:cNvPr id="2" name="Rectangle 7"/>
          <p:cNvSpPr/>
          <p:nvPr/>
        </p:nvSpPr>
        <p:spPr>
          <a:xfrm>
            <a:off x="398780" y="3100705"/>
            <a:ext cx="7482205" cy="2011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  <a:spcBef>
                <a:spcPts val="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这一下可热闹了。狐狸呀，山羊啊，小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鹿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哇，一个跟着一个跑起来。大伙一边跑一边叫：“快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逃命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啊，‘咕咚’来了！”</a:t>
            </a:r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2"/>
          <a:srcRect r="28122"/>
          <a:stretch>
            <a:fillRect/>
          </a:stretch>
        </p:blipFill>
        <p:spPr>
          <a:xfrm rot="-5400000">
            <a:off x="361315" y="-95250"/>
            <a:ext cx="3072765" cy="3319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形标注 2"/>
          <p:cNvSpPr/>
          <p:nvPr/>
        </p:nvSpPr>
        <p:spPr>
          <a:xfrm>
            <a:off x="7994015" y="1073150"/>
            <a:ext cx="1077595" cy="2319020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98790" y="1501140"/>
            <a:ext cx="944880" cy="1615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小动物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们怎么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说的？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怎么做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3745865" y="469265"/>
            <a:ext cx="4350385" cy="2631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ts val="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 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小猴子一听，就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跟着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跑起来。他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一边跑一边大叫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：“不好啦，不好啦，‘咕咚’来了，大家快跑哇！”</a:t>
            </a:r>
          </a:p>
        </p:txBody>
      </p:sp>
      <p:sp>
        <p:nvSpPr>
          <p:cNvPr id="2" name="Rectangle 7"/>
          <p:cNvSpPr/>
          <p:nvPr/>
        </p:nvSpPr>
        <p:spPr>
          <a:xfrm>
            <a:off x="399415" y="3116580"/>
            <a:ext cx="7482205" cy="2011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  <a:spcBef>
                <a:spcPts val="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这一下可热闹了。狐狸呀，山羊啊，小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鹿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哇，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一个跟着一个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跑起来。大伙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一边跑一边叫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：“快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逃命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啊，‘咕咚’来了！”</a:t>
            </a:r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2"/>
          <a:srcRect r="28122"/>
          <a:stretch>
            <a:fillRect/>
          </a:stretch>
        </p:blipFill>
        <p:spPr>
          <a:xfrm rot="-5400000">
            <a:off x="361315" y="-95250"/>
            <a:ext cx="3072765" cy="3319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形标注 2"/>
          <p:cNvSpPr/>
          <p:nvPr/>
        </p:nvSpPr>
        <p:spPr>
          <a:xfrm>
            <a:off x="7994015" y="1073150"/>
            <a:ext cx="1077595" cy="2319020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98790" y="1501140"/>
            <a:ext cx="944880" cy="1615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小动物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们怎么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说的？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怎么做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554355" y="2823845"/>
            <a:ext cx="8035290" cy="2794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00000"/>
              </a:lnSpc>
              <a:spcBef>
                <a:spcPts val="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小猴子一听，也跟着跑起来。他一边跑一边大叫：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……”</a:t>
            </a:r>
          </a:p>
          <a:p>
            <a:pPr lvl="0" indent="0">
              <a:lnSpc>
                <a:spcPct val="100000"/>
              </a:lnSpc>
              <a:spcBef>
                <a:spcPts val="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小山羊一听，也跟着</a:t>
            </a:r>
            <a:r>
              <a:rPr lang="zh-CN" altLang="en-US" sz="24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他一边跑一边大叫：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“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……”</a:t>
            </a:r>
          </a:p>
          <a:p>
            <a:pPr lvl="0" indent="0">
              <a:lnSpc>
                <a:spcPct val="100000"/>
              </a:lnSpc>
              <a:spcBef>
                <a:spcPts val="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小狐狸一听，也</a:t>
            </a:r>
            <a:r>
              <a:rPr lang="zh-CN" altLang="en-US" sz="24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 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 他一边跑一边大叫：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“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……”</a:t>
            </a:r>
            <a:endParaRPr lang="en-US" altLang="zh-CN" sz="24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indent="0">
              <a:lnSpc>
                <a:spcPct val="100000"/>
              </a:lnSpc>
              <a:spcBef>
                <a:spcPts val="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小鹿一听，</a:t>
            </a:r>
            <a:r>
              <a:rPr lang="zh-CN" altLang="en-US" sz="24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   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 他一边跑一边大叫：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“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……”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0">
              <a:lnSpc>
                <a:spcPct val="100000"/>
              </a:lnSpc>
              <a:spcBef>
                <a:spcPts val="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大象一听，</a:t>
            </a:r>
            <a:r>
              <a:rPr lang="zh-CN" altLang="en-US" sz="24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    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 他一边跑一边大叫：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“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……”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0">
              <a:lnSpc>
                <a:spcPct val="100000"/>
              </a:lnSpc>
              <a:spcBef>
                <a:spcPts val="800"/>
              </a:spcBef>
            </a:pP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2"/>
          <a:srcRect r="28122"/>
          <a:stretch>
            <a:fillRect/>
          </a:stretch>
        </p:blipFill>
        <p:spPr>
          <a:xfrm rot="-5400000">
            <a:off x="2583815" y="-1891665"/>
            <a:ext cx="2872105" cy="6558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形标注 2"/>
          <p:cNvSpPr/>
          <p:nvPr/>
        </p:nvSpPr>
        <p:spPr>
          <a:xfrm>
            <a:off x="7623175" y="672465"/>
            <a:ext cx="1410335" cy="2024380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34630" y="948690"/>
            <a:ext cx="1198880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latin typeface="方正舒体" panose="02010601030101010101" charset="-122"/>
                <a:ea typeface="方正舒体" panose="02010601030101010101" charset="-122"/>
              </a:rPr>
              <a:t>   </a:t>
            </a:r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动物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们为什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么会这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样做呢？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Box 6"/>
          <p:cNvSpPr txBox="1"/>
          <p:nvPr/>
        </p:nvSpPr>
        <p:spPr>
          <a:xfrm>
            <a:off x="594360" y="1359535"/>
            <a:ext cx="269430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8800" b="1" dirty="0">
                <a:latin typeface="楷体" panose="02010609060101010101" charset="-122"/>
                <a:ea typeface="楷体" panose="02010609060101010101" charset="-122"/>
              </a:rPr>
              <a:t>逃命</a:t>
            </a:r>
          </a:p>
        </p:txBody>
      </p:sp>
      <p:sp>
        <p:nvSpPr>
          <p:cNvPr id="5" name="矩形 9"/>
          <p:cNvSpPr/>
          <p:nvPr/>
        </p:nvSpPr>
        <p:spPr>
          <a:xfrm>
            <a:off x="2982595" y="2956560"/>
            <a:ext cx="179514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逃跑</a:t>
            </a:r>
          </a:p>
          <a:p>
            <a:pPr lvl="0" indent="0"/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逃走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9303" y="789623"/>
            <a:ext cx="9588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táo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7419" name="Picture 11" descr="E:\陈文丽\人一语大课堂正文\逃跑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0765" y="358775"/>
            <a:ext cx="3398520" cy="2433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7"/>
          <p:cNvSpPr txBox="1"/>
          <p:nvPr/>
        </p:nvSpPr>
        <p:spPr>
          <a:xfrm>
            <a:off x="1841500" y="789623"/>
            <a:ext cx="12176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mìnɡ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0785" y="2956560"/>
            <a:ext cx="1305560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生命</a:t>
            </a:r>
          </a:p>
          <a:p>
            <a:r>
              <a:rPr lang="zh-CN" altLang="en-US" sz="4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救命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36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/>
          <p:nvPr/>
        </p:nvSpPr>
        <p:spPr>
          <a:xfrm>
            <a:off x="0" y="3887788"/>
            <a:ext cx="9144000" cy="1139825"/>
          </a:xfrm>
          <a:prstGeom prst="rect">
            <a:avLst/>
          </a:prstGeom>
          <a:solidFill>
            <a:schemeClr val="bg1">
              <a:alpha val="45882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标题 1"/>
          <p:cNvSpPr txBox="1"/>
          <p:nvPr/>
        </p:nvSpPr>
        <p:spPr>
          <a:xfrm>
            <a:off x="2230120" y="1264603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lvl="0" indent="0" algn="ctr"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20  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咕咚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13188" y="1189038"/>
            <a:ext cx="1887537" cy="1987550"/>
            <a:chOff x="317986" y="1647506"/>
            <a:chExt cx="1887537" cy="1988212"/>
          </a:xfrm>
        </p:grpSpPr>
        <p:pic>
          <p:nvPicPr>
            <p:cNvPr id="4096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3" name="TextBox 4"/>
            <p:cNvSpPr txBox="1"/>
            <p:nvPr/>
          </p:nvSpPr>
          <p:spPr>
            <a:xfrm>
              <a:off x="362519" y="1647506"/>
              <a:ext cx="1838325" cy="19208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家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284663" y="482600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5763" y="2116138"/>
            <a:ext cx="1633538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tínɡ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家 庭</a:t>
            </a:r>
          </a:p>
        </p:txBody>
      </p:sp>
      <p:sp>
        <p:nvSpPr>
          <p:cNvPr id="7" name="矩形 6"/>
          <p:cNvSpPr/>
          <p:nvPr/>
        </p:nvSpPr>
        <p:spPr>
          <a:xfrm>
            <a:off x="6735763" y="984250"/>
            <a:ext cx="1635125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yuán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家 园</a:t>
            </a:r>
          </a:p>
        </p:txBody>
      </p:sp>
      <p:sp>
        <p:nvSpPr>
          <p:cNvPr id="8" name="矩形 10"/>
          <p:cNvSpPr/>
          <p:nvPr/>
        </p:nvSpPr>
        <p:spPr>
          <a:xfrm>
            <a:off x="400050" y="4146550"/>
            <a:ext cx="1081088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373188" y="4300538"/>
            <a:ext cx="6727825" cy="547687"/>
          </a:xfrm>
          <a:prstGeom prst="rect">
            <a:avLst/>
          </a:prstGeom>
          <a:solidFill>
            <a:srgbClr val="F2F2F2">
              <a:alpha val="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defTabSz="914400">
              <a:lnSpc>
                <a:spcPct val="114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地球是我们人类共同的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家园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，我们要爱护它。</a:t>
            </a:r>
          </a:p>
        </p:txBody>
      </p:sp>
      <p:sp>
        <p:nvSpPr>
          <p:cNvPr id="10" name="矩形 10"/>
          <p:cNvSpPr/>
          <p:nvPr/>
        </p:nvSpPr>
        <p:spPr>
          <a:xfrm>
            <a:off x="393700" y="3540125"/>
            <a:ext cx="1081088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1277" name="Picture 13" descr="E:\陈文丽\人一语大课堂正文\地球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75" y="896938"/>
            <a:ext cx="2482850" cy="233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8" name="Picture 14" descr="E:\陈文丽\人一语大课堂正文\家a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788" y="3690938"/>
            <a:ext cx="4776787" cy="325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13188" y="1131888"/>
            <a:ext cx="1887537" cy="2044700"/>
            <a:chOff x="317986" y="1591084"/>
            <a:chExt cx="1887537" cy="2044634"/>
          </a:xfrm>
        </p:grpSpPr>
        <p:pic>
          <p:nvPicPr>
            <p:cNvPr id="4301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11" name="TextBox 4"/>
            <p:cNvSpPr txBox="1"/>
            <p:nvPr/>
          </p:nvSpPr>
          <p:spPr>
            <a:xfrm>
              <a:off x="328726" y="1591084"/>
              <a:ext cx="1838325" cy="19201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象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3987800" y="495300"/>
            <a:ext cx="17399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18338" y="2090738"/>
            <a:ext cx="1331913" cy="641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大 象</a:t>
            </a:r>
          </a:p>
        </p:txBody>
      </p:sp>
      <p:sp>
        <p:nvSpPr>
          <p:cNvPr id="7" name="矩形 6"/>
          <p:cNvSpPr/>
          <p:nvPr/>
        </p:nvSpPr>
        <p:spPr>
          <a:xfrm>
            <a:off x="6954838" y="2732088"/>
            <a:ext cx="1331913" cy="639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象 棋</a:t>
            </a:r>
          </a:p>
        </p:txBody>
      </p:sp>
      <p:sp>
        <p:nvSpPr>
          <p:cNvPr id="8" name="矩形 10"/>
          <p:cNvSpPr/>
          <p:nvPr/>
        </p:nvSpPr>
        <p:spPr>
          <a:xfrm>
            <a:off x="400050" y="4146550"/>
            <a:ext cx="1081088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373188" y="4183063"/>
            <a:ext cx="5935662" cy="490537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4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天上白云的形状像一头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大象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10" name="矩形 10"/>
          <p:cNvSpPr/>
          <p:nvPr/>
        </p:nvSpPr>
        <p:spPr>
          <a:xfrm>
            <a:off x="393700" y="3540125"/>
            <a:ext cx="1081088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3325" name="Picture 13" descr="E:\陈文丽\人一语大课堂正文\象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638" y="3689350"/>
            <a:ext cx="5140325" cy="341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6" name="Picture 14" descr="E:\陈文丽\人一语大课堂正文\大象a.TIF"/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100" y="695325"/>
            <a:ext cx="2676525" cy="267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8C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0725" y="95885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8C6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8750" y="95885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7251700" y="1466850"/>
            <a:ext cx="1393825" cy="3667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>
                <a:latin typeface="Calibri" panose="020F05020202040A0204" pitchFamily="34" charset="0"/>
                <a:ea typeface="宋体" panose="02010600030101010101" pitchFamily="2" charset="-122"/>
              </a:rPr>
              <a:t>（象形字）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  <p:bldP spid="10" grpId="0" bldLvl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/>
          <p:nvPr/>
        </p:nvSpPr>
        <p:spPr>
          <a:xfrm>
            <a:off x="3342323" y="1924050"/>
            <a:ext cx="3149600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5400">
                <a:latin typeface="Calibri" panose="020F05020202040A0204" pitchFamily="34" charset="0"/>
                <a:ea typeface="宋体" panose="02010600030101010101" pitchFamily="2" charset="-122"/>
              </a:rPr>
              <a:t>第二课时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4"/>
          <p:cNvGrpSpPr/>
          <p:nvPr/>
        </p:nvGrpSpPr>
        <p:grpSpPr>
          <a:xfrm>
            <a:off x="2147888" y="5026025"/>
            <a:ext cx="360362" cy="1471613"/>
            <a:chOff x="590" y="2704"/>
            <a:chExt cx="386" cy="1187"/>
          </a:xfrm>
        </p:grpSpPr>
        <p:sp>
          <p:nvSpPr>
            <p:cNvPr id="14339" name="Freeform 5"/>
            <p:cNvSpPr/>
            <p:nvPr/>
          </p:nvSpPr>
          <p:spPr>
            <a:xfrm rot="1514111" flipV="1">
              <a:off x="590" y="2796"/>
              <a:ext cx="166" cy="1095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499"/>
                </a:cxn>
                <a:cxn ang="0">
                  <a:pos x="181" y="1180"/>
                </a:cxn>
                <a:cxn ang="0">
                  <a:pos x="45" y="1996"/>
                </a:cxn>
              </a:cxnLst>
              <a:rect l="0" t="0" r="0" b="0"/>
              <a:pathLst>
                <a:path w="188" h="1996">
                  <a:moveTo>
                    <a:pt x="181" y="0"/>
                  </a:moveTo>
                  <a:cubicBezTo>
                    <a:pt x="90" y="151"/>
                    <a:pt x="0" y="302"/>
                    <a:pt x="0" y="499"/>
                  </a:cubicBezTo>
                  <a:cubicBezTo>
                    <a:pt x="0" y="696"/>
                    <a:pt x="174" y="931"/>
                    <a:pt x="181" y="1180"/>
                  </a:cubicBezTo>
                  <a:cubicBezTo>
                    <a:pt x="188" y="1429"/>
                    <a:pt x="68" y="1860"/>
                    <a:pt x="45" y="1996"/>
                  </a:cubicBezTo>
                </a:path>
              </a:pathLst>
            </a:custGeom>
            <a:noFill/>
            <a:ln w="31750" cap="flat" cmpd="sng">
              <a:solidFill>
                <a:srgbClr val="FF99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/>
              <a:endParaRPr lang="zh-CN" altLang="en-US" sz="1350" strike="noStrike" noProof="1"/>
            </a:p>
          </p:txBody>
        </p:sp>
        <p:sp>
          <p:nvSpPr>
            <p:cNvPr id="14340" name="AutoShape 6"/>
            <p:cNvSpPr/>
            <p:nvPr/>
          </p:nvSpPr>
          <p:spPr>
            <a:xfrm flipV="1">
              <a:off x="703" y="2704"/>
              <a:ext cx="273" cy="182"/>
            </a:xfrm>
            <a:custGeom>
              <a:avLst/>
              <a:gdLst/>
              <a:ahLst/>
              <a:cxnLst>
                <a:cxn ang="0">
                  <a:pos x="238" y="91"/>
                </a:cxn>
                <a:cxn ang="0">
                  <a:pos x="136" y="182"/>
                </a:cxn>
                <a:cxn ang="0">
                  <a:pos x="34" y="91"/>
                </a:cxn>
                <a:cxn ang="0">
                  <a:pos x="136" y="0"/>
                </a:cxn>
              </a:cxnLst>
              <a:rect l="0" t="0" r="0" b="0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350" strike="noStrike" noProof="1"/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3152775" y="2625725"/>
            <a:ext cx="1868488" cy="2754313"/>
            <a:chOff x="-206" y="2160"/>
            <a:chExt cx="2093" cy="2313"/>
          </a:xfrm>
        </p:grpSpPr>
        <p:grpSp>
          <p:nvGrpSpPr>
            <p:cNvPr id="30725" name="Group 10"/>
            <p:cNvGrpSpPr/>
            <p:nvPr/>
          </p:nvGrpSpPr>
          <p:grpSpPr>
            <a:xfrm>
              <a:off x="22" y="2160"/>
              <a:ext cx="998" cy="2313"/>
              <a:chOff x="1020" y="1026"/>
              <a:chExt cx="998" cy="2185"/>
            </a:xfrm>
          </p:grpSpPr>
          <p:grpSp>
            <p:nvGrpSpPr>
              <p:cNvPr id="30726" name="Group 11"/>
              <p:cNvGrpSpPr/>
              <p:nvPr/>
            </p:nvGrpSpPr>
            <p:grpSpPr>
              <a:xfrm>
                <a:off x="1020" y="1026"/>
                <a:ext cx="998" cy="2185"/>
                <a:chOff x="1020" y="1026"/>
                <a:chExt cx="998" cy="2185"/>
              </a:xfrm>
            </p:grpSpPr>
            <p:sp>
              <p:nvSpPr>
                <p:cNvPr id="14345" name="Freeform 12"/>
                <p:cNvSpPr/>
                <p:nvPr/>
              </p:nvSpPr>
              <p:spPr>
                <a:xfrm rot="1514111" flipV="1">
                  <a:off x="1179" y="2116"/>
                  <a:ext cx="166" cy="1095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0" y="499"/>
                    </a:cxn>
                    <a:cxn ang="0">
                      <a:pos x="181" y="1180"/>
                    </a:cxn>
                    <a:cxn ang="0">
                      <a:pos x="45" y="1996"/>
                    </a:cxn>
                  </a:cxnLst>
                  <a:rect l="0" t="0" r="0" b="0"/>
                  <a:pathLst>
                    <a:path w="188" h="1996">
                      <a:moveTo>
                        <a:pt x="181" y="0"/>
                      </a:moveTo>
                      <a:cubicBezTo>
                        <a:pt x="90" y="151"/>
                        <a:pt x="0" y="302"/>
                        <a:pt x="0" y="499"/>
                      </a:cubicBezTo>
                      <a:cubicBezTo>
                        <a:pt x="0" y="696"/>
                        <a:pt x="174" y="931"/>
                        <a:pt x="181" y="1180"/>
                      </a:cubicBezTo>
                      <a:cubicBezTo>
                        <a:pt x="188" y="1429"/>
                        <a:pt x="68" y="1860"/>
                        <a:pt x="45" y="1996"/>
                      </a:cubicBezTo>
                    </a:path>
                  </a:pathLst>
                </a:custGeom>
                <a:noFill/>
                <a:ln w="31750" cap="flat" cmpd="sng">
                  <a:solidFill>
                    <a:srgbClr val="FF99CC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/>
                  <a:endParaRPr lang="zh-CN" altLang="en-US" sz="1350" strike="noStrike" noProof="1"/>
                </a:p>
              </p:txBody>
            </p:sp>
            <p:sp>
              <p:nvSpPr>
                <p:cNvPr id="14346" name="Oval 13"/>
                <p:cNvSpPr/>
                <p:nvPr/>
              </p:nvSpPr>
              <p:spPr>
                <a:xfrm>
                  <a:off x="1020" y="1026"/>
                  <a:ext cx="998" cy="10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FFFF6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indent="0" fontAlgn="base"/>
                  <a:endParaRPr lang="zh-CN" altLang="en-US" sz="1350" strike="noStrike" noProof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347" name="AutoShape 14"/>
              <p:cNvSpPr/>
              <p:nvPr/>
            </p:nvSpPr>
            <p:spPr>
              <a:xfrm flipV="1">
                <a:off x="1292" y="2024"/>
                <a:ext cx="273" cy="182"/>
              </a:xfrm>
              <a:custGeom>
                <a:avLst/>
                <a:gdLst/>
                <a:ahLst/>
                <a:cxnLst>
                  <a:cxn ang="0">
                    <a:pos x="238" y="91"/>
                  </a:cxn>
                  <a:cxn ang="0">
                    <a:pos x="136" y="182"/>
                  </a:cxn>
                  <a:cxn ang="0">
                    <a:pos x="34" y="91"/>
                  </a:cxn>
                  <a:cxn ang="0">
                    <a:pos x="136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66"/>
              </a:solidFill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  <p:sp>
          <p:nvSpPr>
            <p:cNvPr id="14348" name="Text Box 15"/>
            <p:cNvSpPr txBox="1"/>
            <p:nvPr/>
          </p:nvSpPr>
          <p:spPr>
            <a:xfrm>
              <a:off x="-206" y="2384"/>
              <a:ext cx="2093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  </a:t>
              </a: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" name="Group 16"/>
          <p:cNvGrpSpPr/>
          <p:nvPr/>
        </p:nvGrpSpPr>
        <p:grpSpPr>
          <a:xfrm>
            <a:off x="2770188" y="3390900"/>
            <a:ext cx="1901825" cy="2646363"/>
            <a:chOff x="930" y="3203"/>
            <a:chExt cx="2130" cy="2268"/>
          </a:xfrm>
        </p:grpSpPr>
        <p:grpSp>
          <p:nvGrpSpPr>
            <p:cNvPr id="30732" name="Group 17"/>
            <p:cNvGrpSpPr/>
            <p:nvPr/>
          </p:nvGrpSpPr>
          <p:grpSpPr>
            <a:xfrm>
              <a:off x="930" y="3203"/>
              <a:ext cx="998" cy="2268"/>
              <a:chOff x="1565" y="1842"/>
              <a:chExt cx="998" cy="2185"/>
            </a:xfrm>
          </p:grpSpPr>
          <p:sp>
            <p:nvSpPr>
              <p:cNvPr id="14351" name="Freeform 18"/>
              <p:cNvSpPr/>
              <p:nvPr/>
            </p:nvSpPr>
            <p:spPr>
              <a:xfrm rot="1514111" flipV="1">
                <a:off x="1724" y="2932"/>
                <a:ext cx="166" cy="1095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499"/>
                  </a:cxn>
                  <a:cxn ang="0">
                    <a:pos x="181" y="1180"/>
                  </a:cxn>
                  <a:cxn ang="0">
                    <a:pos x="45" y="1996"/>
                  </a:cxn>
                </a:cxnLst>
                <a:rect l="0" t="0" r="0" b="0"/>
                <a:pathLst>
                  <a:path w="188" h="1996">
                    <a:moveTo>
                      <a:pt x="181" y="0"/>
                    </a:moveTo>
                    <a:cubicBezTo>
                      <a:pt x="90" y="151"/>
                      <a:pt x="0" y="302"/>
                      <a:pt x="0" y="499"/>
                    </a:cubicBezTo>
                    <a:cubicBezTo>
                      <a:pt x="0" y="696"/>
                      <a:pt x="174" y="931"/>
                      <a:pt x="181" y="1180"/>
                    </a:cubicBezTo>
                    <a:cubicBezTo>
                      <a:pt x="188" y="1429"/>
                      <a:pt x="68" y="1860"/>
                      <a:pt x="45" y="1996"/>
                    </a:cubicBezTo>
                  </a:path>
                </a:pathLst>
              </a:custGeom>
              <a:noFill/>
              <a:ln w="3175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52" name="AutoShape 19"/>
              <p:cNvSpPr/>
              <p:nvPr/>
            </p:nvSpPr>
            <p:spPr>
              <a:xfrm flipV="1">
                <a:off x="1837" y="2840"/>
                <a:ext cx="273" cy="182"/>
              </a:xfrm>
              <a:custGeom>
                <a:avLst/>
                <a:gdLst/>
                <a:ahLst/>
                <a:cxnLst>
                  <a:cxn ang="0">
                    <a:pos x="238" y="91"/>
                  </a:cxn>
                  <a:cxn ang="0">
                    <a:pos x="136" y="182"/>
                  </a:cxn>
                  <a:cxn ang="0">
                    <a:pos x="34" y="91"/>
                  </a:cxn>
                  <a:cxn ang="0">
                    <a:pos x="136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333FF"/>
              </a:solidFill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53" name="Oval 20"/>
              <p:cNvSpPr/>
              <p:nvPr/>
            </p:nvSpPr>
            <p:spPr>
              <a:xfrm>
                <a:off x="1565" y="1842"/>
                <a:ext cx="998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00FF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indent="0" fontAlgn="base"/>
                <a:endParaRPr lang="zh-CN" altLang="en-US" sz="1350" strike="noStrike" noProof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54" name="Text Box 21"/>
            <p:cNvSpPr txBox="1"/>
            <p:nvPr/>
          </p:nvSpPr>
          <p:spPr>
            <a:xfrm>
              <a:off x="930" y="3475"/>
              <a:ext cx="2130" cy="6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熟</a:t>
              </a:r>
              <a:endParaRPr lang="en-US" altLang="zh-CN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" name="Group 22"/>
          <p:cNvGrpSpPr/>
          <p:nvPr/>
        </p:nvGrpSpPr>
        <p:grpSpPr>
          <a:xfrm>
            <a:off x="6192838" y="3478213"/>
            <a:ext cx="1808162" cy="2808287"/>
            <a:chOff x="2835" y="2024"/>
            <a:chExt cx="2025" cy="2359"/>
          </a:xfrm>
        </p:grpSpPr>
        <p:grpSp>
          <p:nvGrpSpPr>
            <p:cNvPr id="30738" name="Group 23"/>
            <p:cNvGrpSpPr/>
            <p:nvPr/>
          </p:nvGrpSpPr>
          <p:grpSpPr>
            <a:xfrm>
              <a:off x="2835" y="2024"/>
              <a:ext cx="1043" cy="2359"/>
              <a:chOff x="3560" y="2523"/>
              <a:chExt cx="590" cy="1542"/>
            </a:xfrm>
          </p:grpSpPr>
          <p:sp>
            <p:nvSpPr>
              <p:cNvPr id="14357" name="AutoShape 24"/>
              <p:cNvSpPr/>
              <p:nvPr/>
            </p:nvSpPr>
            <p:spPr>
              <a:xfrm flipV="1">
                <a:off x="3721" y="3227"/>
                <a:ext cx="161" cy="129"/>
              </a:xfrm>
              <a:custGeom>
                <a:avLst/>
                <a:gdLst/>
                <a:ahLst/>
                <a:cxnLst>
                  <a:cxn ang="0">
                    <a:pos x="140" y="64"/>
                  </a:cxn>
                  <a:cxn ang="0">
                    <a:pos x="80" y="129"/>
                  </a:cxn>
                  <a:cxn ang="0">
                    <a:pos x="20" y="64"/>
                  </a:cxn>
                  <a:cxn ang="0">
                    <a:pos x="80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58" name="Freeform 25"/>
              <p:cNvSpPr/>
              <p:nvPr/>
            </p:nvSpPr>
            <p:spPr>
              <a:xfrm rot="1514111" flipV="1">
                <a:off x="3654" y="3292"/>
                <a:ext cx="98" cy="773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499"/>
                  </a:cxn>
                  <a:cxn ang="0">
                    <a:pos x="181" y="1180"/>
                  </a:cxn>
                  <a:cxn ang="0">
                    <a:pos x="45" y="1996"/>
                  </a:cxn>
                </a:cxnLst>
                <a:rect l="0" t="0" r="0" b="0"/>
                <a:pathLst>
                  <a:path w="188" h="1996">
                    <a:moveTo>
                      <a:pt x="181" y="0"/>
                    </a:moveTo>
                    <a:cubicBezTo>
                      <a:pt x="90" y="151"/>
                      <a:pt x="0" y="302"/>
                      <a:pt x="0" y="499"/>
                    </a:cubicBezTo>
                    <a:cubicBezTo>
                      <a:pt x="0" y="696"/>
                      <a:pt x="174" y="931"/>
                      <a:pt x="181" y="1180"/>
                    </a:cubicBezTo>
                    <a:cubicBezTo>
                      <a:pt x="188" y="1429"/>
                      <a:pt x="68" y="1860"/>
                      <a:pt x="45" y="1996"/>
                    </a:cubicBezTo>
                  </a:path>
                </a:pathLst>
              </a:custGeom>
              <a:noFill/>
              <a:ln w="3175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59" name="Oval 26"/>
              <p:cNvSpPr/>
              <p:nvPr/>
            </p:nvSpPr>
            <p:spPr>
              <a:xfrm>
                <a:off x="3560" y="2523"/>
                <a:ext cx="590" cy="76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indent="0" fontAlgn="base"/>
                <a:endParaRPr lang="zh-CN" altLang="en-US" sz="1350" strike="noStrike" noProof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60" name="Text Box 27"/>
            <p:cNvSpPr txBox="1"/>
            <p:nvPr/>
          </p:nvSpPr>
          <p:spPr>
            <a:xfrm>
              <a:off x="2880" y="2251"/>
              <a:ext cx="1980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 拦</a:t>
              </a: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1" name="Group 28"/>
          <p:cNvGrpSpPr/>
          <p:nvPr/>
        </p:nvGrpSpPr>
        <p:grpSpPr>
          <a:xfrm>
            <a:off x="4932363" y="2409825"/>
            <a:ext cx="1943100" cy="2979738"/>
            <a:chOff x="3737" y="1979"/>
            <a:chExt cx="2177" cy="2412"/>
          </a:xfrm>
        </p:grpSpPr>
        <p:grpSp>
          <p:nvGrpSpPr>
            <p:cNvPr id="30744" name="Group 29"/>
            <p:cNvGrpSpPr/>
            <p:nvPr/>
          </p:nvGrpSpPr>
          <p:grpSpPr>
            <a:xfrm>
              <a:off x="3833" y="1979"/>
              <a:ext cx="998" cy="2412"/>
              <a:chOff x="1565" y="1842"/>
              <a:chExt cx="998" cy="2185"/>
            </a:xfrm>
          </p:grpSpPr>
          <p:sp>
            <p:nvSpPr>
              <p:cNvPr id="14363" name="Freeform 30"/>
              <p:cNvSpPr/>
              <p:nvPr/>
            </p:nvSpPr>
            <p:spPr>
              <a:xfrm rot="1514111" flipV="1">
                <a:off x="1724" y="2932"/>
                <a:ext cx="166" cy="1095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499"/>
                  </a:cxn>
                  <a:cxn ang="0">
                    <a:pos x="181" y="1180"/>
                  </a:cxn>
                  <a:cxn ang="0">
                    <a:pos x="45" y="1996"/>
                  </a:cxn>
                </a:cxnLst>
                <a:rect l="0" t="0" r="0" b="0"/>
                <a:pathLst>
                  <a:path w="188" h="1996">
                    <a:moveTo>
                      <a:pt x="181" y="0"/>
                    </a:moveTo>
                    <a:cubicBezTo>
                      <a:pt x="90" y="151"/>
                      <a:pt x="0" y="302"/>
                      <a:pt x="0" y="499"/>
                    </a:cubicBezTo>
                    <a:cubicBezTo>
                      <a:pt x="0" y="696"/>
                      <a:pt x="174" y="931"/>
                      <a:pt x="181" y="1180"/>
                    </a:cubicBezTo>
                    <a:cubicBezTo>
                      <a:pt x="188" y="1429"/>
                      <a:pt x="68" y="1860"/>
                      <a:pt x="45" y="1996"/>
                    </a:cubicBezTo>
                  </a:path>
                </a:pathLst>
              </a:custGeom>
              <a:noFill/>
              <a:ln w="3175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64" name="AutoShape 31"/>
              <p:cNvSpPr/>
              <p:nvPr/>
            </p:nvSpPr>
            <p:spPr>
              <a:xfrm flipV="1">
                <a:off x="1837" y="2840"/>
                <a:ext cx="273" cy="182"/>
              </a:xfrm>
              <a:custGeom>
                <a:avLst/>
                <a:gdLst/>
                <a:ahLst/>
                <a:cxnLst>
                  <a:cxn ang="0">
                    <a:pos x="238" y="91"/>
                  </a:cxn>
                  <a:cxn ang="0">
                    <a:pos x="136" y="182"/>
                  </a:cxn>
                  <a:cxn ang="0">
                    <a:pos x="34" y="91"/>
                  </a:cxn>
                  <a:cxn ang="0">
                    <a:pos x="136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333FF"/>
              </a:solidFill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65" name="Oval 32"/>
              <p:cNvSpPr/>
              <p:nvPr/>
            </p:nvSpPr>
            <p:spPr>
              <a:xfrm>
                <a:off x="1565" y="1842"/>
                <a:ext cx="998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00FF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indent="0" fontAlgn="base"/>
                <a:endParaRPr lang="zh-CN" altLang="en-US" sz="1350" strike="noStrike" noProof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66" name="Text Box 33"/>
            <p:cNvSpPr txBox="1"/>
            <p:nvPr/>
          </p:nvSpPr>
          <p:spPr>
            <a:xfrm>
              <a:off x="3737" y="2251"/>
              <a:ext cx="2177" cy="5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领</a:t>
              </a: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3" name="Group 34"/>
          <p:cNvGrpSpPr/>
          <p:nvPr/>
        </p:nvGrpSpPr>
        <p:grpSpPr>
          <a:xfrm>
            <a:off x="6111875" y="2192338"/>
            <a:ext cx="1620838" cy="2484437"/>
            <a:chOff x="4785" y="1979"/>
            <a:chExt cx="1816" cy="2086"/>
          </a:xfrm>
        </p:grpSpPr>
        <p:grpSp>
          <p:nvGrpSpPr>
            <p:cNvPr id="30750" name="Group 35"/>
            <p:cNvGrpSpPr/>
            <p:nvPr/>
          </p:nvGrpSpPr>
          <p:grpSpPr>
            <a:xfrm>
              <a:off x="4785" y="1979"/>
              <a:ext cx="1089" cy="2086"/>
              <a:chOff x="4422" y="2432"/>
              <a:chExt cx="816" cy="1861"/>
            </a:xfrm>
          </p:grpSpPr>
          <p:sp>
            <p:nvSpPr>
              <p:cNvPr id="14369" name="Freeform 36"/>
              <p:cNvSpPr/>
              <p:nvPr/>
            </p:nvSpPr>
            <p:spPr>
              <a:xfrm rot="1514111" flipV="1">
                <a:off x="4598" y="3452"/>
                <a:ext cx="136" cy="841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499"/>
                  </a:cxn>
                  <a:cxn ang="0">
                    <a:pos x="181" y="1180"/>
                  </a:cxn>
                  <a:cxn ang="0">
                    <a:pos x="45" y="1996"/>
                  </a:cxn>
                </a:cxnLst>
                <a:rect l="0" t="0" r="0" b="0"/>
                <a:pathLst>
                  <a:path w="188" h="1996">
                    <a:moveTo>
                      <a:pt x="181" y="0"/>
                    </a:moveTo>
                    <a:cubicBezTo>
                      <a:pt x="90" y="151"/>
                      <a:pt x="0" y="302"/>
                      <a:pt x="0" y="499"/>
                    </a:cubicBezTo>
                    <a:cubicBezTo>
                      <a:pt x="0" y="696"/>
                      <a:pt x="174" y="931"/>
                      <a:pt x="181" y="1180"/>
                    </a:cubicBezTo>
                    <a:cubicBezTo>
                      <a:pt x="188" y="1429"/>
                      <a:pt x="68" y="1860"/>
                      <a:pt x="45" y="1996"/>
                    </a:cubicBezTo>
                  </a:path>
                </a:pathLst>
              </a:custGeom>
              <a:noFill/>
              <a:ln w="3175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70" name="Oval 37"/>
              <p:cNvSpPr/>
              <p:nvPr/>
            </p:nvSpPr>
            <p:spPr>
              <a:xfrm>
                <a:off x="4422" y="2432"/>
                <a:ext cx="816" cy="104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6FF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indent="0" fontAlgn="base"/>
                <a:endParaRPr lang="zh-CN" altLang="en-US" sz="1350" strike="noStrike" noProof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71" name="AutoShape 38"/>
              <p:cNvSpPr/>
              <p:nvPr/>
            </p:nvSpPr>
            <p:spPr>
              <a:xfrm flipV="1">
                <a:off x="4690" y="3381"/>
                <a:ext cx="224" cy="140"/>
              </a:xfrm>
              <a:custGeom>
                <a:avLst/>
                <a:gdLst/>
                <a:ahLst/>
                <a:cxnLst>
                  <a:cxn ang="0">
                    <a:pos x="196" y="70"/>
                  </a:cxn>
                  <a:cxn ang="0">
                    <a:pos x="112" y="140"/>
                  </a:cxn>
                  <a:cxn ang="0">
                    <a:pos x="28" y="70"/>
                  </a:cxn>
                  <a:cxn ang="0">
                    <a:pos x="112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66FFFF"/>
              </a:solidFill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  <p:sp>
          <p:nvSpPr>
            <p:cNvPr id="14372" name="Text Box 39"/>
            <p:cNvSpPr txBox="1"/>
            <p:nvPr/>
          </p:nvSpPr>
          <p:spPr>
            <a:xfrm>
              <a:off x="4876" y="2296"/>
              <a:ext cx="1725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象</a:t>
              </a: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" name="Group 40"/>
          <p:cNvGrpSpPr/>
          <p:nvPr/>
        </p:nvGrpSpPr>
        <p:grpSpPr>
          <a:xfrm>
            <a:off x="2155825" y="2546350"/>
            <a:ext cx="1660525" cy="2644775"/>
            <a:chOff x="540" y="3203"/>
            <a:chExt cx="1860" cy="2268"/>
          </a:xfrm>
        </p:grpSpPr>
        <p:grpSp>
          <p:nvGrpSpPr>
            <p:cNvPr id="30756" name="Group 41"/>
            <p:cNvGrpSpPr/>
            <p:nvPr/>
          </p:nvGrpSpPr>
          <p:grpSpPr>
            <a:xfrm>
              <a:off x="930" y="3203"/>
              <a:ext cx="998" cy="2268"/>
              <a:chOff x="1565" y="1842"/>
              <a:chExt cx="998" cy="2185"/>
            </a:xfrm>
          </p:grpSpPr>
          <p:sp>
            <p:nvSpPr>
              <p:cNvPr id="14375" name="Freeform 42"/>
              <p:cNvSpPr/>
              <p:nvPr/>
            </p:nvSpPr>
            <p:spPr>
              <a:xfrm rot="1514111" flipV="1">
                <a:off x="1724" y="2932"/>
                <a:ext cx="166" cy="1095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499"/>
                  </a:cxn>
                  <a:cxn ang="0">
                    <a:pos x="181" y="1180"/>
                  </a:cxn>
                  <a:cxn ang="0">
                    <a:pos x="45" y="1996"/>
                  </a:cxn>
                </a:cxnLst>
                <a:rect l="0" t="0" r="0" b="0"/>
                <a:pathLst>
                  <a:path w="188" h="1996">
                    <a:moveTo>
                      <a:pt x="181" y="0"/>
                    </a:moveTo>
                    <a:cubicBezTo>
                      <a:pt x="90" y="151"/>
                      <a:pt x="0" y="302"/>
                      <a:pt x="0" y="499"/>
                    </a:cubicBezTo>
                    <a:cubicBezTo>
                      <a:pt x="0" y="696"/>
                      <a:pt x="174" y="931"/>
                      <a:pt x="181" y="1180"/>
                    </a:cubicBezTo>
                    <a:cubicBezTo>
                      <a:pt x="188" y="1429"/>
                      <a:pt x="68" y="1860"/>
                      <a:pt x="45" y="1996"/>
                    </a:cubicBezTo>
                  </a:path>
                </a:pathLst>
              </a:custGeom>
              <a:noFill/>
              <a:ln w="3175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76" name="AutoShape 43"/>
              <p:cNvSpPr/>
              <p:nvPr/>
            </p:nvSpPr>
            <p:spPr>
              <a:xfrm flipV="1">
                <a:off x="1837" y="2840"/>
                <a:ext cx="273" cy="182"/>
              </a:xfrm>
              <a:custGeom>
                <a:avLst/>
                <a:gdLst/>
                <a:ahLst/>
                <a:cxnLst>
                  <a:cxn ang="0">
                    <a:pos x="238" y="91"/>
                  </a:cxn>
                  <a:cxn ang="0">
                    <a:pos x="136" y="182"/>
                  </a:cxn>
                  <a:cxn ang="0">
                    <a:pos x="34" y="91"/>
                  </a:cxn>
                  <a:cxn ang="0">
                    <a:pos x="136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333FF"/>
              </a:solidFill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77" name="Oval 44"/>
              <p:cNvSpPr/>
              <p:nvPr/>
            </p:nvSpPr>
            <p:spPr>
              <a:xfrm>
                <a:off x="1565" y="1842"/>
                <a:ext cx="998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00FF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indent="0" fontAlgn="base"/>
                <a:endParaRPr lang="zh-CN" altLang="en-US" sz="1350" strike="noStrike" noProof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78" name="Text Box 45"/>
            <p:cNvSpPr txBox="1"/>
            <p:nvPr/>
          </p:nvSpPr>
          <p:spPr>
            <a:xfrm>
              <a:off x="540" y="3310"/>
              <a:ext cx="1860" cy="14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  </a:t>
              </a:r>
              <a:r>
                <a:rPr lang="zh-CN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咕咚</a:t>
              </a: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pPr lvl="0" indent="0" fontAlgn="base">
                <a:spcBef>
                  <a:spcPct val="50000"/>
                </a:spcBef>
              </a:pP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7" name="Group 58"/>
          <p:cNvGrpSpPr/>
          <p:nvPr/>
        </p:nvGrpSpPr>
        <p:grpSpPr>
          <a:xfrm>
            <a:off x="3843338" y="1857375"/>
            <a:ext cx="1725612" cy="2709863"/>
            <a:chOff x="-590" y="3158"/>
            <a:chExt cx="1932" cy="2276"/>
          </a:xfrm>
        </p:grpSpPr>
        <p:grpSp>
          <p:nvGrpSpPr>
            <p:cNvPr id="30762" name="Group 59"/>
            <p:cNvGrpSpPr/>
            <p:nvPr/>
          </p:nvGrpSpPr>
          <p:grpSpPr>
            <a:xfrm>
              <a:off x="-68" y="3158"/>
              <a:ext cx="1043" cy="2276"/>
              <a:chOff x="431" y="1706"/>
              <a:chExt cx="998" cy="2185"/>
            </a:xfrm>
          </p:grpSpPr>
          <p:sp>
            <p:nvSpPr>
              <p:cNvPr id="14381" name="Freeform 60"/>
              <p:cNvSpPr/>
              <p:nvPr/>
            </p:nvSpPr>
            <p:spPr>
              <a:xfrm rot="1514111" flipV="1">
                <a:off x="590" y="2796"/>
                <a:ext cx="166" cy="1095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499"/>
                  </a:cxn>
                  <a:cxn ang="0">
                    <a:pos x="181" y="1180"/>
                  </a:cxn>
                  <a:cxn ang="0">
                    <a:pos x="45" y="1996"/>
                  </a:cxn>
                </a:cxnLst>
                <a:rect l="0" t="0" r="0" b="0"/>
                <a:pathLst>
                  <a:path w="188" h="1996">
                    <a:moveTo>
                      <a:pt x="181" y="0"/>
                    </a:moveTo>
                    <a:cubicBezTo>
                      <a:pt x="90" y="151"/>
                      <a:pt x="0" y="302"/>
                      <a:pt x="0" y="499"/>
                    </a:cubicBezTo>
                    <a:cubicBezTo>
                      <a:pt x="0" y="696"/>
                      <a:pt x="174" y="931"/>
                      <a:pt x="181" y="1180"/>
                    </a:cubicBezTo>
                    <a:cubicBezTo>
                      <a:pt x="188" y="1429"/>
                      <a:pt x="68" y="1860"/>
                      <a:pt x="45" y="1996"/>
                    </a:cubicBezTo>
                  </a:path>
                </a:pathLst>
              </a:custGeom>
              <a:noFill/>
              <a:ln w="3175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82" name="AutoShape 61"/>
              <p:cNvSpPr/>
              <p:nvPr/>
            </p:nvSpPr>
            <p:spPr>
              <a:xfrm flipV="1">
                <a:off x="703" y="2704"/>
                <a:ext cx="273" cy="182"/>
              </a:xfrm>
              <a:custGeom>
                <a:avLst/>
                <a:gdLst/>
                <a:ahLst/>
                <a:cxnLst>
                  <a:cxn ang="0">
                    <a:pos x="238" y="91"/>
                  </a:cxn>
                  <a:cxn ang="0">
                    <a:pos x="136" y="182"/>
                  </a:cxn>
                  <a:cxn ang="0">
                    <a:pos x="34" y="91"/>
                  </a:cxn>
                  <a:cxn ang="0">
                    <a:pos x="136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83" name="Oval 62"/>
              <p:cNvSpPr/>
              <p:nvPr/>
            </p:nvSpPr>
            <p:spPr>
              <a:xfrm>
                <a:off x="431" y="1706"/>
                <a:ext cx="998" cy="1089"/>
              </a:xfrm>
              <a:prstGeom prst="ellipse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lvl="0" indent="0" fontAlgn="base"/>
                <a:endParaRPr lang="zh-CN" altLang="en-US" sz="1350" strike="noStrike" noProof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84" name="Text Box 63"/>
            <p:cNvSpPr txBox="1"/>
            <p:nvPr/>
          </p:nvSpPr>
          <p:spPr>
            <a:xfrm>
              <a:off x="-590" y="3440"/>
              <a:ext cx="1932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    野</a:t>
              </a: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0767" name="Group 65"/>
          <p:cNvGrpSpPr/>
          <p:nvPr/>
        </p:nvGrpSpPr>
        <p:grpSpPr>
          <a:xfrm>
            <a:off x="3009900" y="2171700"/>
            <a:ext cx="344488" cy="1643063"/>
            <a:chOff x="2223" y="2024"/>
            <a:chExt cx="386" cy="1187"/>
          </a:xfrm>
        </p:grpSpPr>
        <p:sp>
          <p:nvSpPr>
            <p:cNvPr id="14387" name="Freeform 66"/>
            <p:cNvSpPr/>
            <p:nvPr/>
          </p:nvSpPr>
          <p:spPr>
            <a:xfrm rot="1514111" flipV="1">
              <a:off x="2223" y="2116"/>
              <a:ext cx="166" cy="1095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499"/>
                </a:cxn>
                <a:cxn ang="0">
                  <a:pos x="181" y="1180"/>
                </a:cxn>
                <a:cxn ang="0">
                  <a:pos x="45" y="1996"/>
                </a:cxn>
              </a:cxnLst>
              <a:rect l="0" t="0" r="0" b="0"/>
              <a:pathLst>
                <a:path w="188" h="1996">
                  <a:moveTo>
                    <a:pt x="181" y="0"/>
                  </a:moveTo>
                  <a:cubicBezTo>
                    <a:pt x="90" y="151"/>
                    <a:pt x="0" y="302"/>
                    <a:pt x="0" y="499"/>
                  </a:cubicBezTo>
                  <a:cubicBezTo>
                    <a:pt x="0" y="696"/>
                    <a:pt x="174" y="931"/>
                    <a:pt x="181" y="1180"/>
                  </a:cubicBezTo>
                  <a:cubicBezTo>
                    <a:pt x="188" y="1429"/>
                    <a:pt x="68" y="1860"/>
                    <a:pt x="45" y="1996"/>
                  </a:cubicBezTo>
                </a:path>
              </a:pathLst>
            </a:custGeom>
            <a:noFill/>
            <a:ln w="31750" cap="flat" cmpd="sng">
              <a:solidFill>
                <a:srgbClr val="FF99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/>
              <a:endParaRPr lang="zh-CN" altLang="en-US" sz="1350" strike="noStrike" noProof="1"/>
            </a:p>
          </p:txBody>
        </p:sp>
        <p:sp>
          <p:nvSpPr>
            <p:cNvPr id="14389" name="AutoShape 68"/>
            <p:cNvSpPr/>
            <p:nvPr/>
          </p:nvSpPr>
          <p:spPr>
            <a:xfrm flipV="1">
              <a:off x="2336" y="2024"/>
              <a:ext cx="273" cy="182"/>
            </a:xfrm>
            <a:custGeom>
              <a:avLst/>
              <a:gdLst/>
              <a:ahLst/>
              <a:cxnLst>
                <a:cxn ang="0">
                  <a:pos x="238" y="91"/>
                </a:cxn>
                <a:cxn ang="0">
                  <a:pos x="136" y="182"/>
                </a:cxn>
                <a:cxn ang="0">
                  <a:pos x="34" y="91"/>
                </a:cxn>
                <a:cxn ang="0">
                  <a:pos x="136" y="0"/>
                </a:cxn>
              </a:cxnLst>
              <a:rect l="0" t="0" r="0" b="0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350" strike="noStrike" noProof="1"/>
            </a:p>
          </p:txBody>
        </p:sp>
      </p:grpSp>
      <p:grpSp>
        <p:nvGrpSpPr>
          <p:cNvPr id="21" name="Group 70"/>
          <p:cNvGrpSpPr/>
          <p:nvPr/>
        </p:nvGrpSpPr>
        <p:grpSpPr>
          <a:xfrm>
            <a:off x="3598863" y="3597275"/>
            <a:ext cx="1133475" cy="3022600"/>
            <a:chOff x="1749" y="3113"/>
            <a:chExt cx="1269" cy="2539"/>
          </a:xfrm>
        </p:grpSpPr>
        <p:sp>
          <p:nvSpPr>
            <p:cNvPr id="14392" name="Freeform 71"/>
            <p:cNvSpPr/>
            <p:nvPr/>
          </p:nvSpPr>
          <p:spPr>
            <a:xfrm rot="1514111" flipV="1">
              <a:off x="2086" y="4379"/>
              <a:ext cx="166" cy="1273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499"/>
                </a:cxn>
                <a:cxn ang="0">
                  <a:pos x="181" y="1180"/>
                </a:cxn>
                <a:cxn ang="0">
                  <a:pos x="45" y="1996"/>
                </a:cxn>
              </a:cxnLst>
              <a:rect l="0" t="0" r="0" b="0"/>
              <a:pathLst>
                <a:path w="188" h="1996">
                  <a:moveTo>
                    <a:pt x="181" y="0"/>
                  </a:moveTo>
                  <a:cubicBezTo>
                    <a:pt x="90" y="151"/>
                    <a:pt x="0" y="302"/>
                    <a:pt x="0" y="499"/>
                  </a:cubicBezTo>
                  <a:cubicBezTo>
                    <a:pt x="0" y="696"/>
                    <a:pt x="174" y="931"/>
                    <a:pt x="181" y="1180"/>
                  </a:cubicBezTo>
                  <a:cubicBezTo>
                    <a:pt x="188" y="1429"/>
                    <a:pt x="68" y="1860"/>
                    <a:pt x="45" y="1996"/>
                  </a:cubicBezTo>
                </a:path>
              </a:pathLst>
            </a:custGeom>
            <a:noFill/>
            <a:ln w="31750" cap="flat" cmpd="sng">
              <a:solidFill>
                <a:srgbClr val="FF99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/>
              <a:endParaRPr lang="zh-CN" altLang="en-US" sz="1350" strike="noStrike" noProof="1"/>
            </a:p>
          </p:txBody>
        </p:sp>
        <p:sp>
          <p:nvSpPr>
            <p:cNvPr id="14393" name="AutoShape 72"/>
            <p:cNvSpPr/>
            <p:nvPr/>
          </p:nvSpPr>
          <p:spPr>
            <a:xfrm flipV="1">
              <a:off x="2199" y="4272"/>
              <a:ext cx="273" cy="213"/>
            </a:xfrm>
            <a:custGeom>
              <a:avLst/>
              <a:gdLst/>
              <a:ahLst/>
              <a:cxnLst>
                <a:cxn ang="0">
                  <a:pos x="238" y="106"/>
                </a:cxn>
                <a:cxn ang="0">
                  <a:pos x="136" y="213"/>
                </a:cxn>
                <a:cxn ang="0">
                  <a:pos x="34" y="106"/>
                </a:cxn>
                <a:cxn ang="0">
                  <a:pos x="136" y="0"/>
                </a:cxn>
              </a:cxnLst>
              <a:rect l="0" t="0" r="0" b="0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350" strike="noStrike" noProof="1"/>
            </a:p>
          </p:txBody>
        </p:sp>
        <p:sp>
          <p:nvSpPr>
            <p:cNvPr id="14394" name="Oval 73"/>
            <p:cNvSpPr/>
            <p:nvPr/>
          </p:nvSpPr>
          <p:spPr>
            <a:xfrm>
              <a:off x="1927" y="3113"/>
              <a:ext cx="998" cy="126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indent="0" fontAlgn="base"/>
              <a:endParaRPr lang="zh-CN" altLang="en-US" sz="1350" strike="noStrike" noProof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95" name="Text Box 74"/>
            <p:cNvSpPr txBox="1"/>
            <p:nvPr/>
          </p:nvSpPr>
          <p:spPr>
            <a:xfrm>
              <a:off x="1749" y="3487"/>
              <a:ext cx="1269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en-US" altLang="zh-CN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  </a:t>
              </a: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鹿</a:t>
              </a: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2" name="Group 75"/>
          <p:cNvGrpSpPr/>
          <p:nvPr/>
        </p:nvGrpSpPr>
        <p:grpSpPr>
          <a:xfrm>
            <a:off x="5221288" y="3455988"/>
            <a:ext cx="1673225" cy="2978150"/>
            <a:chOff x="1564" y="1979"/>
            <a:chExt cx="1874" cy="2502"/>
          </a:xfrm>
        </p:grpSpPr>
        <p:grpSp>
          <p:nvGrpSpPr>
            <p:cNvPr id="30776" name="Group 76"/>
            <p:cNvGrpSpPr/>
            <p:nvPr/>
          </p:nvGrpSpPr>
          <p:grpSpPr>
            <a:xfrm>
              <a:off x="1882" y="1979"/>
              <a:ext cx="998" cy="2502"/>
              <a:chOff x="2744" y="1480"/>
              <a:chExt cx="998" cy="2185"/>
            </a:xfrm>
          </p:grpSpPr>
          <p:sp>
            <p:nvSpPr>
              <p:cNvPr id="14398" name="Freeform 77"/>
              <p:cNvSpPr/>
              <p:nvPr/>
            </p:nvSpPr>
            <p:spPr>
              <a:xfrm rot="1514111" flipV="1">
                <a:off x="2903" y="2570"/>
                <a:ext cx="166" cy="1095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499"/>
                  </a:cxn>
                  <a:cxn ang="0">
                    <a:pos x="181" y="1180"/>
                  </a:cxn>
                  <a:cxn ang="0">
                    <a:pos x="45" y="1996"/>
                  </a:cxn>
                </a:cxnLst>
                <a:rect l="0" t="0" r="0" b="0"/>
                <a:pathLst>
                  <a:path w="188" h="1996">
                    <a:moveTo>
                      <a:pt x="181" y="0"/>
                    </a:moveTo>
                    <a:cubicBezTo>
                      <a:pt x="90" y="151"/>
                      <a:pt x="0" y="302"/>
                      <a:pt x="0" y="499"/>
                    </a:cubicBezTo>
                    <a:cubicBezTo>
                      <a:pt x="0" y="696"/>
                      <a:pt x="174" y="931"/>
                      <a:pt x="181" y="1180"/>
                    </a:cubicBezTo>
                    <a:cubicBezTo>
                      <a:pt x="188" y="1429"/>
                      <a:pt x="68" y="1860"/>
                      <a:pt x="45" y="1996"/>
                    </a:cubicBezTo>
                  </a:path>
                </a:pathLst>
              </a:custGeom>
              <a:noFill/>
              <a:ln w="3175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99" name="Oval 78"/>
              <p:cNvSpPr/>
              <p:nvPr/>
            </p:nvSpPr>
            <p:spPr>
              <a:xfrm>
                <a:off x="2744" y="1480"/>
                <a:ext cx="998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66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indent="0" fontAlgn="base"/>
                <a:endParaRPr lang="zh-CN" altLang="en-US" sz="1350" strike="noStrike" noProof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400" name="AutoShape 79"/>
              <p:cNvSpPr/>
              <p:nvPr/>
            </p:nvSpPr>
            <p:spPr>
              <a:xfrm flipV="1">
                <a:off x="3016" y="2478"/>
                <a:ext cx="273" cy="182"/>
              </a:xfrm>
              <a:custGeom>
                <a:avLst/>
                <a:gdLst/>
                <a:ahLst/>
                <a:cxnLst>
                  <a:cxn ang="0">
                    <a:pos x="238" y="91"/>
                  </a:cxn>
                  <a:cxn ang="0">
                    <a:pos x="136" y="182"/>
                  </a:cxn>
                  <a:cxn ang="0">
                    <a:pos x="34" y="91"/>
                  </a:cxn>
                  <a:cxn ang="0">
                    <a:pos x="136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66"/>
              </a:solidFill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  <p:sp>
          <p:nvSpPr>
            <p:cNvPr id="14401" name="Text Box 80"/>
            <p:cNvSpPr txBox="1"/>
            <p:nvPr/>
          </p:nvSpPr>
          <p:spPr>
            <a:xfrm>
              <a:off x="1564" y="2330"/>
              <a:ext cx="1874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  逃命</a:t>
              </a: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4" name="Group 58"/>
          <p:cNvGrpSpPr/>
          <p:nvPr/>
        </p:nvGrpSpPr>
        <p:grpSpPr>
          <a:xfrm>
            <a:off x="5429250" y="1714500"/>
            <a:ext cx="1500188" cy="2711450"/>
            <a:chOff x="-338" y="3158"/>
            <a:chExt cx="1680" cy="2277"/>
          </a:xfrm>
        </p:grpSpPr>
        <p:grpSp>
          <p:nvGrpSpPr>
            <p:cNvPr id="30782" name="Group 59"/>
            <p:cNvGrpSpPr/>
            <p:nvPr/>
          </p:nvGrpSpPr>
          <p:grpSpPr>
            <a:xfrm>
              <a:off x="-70" y="3158"/>
              <a:ext cx="1039" cy="2277"/>
              <a:chOff x="431" y="1706"/>
              <a:chExt cx="998" cy="2185"/>
            </a:xfrm>
          </p:grpSpPr>
          <p:sp>
            <p:nvSpPr>
              <p:cNvPr id="14404" name="Freeform 60"/>
              <p:cNvSpPr/>
              <p:nvPr/>
            </p:nvSpPr>
            <p:spPr>
              <a:xfrm rot="1514111" flipV="1">
                <a:off x="590" y="2796"/>
                <a:ext cx="166" cy="1095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499"/>
                  </a:cxn>
                  <a:cxn ang="0">
                    <a:pos x="181" y="1180"/>
                  </a:cxn>
                  <a:cxn ang="0">
                    <a:pos x="45" y="1996"/>
                  </a:cxn>
                </a:cxnLst>
                <a:rect l="0" t="0" r="0" b="0"/>
                <a:pathLst>
                  <a:path w="188" h="1996">
                    <a:moveTo>
                      <a:pt x="181" y="0"/>
                    </a:moveTo>
                    <a:cubicBezTo>
                      <a:pt x="90" y="151"/>
                      <a:pt x="0" y="302"/>
                      <a:pt x="0" y="499"/>
                    </a:cubicBezTo>
                    <a:cubicBezTo>
                      <a:pt x="0" y="696"/>
                      <a:pt x="174" y="931"/>
                      <a:pt x="181" y="1180"/>
                    </a:cubicBezTo>
                    <a:cubicBezTo>
                      <a:pt x="188" y="1429"/>
                      <a:pt x="68" y="1860"/>
                      <a:pt x="45" y="1996"/>
                    </a:cubicBezTo>
                  </a:path>
                </a:pathLst>
              </a:custGeom>
              <a:noFill/>
              <a:ln w="3175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405" name="AutoShape 61"/>
              <p:cNvSpPr/>
              <p:nvPr/>
            </p:nvSpPr>
            <p:spPr>
              <a:xfrm flipV="1">
                <a:off x="703" y="2704"/>
                <a:ext cx="273" cy="182"/>
              </a:xfrm>
              <a:custGeom>
                <a:avLst/>
                <a:gdLst/>
                <a:ahLst/>
                <a:cxnLst>
                  <a:cxn ang="0">
                    <a:pos x="238" y="91"/>
                  </a:cxn>
                  <a:cxn ang="0">
                    <a:pos x="136" y="182"/>
                  </a:cxn>
                  <a:cxn ang="0">
                    <a:pos x="34" y="91"/>
                  </a:cxn>
                  <a:cxn ang="0">
                    <a:pos x="136" y="0"/>
                  </a:cxn>
                </a:cxnLst>
                <a:rect l="0" t="0" r="0" b="0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406" name="Oval 62"/>
              <p:cNvSpPr/>
              <p:nvPr/>
            </p:nvSpPr>
            <p:spPr>
              <a:xfrm>
                <a:off x="431" y="1706"/>
                <a:ext cx="998" cy="1089"/>
              </a:xfrm>
              <a:prstGeom prst="ellipse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lvl="0" indent="0" fontAlgn="base"/>
                <a:endParaRPr lang="zh-CN" altLang="en-US" sz="1350" strike="noStrike" noProof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407" name="Text Box 63"/>
            <p:cNvSpPr txBox="1"/>
            <p:nvPr/>
          </p:nvSpPr>
          <p:spPr>
            <a:xfrm>
              <a:off x="-338" y="3322"/>
              <a:ext cx="1680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fontAlgn="base">
                <a:spcBef>
                  <a:spcPct val="50000"/>
                </a:spcBef>
              </a:pPr>
              <a:r>
                <a:rPr lang="zh-CN" altLang="en-US" sz="4050" b="1" strike="noStrike" noProof="1">
                  <a:latin typeface="Times New Roman" panose="02020603050405020304" pitchFamily="18" charset="0"/>
                  <a:ea typeface="楷体_GB2312" panose="02010609030101010101" pitchFamily="49" charset="-122"/>
                  <a:cs typeface="+mn-ea"/>
                </a:rPr>
                <a:t>  掉</a:t>
              </a:r>
              <a:endPara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76625" y="2936875"/>
            <a:ext cx="698500" cy="7096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zh-CN" altLang="en-US" sz="4050" b="1" strike="noStrike" noProof="1">
                <a:latin typeface="Times New Roman" panose="02020603050405020304" pitchFamily="18" charset="0"/>
                <a:ea typeface="楷体_GB2312" panose="02010609030101010101" pitchFamily="49" charset="-122"/>
                <a:cs typeface="+mn-ea"/>
                <a:sym typeface="+mn-ea"/>
              </a:rPr>
              <a:t>吓</a:t>
            </a:r>
            <a:endParaRPr lang="zh-CN" altLang="en-US" sz="4050" b="1" strike="noStrike" noProof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11029 L 0.00798 -0.634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-0.0911 L -0.01979 -0.7079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-0.05249 L -0.05503 -0.6712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0.08232 L -0.00781 -0.6878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02312E-6 L 0.01181 -0.5662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-0.06035 L -0.01181 -0.6411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7838 L 1.38889E-6 -0.625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7283 L 0.02379 -0.8032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3 -0.06913 L -0.03143 -0.7403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7838 L 1.38889E-6 -0.625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3745865" y="469265"/>
            <a:ext cx="4350385" cy="2631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ts val="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 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小猴子一听，就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跟着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跑起来。他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一边跑一边大叫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：“不好啦，不好啦，‘咕咚’来了，大家快跑哇！”</a:t>
            </a:r>
          </a:p>
        </p:txBody>
      </p:sp>
      <p:sp>
        <p:nvSpPr>
          <p:cNvPr id="2" name="Rectangle 7"/>
          <p:cNvSpPr/>
          <p:nvPr/>
        </p:nvSpPr>
        <p:spPr>
          <a:xfrm>
            <a:off x="399415" y="3116580"/>
            <a:ext cx="7482205" cy="2011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  <a:spcBef>
                <a:spcPts val="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这一下可热闹了。狐狸呀，山羊啊，小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鹿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哇，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一个跟着一个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跑起来。大伙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一边跑一边叫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：“快</a:t>
            </a:r>
            <a:r>
              <a:rPr lang="zh-CN" altLang="en-US" sz="2800" b="1" dirty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逃命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啊，‘咕咚’来了！”</a:t>
            </a:r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2"/>
          <a:srcRect r="28122"/>
          <a:stretch>
            <a:fillRect/>
          </a:stretch>
        </p:blipFill>
        <p:spPr>
          <a:xfrm rot="-5400000">
            <a:off x="361315" y="-95250"/>
            <a:ext cx="3072765" cy="3319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形标注 2"/>
          <p:cNvSpPr/>
          <p:nvPr/>
        </p:nvSpPr>
        <p:spPr>
          <a:xfrm>
            <a:off x="7994015" y="1073150"/>
            <a:ext cx="1077595" cy="2319020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98790" y="1501140"/>
            <a:ext cx="944880" cy="1615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小动物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们怎么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说的？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怎么做</a:t>
            </a:r>
          </a:p>
          <a:p>
            <a:r>
              <a:rPr lang="zh-CN" altLang="en-US" sz="2000">
                <a:latin typeface="方正舒体" panose="02010601030101010101" charset="-122"/>
                <a:ea typeface="方正舒体" panose="02010601030101010101" charset="-122"/>
              </a:rPr>
              <a:t>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6"/>
          <p:cNvSpPr txBox="1"/>
          <p:nvPr/>
        </p:nvSpPr>
        <p:spPr>
          <a:xfrm>
            <a:off x="5335270" y="1143635"/>
            <a:ext cx="313817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野  野牛  野人</a:t>
            </a:r>
          </a:p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田野  野外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pic>
        <p:nvPicPr>
          <p:cNvPr id="12290" name="Picture 2" descr="E:\陈文丽\人一语大课堂正文\续158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920" y="227965"/>
            <a:ext cx="4121785" cy="1896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8165" y="2210435"/>
            <a:ext cx="829754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大象看见了，也跟着跑起来。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野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牛</a:t>
            </a:r>
            <a:r>
              <a:rPr lang="zh-CN" altLang="en-US" sz="2400" u="sng">
                <a:latin typeface="华文楷体" panose="02010600040101010101" charset="-122"/>
                <a:ea typeface="华文楷体" panose="02010600040101010101" charset="-122"/>
              </a:rPr>
              <a:t>拦住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他，问：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咕咚在哪里？你看见了？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大象说：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没看见，大伙都说咕咚来了。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野牛</a:t>
            </a:r>
            <a:r>
              <a:rPr lang="zh-CN" altLang="en-US" sz="2400" u="sng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拦住大伙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问，大伙都说没看见。兔子说：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是我听见的，咕咚就在那边的湖里。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（野牛是怎么说的？怎么做的？）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747713" y="1023938"/>
            <a:ext cx="5124450" cy="1158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ts val="42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野牛拦住大象，问：“‘咕咚’ 在哪里，你看见了？”</a:t>
            </a:r>
          </a:p>
        </p:txBody>
      </p:sp>
      <p:sp>
        <p:nvSpPr>
          <p:cNvPr id="4" name="Text Box 6"/>
          <p:cNvSpPr txBox="1"/>
          <p:nvPr/>
        </p:nvSpPr>
        <p:spPr>
          <a:xfrm>
            <a:off x="2981325" y="3205163"/>
            <a:ext cx="5832475" cy="1005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 dirty="0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大象说：“没看见，大伙都说‘咕咚’来了。”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563" y="682625"/>
            <a:ext cx="2622550" cy="180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925" y="2427288"/>
            <a:ext cx="2698750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E:\陈文丽\人一语大课堂正文\续158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365250"/>
            <a:ext cx="4972050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AutoShape 9"/>
          <p:cNvSpPr/>
          <p:nvPr/>
        </p:nvSpPr>
        <p:spPr>
          <a:xfrm>
            <a:off x="5292725" y="771525"/>
            <a:ext cx="3600450" cy="1914525"/>
          </a:xfrm>
          <a:prstGeom prst="cloudCallout">
            <a:avLst>
              <a:gd name="adj1" fmla="val -50759"/>
              <a:gd name="adj2" fmla="val 48352"/>
            </a:avLst>
          </a:prstGeom>
          <a:solidFill>
            <a:srgbClr val="C8EEFA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endParaRPr lang="zh-CN" altLang="en-US" dirty="0">
              <a:latin typeface="Calibri" panose="020F05020202040A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5795963" y="1050925"/>
            <a:ext cx="2879725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ts val="46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大伙都说没看见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3944620" y="595630"/>
            <a:ext cx="458025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兔子领着大家来到湖边。正好又有一个木瓜从高高的树上掉进湖里，咕咚 ！ </a:t>
            </a:r>
          </a:p>
          <a:p>
            <a:pPr lvl="0" indent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大伙你看看，我看看你，都笑了！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175125" y="3954780"/>
            <a:ext cx="3667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大伙为什么都笑了？</a:t>
            </a:r>
          </a:p>
        </p:txBody>
      </p:sp>
      <p:pic>
        <p:nvPicPr>
          <p:cNvPr id="12292" name="图片 7"/>
          <p:cNvPicPr/>
          <p:nvPr/>
        </p:nvPicPr>
        <p:blipFill>
          <a:blip r:embed="rId2"/>
          <a:srcRect l="3500" t="17877" b="41054"/>
          <a:stretch>
            <a:fillRect/>
          </a:stretch>
        </p:blipFill>
        <p:spPr>
          <a:xfrm>
            <a:off x="463550" y="312420"/>
            <a:ext cx="3271520" cy="4099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 txBox="1"/>
          <p:nvPr/>
        </p:nvSpPr>
        <p:spPr>
          <a:xfrm>
            <a:off x="992188" y="525463"/>
            <a:ext cx="746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 eaLnBrk="0" hangingPunct="0"/>
            <a:r>
              <a:rPr lang="zh-CN" altLang="en-US" sz="4400" b="1" dirty="0">
                <a:latin typeface="Calibri" panose="020F05020202040A0204" pitchFamily="34" charset="0"/>
                <a:ea typeface="宋体" panose="02010600030101010101" pitchFamily="2" charset="-122"/>
              </a:rPr>
              <a:t>我会填：</a:t>
            </a:r>
          </a:p>
        </p:txBody>
      </p:sp>
      <p:sp>
        <p:nvSpPr>
          <p:cNvPr id="36866" name="TextBox 3"/>
          <p:cNvSpPr txBox="1"/>
          <p:nvPr/>
        </p:nvSpPr>
        <p:spPr>
          <a:xfrm>
            <a:off x="827088" y="1289050"/>
            <a:ext cx="7632700" cy="3298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ts val="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全文共有</a:t>
            </a:r>
            <a:r>
              <a:rPr lang="en-US" altLang="zh-CN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个自然段，讲了</a:t>
            </a:r>
            <a:r>
              <a:rPr lang="en-US" altLang="zh-CN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听到“咕咚”的声音，没有弄明白，拔腿就跑，后来</a:t>
            </a:r>
            <a:r>
              <a:rPr lang="en-US" altLang="zh-CN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以及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跟着跑，只有</a:t>
            </a:r>
            <a:r>
              <a:rPr lang="en-US" altLang="zh-CN" sz="28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没有跟着跑、帮助大伙儿弄清了真相的事。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27313" y="1287463"/>
            <a:ext cx="417512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96013" y="121761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兔子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8888" y="2516188"/>
            <a:ext cx="15748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小猴子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76600" y="2503488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狐狸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6825" y="2503488"/>
            <a:ext cx="110966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山羊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40513" y="2503488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小鹿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68888" y="309880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野牛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03350" y="3144838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 txBox="1"/>
          <p:nvPr/>
        </p:nvSpPr>
        <p:spPr>
          <a:xfrm>
            <a:off x="446405" y="731520"/>
            <a:ext cx="5012690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zh-CN" sz="4000" b="1"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咕咚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zh-CN" sz="4000" b="1">
                <a:latin typeface="华文楷体" panose="02010600040101010101" charset="-122"/>
                <a:ea typeface="华文楷体" panose="02010600040101010101" charset="-122"/>
              </a:rPr>
              <a:t>是什么？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6865" y="1998663"/>
            <a:ext cx="9084945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  </a:t>
            </a:r>
            <a:r>
              <a:rPr lang="zh-CN" altLang="zh-CN" sz="4000" b="1">
                <a:latin typeface="华文楷体" panose="02010600040101010101" charset="-122"/>
                <a:ea typeface="华文楷体" panose="02010600040101010101" charset="-122"/>
              </a:rPr>
              <a:t>你在什么地方听见过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zh-CN" sz="4000" b="1">
                <a:latin typeface="华文楷体" panose="02010600040101010101" charset="-122"/>
                <a:ea typeface="华文楷体" panose="02010600040101010101" charset="-122"/>
              </a:rPr>
              <a:t>咕咚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的声音</a:t>
            </a:r>
            <a:r>
              <a:rPr lang="zh-CN" altLang="zh-CN" sz="4000" b="1">
                <a:latin typeface="华文楷体" panose="02010600040101010101" charset="-122"/>
                <a:ea typeface="华文楷体" panose="02010600040101010101" charset="-122"/>
              </a:rPr>
              <a:t>？</a:t>
            </a:r>
            <a:endParaRPr lang="en-US" altLang="zh-CN" sz="40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905" y="3375660"/>
            <a:ext cx="5217795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b="1">
                <a:latin typeface="华文楷体" panose="02010600040101010101" charset="-122"/>
                <a:ea typeface="华文楷体" panose="02010600040101010101" charset="-122"/>
              </a:rPr>
              <a:t>怎么记住这两个字？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3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9310" y="1162050"/>
            <a:ext cx="6289040" cy="2560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/>
              <a:t>    </a:t>
            </a:r>
            <a:r>
              <a:rPr lang="zh-CN" altLang="en-US" sz="5400"/>
              <a:t>读了这个故事，你</a:t>
            </a:r>
          </a:p>
          <a:p>
            <a:pPr>
              <a:lnSpc>
                <a:spcPct val="150000"/>
              </a:lnSpc>
            </a:pPr>
            <a:r>
              <a:rPr lang="zh-CN" altLang="en-US" sz="5400"/>
              <a:t>有什么收获？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Box 1"/>
          <p:cNvSpPr txBox="1"/>
          <p:nvPr/>
        </p:nvSpPr>
        <p:spPr>
          <a:xfrm>
            <a:off x="539750" y="1203325"/>
            <a:ext cx="8289925" cy="2560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听到或遇到任何事情，一定要动脑筋想想或去实地看看，不要盲目地跟随别人。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0" y="3505200"/>
            <a:ext cx="1639888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/>
          <p:nvPr/>
        </p:nvSpPr>
        <p:spPr>
          <a:xfrm>
            <a:off x="2002790" y="487363"/>
            <a:ext cx="7541260" cy="39719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indent="304800" algn="l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木瓜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熟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，木瓜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熟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咕咚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掉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进湖。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indent="304800" algn="l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吓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得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兔子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拔腿跑，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还有大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象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和小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鹿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  <a:p>
            <a:pPr lvl="0" indent="304800" algn="l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猴子、山羊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和狐狸，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以为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咕咚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是怪物。</a:t>
            </a:r>
          </a:p>
          <a:p>
            <a:pPr lvl="0" indent="304800" algn="l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一个跟着一个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逃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，生怕自己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命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不保。</a:t>
            </a:r>
          </a:p>
          <a:p>
            <a:pPr lvl="0" indent="304800" algn="l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还好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野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牛动脑筋，为找答案把大伙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住。</a:t>
            </a:r>
          </a:p>
          <a:p>
            <a:pPr lvl="0" indent="304800" algn="l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兔子带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领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着大家，看到木瓜掉进湖。</a:t>
            </a:r>
          </a:p>
          <a:p>
            <a:pPr lvl="0" indent="304800" algn="l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多想多问和多看，这样才能不错误。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692150" y="-161290"/>
            <a:ext cx="914400" cy="272923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4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读一读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51926" t="2831"/>
          <a:stretch>
            <a:fillRect/>
          </a:stretch>
        </p:blipFill>
        <p:spPr>
          <a:xfrm>
            <a:off x="211455" y="2567940"/>
            <a:ext cx="2044065" cy="2423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27"/>
          <p:cNvGrpSpPr/>
          <p:nvPr/>
        </p:nvGrpSpPr>
        <p:grpSpPr>
          <a:xfrm>
            <a:off x="3635375" y="195263"/>
            <a:ext cx="1928813" cy="723900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</a:t>
              </a: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3822700" y="1611313"/>
            <a:ext cx="1973263" cy="1920875"/>
            <a:chOff x="232578" y="1738629"/>
            <a:chExt cx="1972945" cy="1920589"/>
          </a:xfrm>
        </p:grpSpPr>
        <p:pic>
          <p:nvPicPr>
            <p:cNvPr id="2458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3" name="TextBox 4"/>
            <p:cNvSpPr txBox="1"/>
            <p:nvPr/>
          </p:nvSpPr>
          <p:spPr>
            <a:xfrm>
              <a:off x="232578" y="1738629"/>
              <a:ext cx="1838325" cy="19205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吓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4292600" y="823913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94450" y="1419225"/>
            <a:ext cx="1633538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jīnɡ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xià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惊 吓</a:t>
            </a:r>
          </a:p>
        </p:txBody>
      </p:sp>
      <p:sp>
        <p:nvSpPr>
          <p:cNvPr id="27" name="矩形 26"/>
          <p:cNvSpPr/>
          <p:nvPr/>
        </p:nvSpPr>
        <p:spPr>
          <a:xfrm>
            <a:off x="6659563" y="2500313"/>
            <a:ext cx="1452563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rén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吓 人</a:t>
            </a:r>
          </a:p>
        </p:txBody>
      </p:sp>
      <p:sp>
        <p:nvSpPr>
          <p:cNvPr id="28" name="矩形 10"/>
          <p:cNvSpPr/>
          <p:nvPr/>
        </p:nvSpPr>
        <p:spPr>
          <a:xfrm>
            <a:off x="395288" y="4406900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1368425" y="4421188"/>
            <a:ext cx="4932363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这下子，小花猫受到了严重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惊吓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19" name="矩形 10"/>
          <p:cNvSpPr/>
          <p:nvPr/>
        </p:nvSpPr>
        <p:spPr>
          <a:xfrm>
            <a:off x="388938" y="3800475"/>
            <a:ext cx="1081087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8212" name="Picture 20" descr="E:\陈文丽\人一语大课堂正文\惊吓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017588"/>
            <a:ext cx="3084513" cy="256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3" name="Picture 21" descr="E:\陈文丽\人一语大课堂正文\吓a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2888" y="4014788"/>
            <a:ext cx="3275012" cy="273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92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24593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24594" name="图片 1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95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lvl="0" indent="0"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</a:p>
            </p:txBody>
          </p:sp>
        </p:grpSp>
        <p:pic>
          <p:nvPicPr>
            <p:cNvPr id="24596" name="Picture 8" descr="F:\外部文件\状元矢量无对联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bldLvl="0" animBg="1"/>
      <p:bldP spid="29" grpId="0" bldLvl="0" animBg="1"/>
      <p:bldP spid="1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13188" y="1193800"/>
            <a:ext cx="1887537" cy="1982788"/>
            <a:chOff x="317986" y="1653278"/>
            <a:chExt cx="1887537" cy="1982440"/>
          </a:xfrm>
        </p:grpSpPr>
        <p:pic>
          <p:nvPicPr>
            <p:cNvPr id="2560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3" name="TextBox 4"/>
            <p:cNvSpPr txBox="1"/>
            <p:nvPr/>
          </p:nvSpPr>
          <p:spPr>
            <a:xfrm>
              <a:off x="362804" y="1653278"/>
              <a:ext cx="1838325" cy="19199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怕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413250" y="482600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pà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5088" y="1087438"/>
            <a:ext cx="134461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hài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pà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害 怕</a:t>
            </a:r>
          </a:p>
        </p:txBody>
      </p:sp>
      <p:sp>
        <p:nvSpPr>
          <p:cNvPr id="7" name="矩形 6"/>
          <p:cNvSpPr/>
          <p:nvPr/>
        </p:nvSpPr>
        <p:spPr>
          <a:xfrm>
            <a:off x="6443663" y="2214563"/>
            <a:ext cx="134461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pà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可 怕</a:t>
            </a:r>
          </a:p>
        </p:txBody>
      </p:sp>
      <p:sp>
        <p:nvSpPr>
          <p:cNvPr id="8" name="矩形 10"/>
          <p:cNvSpPr/>
          <p:nvPr/>
        </p:nvSpPr>
        <p:spPr>
          <a:xfrm>
            <a:off x="400050" y="4041775"/>
            <a:ext cx="1081088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300163" y="4040188"/>
            <a:ext cx="6872287" cy="1004887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4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雷雨天，一个人在家的时候，白天还好，晚上我就很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害怕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打雷。</a:t>
            </a:r>
          </a:p>
        </p:txBody>
      </p:sp>
      <p:sp>
        <p:nvSpPr>
          <p:cNvPr id="10" name="矩形 10"/>
          <p:cNvSpPr/>
          <p:nvPr/>
        </p:nvSpPr>
        <p:spPr>
          <a:xfrm>
            <a:off x="393700" y="3435350"/>
            <a:ext cx="1081088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229" name="Picture 13" descr="E:\陈文丽\人一语大课堂正文\害怕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835025"/>
            <a:ext cx="2730500" cy="2465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0" name="Picture 14" descr="E:\陈文丽\人一语大课堂正文\怕a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8913" y="3616325"/>
            <a:ext cx="4454525" cy="303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  <p:bldP spid="1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13188" y="1177925"/>
            <a:ext cx="1887537" cy="1998663"/>
            <a:chOff x="317986" y="1637703"/>
            <a:chExt cx="1887537" cy="1998015"/>
          </a:xfrm>
        </p:grpSpPr>
        <p:pic>
          <p:nvPicPr>
            <p:cNvPr id="2662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TextBox 4"/>
            <p:cNvSpPr txBox="1"/>
            <p:nvPr/>
          </p:nvSpPr>
          <p:spPr>
            <a:xfrm>
              <a:off x="342591" y="1637703"/>
              <a:ext cx="1838325" cy="19196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跟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284663" y="482600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3363" y="2232025"/>
            <a:ext cx="1450975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跟 着</a:t>
            </a:r>
          </a:p>
        </p:txBody>
      </p:sp>
      <p:sp>
        <p:nvSpPr>
          <p:cNvPr id="7" name="矩形 6"/>
          <p:cNvSpPr/>
          <p:nvPr/>
        </p:nvSpPr>
        <p:spPr>
          <a:xfrm>
            <a:off x="6584950" y="1069975"/>
            <a:ext cx="14525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suí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跟 随</a:t>
            </a:r>
          </a:p>
        </p:txBody>
      </p:sp>
      <p:sp>
        <p:nvSpPr>
          <p:cNvPr id="8" name="矩形 10"/>
          <p:cNvSpPr/>
          <p:nvPr/>
        </p:nvSpPr>
        <p:spPr>
          <a:xfrm>
            <a:off x="400050" y="4084638"/>
            <a:ext cx="1081088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373188" y="4154488"/>
            <a:ext cx="5935662" cy="5492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4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盲人紧紧地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跟随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着导盲犬走过人行道。</a:t>
            </a:r>
          </a:p>
        </p:txBody>
      </p:sp>
      <p:sp>
        <p:nvSpPr>
          <p:cNvPr id="10" name="矩形 10"/>
          <p:cNvSpPr/>
          <p:nvPr/>
        </p:nvSpPr>
        <p:spPr>
          <a:xfrm>
            <a:off x="393700" y="3540125"/>
            <a:ext cx="1081088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253" name="Picture 13" descr="E:\陈文丽\人一语大课堂正文\跟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088" y="3708400"/>
            <a:ext cx="4900612" cy="303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5" name="Picture 15" descr="E:\陈文丽\人一语大课堂正文\跟随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639763"/>
            <a:ext cx="2676525" cy="2678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  <p:bldP spid="1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886200" y="1165225"/>
            <a:ext cx="1914525" cy="2011363"/>
            <a:chOff x="290601" y="1624562"/>
            <a:chExt cx="1914922" cy="2011156"/>
          </a:xfrm>
        </p:grpSpPr>
        <p:pic>
          <p:nvPicPr>
            <p:cNvPr id="2765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1" name="TextBox 4"/>
            <p:cNvSpPr txBox="1"/>
            <p:nvPr/>
          </p:nvSpPr>
          <p:spPr>
            <a:xfrm>
              <a:off x="290601" y="1624562"/>
              <a:ext cx="1838325" cy="19200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都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318000" y="482600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dōu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7963" y="1062038"/>
            <a:ext cx="14525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dōu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zài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都 在</a:t>
            </a:r>
          </a:p>
        </p:txBody>
      </p:sp>
      <p:sp>
        <p:nvSpPr>
          <p:cNvPr id="7" name="矩形 6"/>
          <p:cNvSpPr/>
          <p:nvPr/>
        </p:nvSpPr>
        <p:spPr>
          <a:xfrm>
            <a:off x="6588125" y="2239963"/>
            <a:ext cx="14525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dōu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hǎo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都 好</a:t>
            </a:r>
          </a:p>
        </p:txBody>
      </p:sp>
      <p:sp>
        <p:nvSpPr>
          <p:cNvPr id="8" name="矩形 10"/>
          <p:cNvSpPr/>
          <p:nvPr/>
        </p:nvSpPr>
        <p:spPr>
          <a:xfrm>
            <a:off x="400050" y="4084638"/>
            <a:ext cx="1081088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373188" y="4121150"/>
            <a:ext cx="5935662" cy="94615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4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小伙伴们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都在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那边开心地玩老鹰捉小鸡的游戏。</a:t>
            </a:r>
          </a:p>
        </p:txBody>
      </p:sp>
      <p:sp>
        <p:nvSpPr>
          <p:cNvPr id="10" name="矩形 10"/>
          <p:cNvSpPr/>
          <p:nvPr/>
        </p:nvSpPr>
        <p:spPr>
          <a:xfrm>
            <a:off x="393700" y="3540125"/>
            <a:ext cx="1081088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6322" name="Picture 2" descr="E:\陈文丽\人一语大课堂正文\插图131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713" y="998538"/>
            <a:ext cx="2800350" cy="233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Picture 4" descr="E:\陈文丽\人一语大课堂正文\都a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0975" y="3724275"/>
            <a:ext cx="4533900" cy="33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 animBg="1"/>
      <p:bldP spid="9" grpId="0" bldLvl="0" animBg="1"/>
      <p:bldP spid="1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13188" y="1195388"/>
            <a:ext cx="1887537" cy="1981200"/>
            <a:chOff x="317986" y="1654866"/>
            <a:chExt cx="1887537" cy="1980852"/>
          </a:xfrm>
        </p:grpSpPr>
        <p:pic>
          <p:nvPicPr>
            <p:cNvPr id="4198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87" name="TextBox 4"/>
            <p:cNvSpPr txBox="1"/>
            <p:nvPr/>
          </p:nvSpPr>
          <p:spPr>
            <a:xfrm>
              <a:off x="367197" y="1654866"/>
              <a:ext cx="1838325" cy="19199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indent="0"/>
              <a:r>
                <a:rPr lang="zh-CN" altLang="en-US" sz="12000" b="1" dirty="0">
                  <a:latin typeface="楷体" panose="02010609060101010101" charset="-122"/>
                  <a:ea typeface="楷体" panose="02010609060101010101" charset="-122"/>
                </a:rPr>
                <a:t>羊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079875" y="482600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yánɡ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9263" y="2330450"/>
            <a:ext cx="1330325" cy="639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山 羊</a:t>
            </a:r>
          </a:p>
        </p:txBody>
      </p:sp>
      <p:sp>
        <p:nvSpPr>
          <p:cNvPr id="7" name="矩形 6"/>
          <p:cNvSpPr/>
          <p:nvPr/>
        </p:nvSpPr>
        <p:spPr>
          <a:xfrm>
            <a:off x="6605588" y="2914650"/>
            <a:ext cx="1562100" cy="639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羊 毛</a:t>
            </a:r>
          </a:p>
        </p:txBody>
      </p:sp>
      <p:sp>
        <p:nvSpPr>
          <p:cNvPr id="8" name="矩形 10"/>
          <p:cNvSpPr/>
          <p:nvPr/>
        </p:nvSpPr>
        <p:spPr>
          <a:xfrm>
            <a:off x="903288" y="4156075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1889125" y="4237038"/>
            <a:ext cx="5935663" cy="490537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4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山羊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爱吃青草。</a:t>
            </a:r>
          </a:p>
        </p:txBody>
      </p:sp>
      <p:sp>
        <p:nvSpPr>
          <p:cNvPr id="10" name="矩形 10"/>
          <p:cNvSpPr/>
          <p:nvPr/>
        </p:nvSpPr>
        <p:spPr>
          <a:xfrm>
            <a:off x="896938" y="3554413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2301" name="Picture 13" descr="E:\陈文丽\人一语大课堂正文\羊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888" y="3714750"/>
            <a:ext cx="3189287" cy="34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Picture 14" descr="E:\陈文丽\人一语大课堂正文\山羊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13" y="641350"/>
            <a:ext cx="2676525" cy="267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7F8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475" y="110490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7F8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1975" y="1104900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7585075" y="1690688"/>
            <a:ext cx="1162050" cy="366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>
                <a:latin typeface="Calibri" panose="020F05020202040A0204" pitchFamily="34" charset="0"/>
                <a:ea typeface="宋体" panose="02010600030101010101" pitchFamily="2" charset="-122"/>
              </a:rPr>
              <a:t>（象形字）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bldLvl="0" animBg="1"/>
      <p:bldP spid="10" grpId="0" animBg="1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3025" y="836930"/>
            <a:ext cx="4153535" cy="3200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课后实践活动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1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、讲一讲故事；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2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、演一演课本剧；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3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、看一看同名动画片。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"/>
          <p:cNvSpPr txBox="1"/>
          <p:nvPr/>
        </p:nvSpPr>
        <p:spPr>
          <a:xfrm>
            <a:off x="377825" y="707390"/>
            <a:ext cx="815276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自读要求：</a:t>
            </a:r>
          </a:p>
          <a:p>
            <a:pPr lvl="0" indent="0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    轻声读课文，圈出不认识的字，看图猜猜它的读音，再与同桌互相教读。</a:t>
            </a:r>
          </a:p>
          <a:p>
            <a:pPr lvl="0" indent="0"/>
            <a:endParaRPr lang="zh-CN" altLang="en-US" sz="24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"/>
          <p:cNvSpPr txBox="1"/>
          <p:nvPr/>
        </p:nvSpPr>
        <p:spPr>
          <a:xfrm>
            <a:off x="462915" y="1722755"/>
            <a:ext cx="759333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/>
            <a:r>
              <a:rPr lang="en-US" altLang="zh-CN" sz="5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熟了    掉进  </a:t>
            </a:r>
          </a:p>
          <a:p>
            <a:pPr lvl="0" indent="0" algn="l"/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 lvl="0" indent="0" algn="l"/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逃命 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sym typeface="+mn-ea"/>
              </a:rPr>
              <a:t>田野    领着</a:t>
            </a:r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 lvl="0" indent="0" algn="l"/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07210" y="1134110"/>
            <a:ext cx="281305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20260" y="1134110"/>
            <a:ext cx="1018540" cy="579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diào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939483" y="2679383"/>
            <a:ext cx="792480" cy="57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táo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1732280" y="2679383"/>
            <a:ext cx="1153795" cy="579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mìnɡ</a:t>
            </a:r>
          </a:p>
        </p:txBody>
      </p:sp>
      <p:sp>
        <p:nvSpPr>
          <p:cNvPr id="5" name="TextBox 8"/>
          <p:cNvSpPr txBox="1"/>
          <p:nvPr/>
        </p:nvSpPr>
        <p:spPr>
          <a:xfrm>
            <a:off x="4355783" y="2679700"/>
            <a:ext cx="635000" cy="579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yě</a:t>
            </a:r>
          </a:p>
        </p:txBody>
      </p:sp>
      <p:sp>
        <p:nvSpPr>
          <p:cNvPr id="6" name="TextBox 8"/>
          <p:cNvSpPr txBox="1"/>
          <p:nvPr/>
        </p:nvSpPr>
        <p:spPr>
          <a:xfrm>
            <a:off x="6242050" y="2784475"/>
            <a:ext cx="905510" cy="579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lǐnɡ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7020" y="140970"/>
            <a:ext cx="4220845" cy="767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/>
              <a:t>拼一拼 ，读一读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"/>
          <p:cNvSpPr txBox="1"/>
          <p:nvPr/>
        </p:nvSpPr>
        <p:spPr>
          <a:xfrm>
            <a:off x="637540" y="1458595"/>
            <a:ext cx="7593330" cy="2560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/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咕咚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吓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了一跳  </a:t>
            </a:r>
          </a:p>
          <a:p>
            <a:pPr lvl="0" indent="0" algn="l"/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 lvl="0" indent="0" algn="l"/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小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鹿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 大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象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拦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住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4020" y="216535"/>
            <a:ext cx="40944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/>
              <a:t>猜一猜，读一读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"/>
          <p:cNvSpPr txBox="1"/>
          <p:nvPr/>
        </p:nvSpPr>
        <p:spPr>
          <a:xfrm>
            <a:off x="649605" y="861060"/>
            <a:ext cx="7593330" cy="4206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/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咕咚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熟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了 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掉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进  </a:t>
            </a:r>
          </a:p>
          <a:p>
            <a:pPr lvl="0" indent="0" algn="l"/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 lvl="0" indent="0" algn="l"/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吓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了一跳  小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鹿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逃命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</a:t>
            </a:r>
          </a:p>
          <a:p>
            <a:pPr lvl="0" indent="0" algn="l"/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 lvl="0" indent="0" algn="l"/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象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田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野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拦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住 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领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3055" y="220980"/>
            <a:ext cx="339661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/>
              <a:t>读一读，记一记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框 47"/>
          <p:cNvSpPr txBox="1"/>
          <p:nvPr/>
        </p:nvSpPr>
        <p:spPr>
          <a:xfrm>
            <a:off x="168275" y="1127125"/>
            <a:ext cx="8373745" cy="100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咕 咚 </a:t>
            </a:r>
            <a:r>
              <a:rPr lang="zh-CN" altLang="en-US" sz="60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吓 拦 领 </a:t>
            </a:r>
            <a:r>
              <a:rPr lang="zh-CN" altLang="en-US" sz="6000">
                <a:latin typeface="楷体" panose="02010609060101010101" charset="-122"/>
                <a:ea typeface="楷体" panose="02010609060101010101" charset="-122"/>
                <a:sym typeface="+mn-ea"/>
              </a:rPr>
              <a:t>熟 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16320" y="2540635"/>
            <a:ext cx="28778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形声字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图片 50" descr="9E7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240" y="104140"/>
            <a:ext cx="2660015" cy="2242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51" descr="8C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105" y="2346960"/>
            <a:ext cx="2534285" cy="2585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947920" y="570230"/>
            <a:ext cx="176339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华文楷体" panose="02010600040101010101" charset="-122"/>
                <a:ea typeface="华文楷体" panose="02010600040101010101" charset="-122"/>
              </a:rPr>
              <a:t>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23485" y="3009265"/>
            <a:ext cx="1300480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latin typeface="楷体" panose="02010609060101010101" charset="-122"/>
                <a:ea typeface="楷体" panose="02010609060101010101" charset="-122"/>
              </a:rPr>
              <a:t>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23965" y="1880870"/>
            <a:ext cx="224028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象形字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1585</Words>
  <Application>Microsoft Office PowerPoint</Application>
  <PresentationFormat>全屏显示(16:9)</PresentationFormat>
  <Paragraphs>239</Paragraphs>
  <Slides>38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155</cp:revision>
  <dcterms:created xsi:type="dcterms:W3CDTF">2016-10-29T08:56:00Z</dcterms:created>
  <dcterms:modified xsi:type="dcterms:W3CDTF">2017-04-16T06:56:01Z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