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3" r:id="rId4"/>
  </p:sldMasterIdLst>
  <p:sldIdLst>
    <p:sldId id="297" r:id="rId5"/>
    <p:sldId id="494" r:id="rId6"/>
    <p:sldId id="493" r:id="rId7"/>
    <p:sldId id="495" r:id="rId8"/>
    <p:sldId id="496" r:id="rId9"/>
    <p:sldId id="500" r:id="rId10"/>
    <p:sldId id="327" r:id="rId11"/>
    <p:sldId id="278" r:id="rId12"/>
    <p:sldId id="502" r:id="rId13"/>
    <p:sldId id="271" r:id="rId14"/>
    <p:sldId id="478" r:id="rId15"/>
    <p:sldId id="298" r:id="rId16"/>
    <p:sldId id="352" r:id="rId17"/>
    <p:sldId id="492" r:id="rId18"/>
    <p:sldId id="343" r:id="rId19"/>
    <p:sldId id="289" r:id="rId20"/>
    <p:sldId id="347" r:id="rId21"/>
    <p:sldId id="344" r:id="rId22"/>
    <p:sldId id="491" r:id="rId23"/>
    <p:sldId id="501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76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86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29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52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65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80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12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850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9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18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53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39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1127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  <p:extLst>
      <p:ext uri="{BB962C8B-B14F-4D97-AF65-F5344CB8AC3E}">
        <p14:creationId xmlns:p14="http://schemas.microsoft.com/office/powerpoint/2010/main" val="3868903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087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85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23279512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8351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98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153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468524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7271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9386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4348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97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3056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845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4815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791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914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272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384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ags" Target="../tags/tag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3760-72BA-4B8A-BACA-F91130A6483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CFC23-222A-402D-A8E7-34CE596B80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922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2018/7/24</a:t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0030101010101" pitchFamily="49" charset="-122"/>
                <a:ea typeface="黑体" panose="0201060003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920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8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3527" y="1469608"/>
            <a:ext cx="9418277" cy="19649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>
                <a:solidFill>
                  <a:srgbClr val="FF0000"/>
                </a:solidFill>
              </a:rPr>
              <a:t>        </a:t>
            </a:r>
            <a:r>
              <a:rPr lang="zh-CN" altLang="en-US" sz="4400" smtClean="0">
                <a:solidFill>
                  <a:srgbClr val="FF0000"/>
                </a:solidFill>
              </a:rPr>
              <a:t> </a:t>
            </a:r>
            <a:r>
              <a:rPr lang="zh-CN" altLang="en-US" sz="4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老师想给大家介绍一位聪明、勇敢的小朋友，他是谁呢？</a:t>
            </a:r>
            <a:endParaRPr lang="zh-CN" altLang="zh-CN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082" y="206733"/>
            <a:ext cx="3137986" cy="1115717"/>
            <a:chOff x="135082" y="206733"/>
            <a:chExt cx="3137986" cy="1115717"/>
          </a:xfrm>
        </p:grpSpPr>
        <p:grpSp>
          <p:nvGrpSpPr>
            <p:cNvPr id="7" name="组合 6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847338" y="3858762"/>
            <a:ext cx="6718019" cy="2273941"/>
            <a:chOff x="6897425" y="4277956"/>
            <a:chExt cx="5915969" cy="19203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86259" y="4578501"/>
              <a:ext cx="1227135" cy="1619818"/>
            </a:xfrm>
            <a:prstGeom prst="rect">
              <a:avLst/>
            </a:prstGeom>
          </p:spPr>
        </p:pic>
        <p:sp>
          <p:nvSpPr>
            <p:cNvPr id="16" name="云形标注 15"/>
            <p:cNvSpPr/>
            <p:nvPr/>
          </p:nvSpPr>
          <p:spPr>
            <a:xfrm>
              <a:off x="6897425" y="4277956"/>
              <a:ext cx="3328087" cy="1539381"/>
            </a:xfrm>
            <a:prstGeom prst="cloudCallout">
              <a:avLst>
                <a:gd name="adj1" fmla="val 94714"/>
                <a:gd name="adj2" fmla="val 16246"/>
              </a:avLst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500" b="1" smtClean="0">
                  <a:solidFill>
                    <a:srgbClr val="0000FF"/>
                  </a:solidFill>
                </a:rPr>
                <a:t>你知道吗？</a:t>
              </a:r>
              <a:endParaRPr lang="zh-CN" altLang="en-US" sz="3500" b="1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0438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02293" y="1045845"/>
            <a:ext cx="6227960" cy="513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庭：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瓮：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盛物的陶器，口小肚大。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(人或物)沉入或沉下。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皆：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全，都。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弃去：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扔下(落水的人)跑了。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拿着；握着。</a:t>
            </a:r>
          </a:p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迸：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向外溅出或喷射。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0338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9331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8324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7316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释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411891" y="2680370"/>
            <a:ext cx="2899719" cy="2476516"/>
          </a:xfrm>
          <a:prstGeom prst="wedgeEllipseCallout">
            <a:avLst>
              <a:gd name="adj1" fmla="val 55825"/>
              <a:gd name="adj2" fmla="val -9157"/>
            </a:avLst>
          </a:prstGeom>
          <a:solidFill>
            <a:srgbClr val="B5EA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3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你学会</a:t>
            </a:r>
            <a:endParaRPr kumimoji="1" lang="en-US" altLang="zh-CN" sz="3800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kumimoji="1" lang="zh-CN" altLang="en-US" sz="3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了吗？</a:t>
            </a:r>
            <a:endParaRPr lang="zh-CN" altLang="en-US" sz="3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9681" y="1357785"/>
            <a:ext cx="11123295" cy="507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一群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小孩子在庭院里玩耍，有一个小孩子爬到了大水缸上，一不小心失足跌下去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，被水淹没了。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其他孩子们都吓得扔下落水的小孩跑了，司马光找了一个大石头，用石头砸破了大水缸，缸里的水流了出来，落水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的小孩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得救了。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0338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9331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8324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37316" y="296313"/>
            <a:ext cx="748923" cy="769441"/>
          </a:xfrm>
          <a:prstGeom prst="rect">
            <a:avLst/>
          </a:prstGeom>
          <a:solidFill>
            <a:srgbClr val="92D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255" y="368935"/>
            <a:ext cx="11047730" cy="16244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i="0" u="none" strike="noStrike" kern="0" cap="none" spc="0" normalizeH="0" baseline="0" noProof="0" dirty="0">
                <a:solidFill>
                  <a:schemeClr val="tx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同伴失足落水，其他孩子是怎样的表现，司马光又是怎样做的？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2255" y="3380105"/>
            <a:ext cx="104978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其他的孩子：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吓得都跑开了。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惊慌失措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</a:p>
          <a:p>
            <a:pPr>
              <a:lnSpc>
                <a:spcPct val="20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司马光：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用大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石头砸破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大水缸。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非常冷静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7540" y="2404745"/>
            <a:ext cx="75285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众皆弃去，光持石击瓮破之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080329" y="3234690"/>
            <a:ext cx="7355771" cy="1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形标注 8"/>
          <p:cNvSpPr/>
          <p:nvPr/>
        </p:nvSpPr>
        <p:spPr>
          <a:xfrm>
            <a:off x="10297297" y="3660192"/>
            <a:ext cx="1668438" cy="1595068"/>
          </a:xfrm>
          <a:prstGeom prst="wedgeEllipseCallout">
            <a:avLst>
              <a:gd name="adj1" fmla="val -55761"/>
              <a:gd name="adj2" fmla="val 14600"/>
            </a:avLst>
          </a:prstGeom>
          <a:solidFill>
            <a:srgbClr val="B5EA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zh-CN" altLang="en-US" sz="3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3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202" y="1923907"/>
            <a:ext cx="5708453" cy="3949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12" name="文本框 25611"/>
          <p:cNvSpPr txBox="1"/>
          <p:nvPr/>
        </p:nvSpPr>
        <p:spPr>
          <a:xfrm>
            <a:off x="791202" y="879801"/>
            <a:ext cx="10191904" cy="700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latin typeface="Arial" panose="020B0604020202020204" pitchFamily="34" charset="0"/>
                <a:ea typeface="黑体" panose="02010609060101010101" pitchFamily="49" charset="-122"/>
              </a:rPr>
              <a:t>你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认为司马光是个怎样的孩子？说说自己的看法。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19723" y="2629900"/>
            <a:ext cx="3231802" cy="216059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临危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不乱</a:t>
            </a:r>
          </a:p>
          <a:p>
            <a:pPr>
              <a:lnSpc>
                <a:spcPct val="14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机智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9F1A26-A8CE-44A4-8DA6-1AC44C07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7DF99ED-DB04-43AA-929B-6D53565D3B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4485229-E6AF-43C9-B0B1-4B1118E1A1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9768" y="369718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1456" y="369718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6440" y="369718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63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1130414" y="3916118"/>
            <a:ext cx="174689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司马光</a:t>
            </a:r>
          </a:p>
        </p:txBody>
      </p:sp>
      <p:sp>
        <p:nvSpPr>
          <p:cNvPr id="46098" name="Text Box 18"/>
          <p:cNvSpPr txBox="1">
            <a:spLocks noChangeArrowheads="1"/>
          </p:cNvSpPr>
          <p:nvPr/>
        </p:nvSpPr>
        <p:spPr bwMode="auto">
          <a:xfrm>
            <a:off x="3111496" y="2724276"/>
            <a:ext cx="387798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：足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跌没水中</a:t>
            </a:r>
          </a:p>
        </p:txBody>
      </p:sp>
      <p:sp>
        <p:nvSpPr>
          <p:cNvPr id="46099" name="Text Box 19"/>
          <p:cNvSpPr txBox="1">
            <a:spLocks noChangeArrowheads="1"/>
          </p:cNvSpPr>
          <p:nvPr/>
        </p:nvSpPr>
        <p:spPr bwMode="auto">
          <a:xfrm>
            <a:off x="3156014" y="4973214"/>
            <a:ext cx="43148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结果：水迸，儿得活</a:t>
            </a: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8073530" y="3393833"/>
            <a:ext cx="2019300" cy="1641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临危不乱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机智勇敢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6103" name="AutoShape 23"/>
          <p:cNvSpPr/>
          <p:nvPr/>
        </p:nvSpPr>
        <p:spPr bwMode="auto">
          <a:xfrm>
            <a:off x="2853690" y="3189096"/>
            <a:ext cx="146050" cy="2097405"/>
          </a:xfrm>
          <a:prstGeom prst="leftBrace">
            <a:avLst>
              <a:gd name="adj1" fmla="val 21358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4588846" y="3494197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众小孩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－皆弃去</a:t>
            </a:r>
          </a:p>
        </p:txBody>
      </p:sp>
      <p:sp>
        <p:nvSpPr>
          <p:cNvPr id="1073822070" name="文本框 1073822069"/>
          <p:cNvSpPr txBox="1"/>
          <p:nvPr/>
        </p:nvSpPr>
        <p:spPr>
          <a:xfrm>
            <a:off x="3111500" y="3836796"/>
            <a:ext cx="1471295" cy="2882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3600" b="1"/>
              <a:t>经过</a:t>
            </a:r>
          </a:p>
          <a:p>
            <a:endParaRPr lang="zh-CN" altLang="en-US" sz="3600" b="1"/>
          </a:p>
        </p:txBody>
      </p:sp>
      <p:sp>
        <p:nvSpPr>
          <p:cNvPr id="3" name="Text Box 19"/>
          <p:cNvSpPr txBox="1">
            <a:spLocks noChangeArrowheads="1"/>
          </p:cNvSpPr>
          <p:nvPr/>
        </p:nvSpPr>
        <p:spPr bwMode="auto">
          <a:xfrm>
            <a:off x="4553286" y="4133007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司马光－持石击瓮</a:t>
            </a:r>
          </a:p>
        </p:txBody>
      </p:sp>
      <p:sp>
        <p:nvSpPr>
          <p:cNvPr id="4" name="AutoShape 23"/>
          <p:cNvSpPr/>
          <p:nvPr/>
        </p:nvSpPr>
        <p:spPr bwMode="auto">
          <a:xfrm>
            <a:off x="4302756" y="3732503"/>
            <a:ext cx="146050" cy="780415"/>
          </a:xfrm>
          <a:prstGeom prst="leftBrace">
            <a:avLst>
              <a:gd name="adj1" fmla="val 213587"/>
              <a:gd name="adj2" fmla="val 51342"/>
            </a:avLst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5" name="AutoShape 23"/>
          <p:cNvSpPr/>
          <p:nvPr/>
        </p:nvSpPr>
        <p:spPr bwMode="auto">
          <a:xfrm flipH="1">
            <a:off x="7594495" y="3003041"/>
            <a:ext cx="255905" cy="2374265"/>
          </a:xfrm>
          <a:prstGeom prst="leftBrace">
            <a:avLst>
              <a:gd name="adj1" fmla="val 213587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A04CF3D-A050-4769-A84B-BF564364342C}"/>
              </a:ext>
            </a:extLst>
          </p:cNvPr>
          <p:cNvSpPr txBox="1"/>
          <p:nvPr/>
        </p:nvSpPr>
        <p:spPr>
          <a:xfrm>
            <a:off x="1070834" y="1699702"/>
            <a:ext cx="9318694" cy="7017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理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清课文思路，并用自己的话讲讲这个故事。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2038" y="331387"/>
            <a:ext cx="3261030" cy="1098952"/>
            <a:chOff x="12038" y="331387"/>
            <a:chExt cx="3261030" cy="1098952"/>
          </a:xfrm>
        </p:grpSpPr>
        <p:grpSp>
          <p:nvGrpSpPr>
            <p:cNvPr id="14" name="组合 13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8" y="331387"/>
              <a:ext cx="1051489" cy="10989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82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7382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098" grpId="0"/>
      <p:bldP spid="46099" grpId="0"/>
      <p:bldP spid="46101" grpId="0"/>
      <p:bldP spid="46103" grpId="0" animBg="1"/>
      <p:bldP spid="2" grpId="0"/>
      <p:bldP spid="1073822070" grpId="0"/>
      <p:bldP spid="3" grpId="0"/>
      <p:bldP spid="4" grpId="0" animBg="1"/>
      <p:bldP spid="5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7739" y="2071249"/>
            <a:ext cx="10619740" cy="32360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3600" b="0"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本文是一篇文言文，通过讲述了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司马光小时候在同伴失足落水时，沉着冷静地用石头砸破水缸，救出同伴的故事，表现了司马光的机智与</a:t>
            </a:r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勇敢的好品质。</a:t>
            </a:r>
            <a:endParaRPr lang="zh-CN" altLang="en-US" sz="4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7" name="组合 6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9920" y="3815268"/>
            <a:ext cx="10342880" cy="2089150"/>
          </a:xfrm>
        </p:spPr>
        <p:txBody>
          <a:bodyPr vert="horz" wrap="square" lIns="91440" tIns="45720" rIns="91440" bIns="45720" numCol="1" anchorCtr="0" compatLnSpc="1">
            <a:normAutofit fontScale="90000"/>
          </a:bodyPr>
          <a:lstStyle/>
          <a:p>
            <a:pPr eaLnBrk="1" hangingPunct="1">
              <a:lnSpc>
                <a:spcPct val="210000"/>
              </a:lnSpc>
            </a:pPr>
            <a:r>
              <a:rPr lang="en-US" altLang="zh-CN" sz="3600" b="0" cap="none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r>
              <a:rPr lang="zh-CN" altLang="en-US" sz="4000" b="1" cap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生活中随时可能遇到一些意外，令我们毫无防备。遇到突发事件，害怕、紧张、慌乱都是可以理解</a:t>
            </a:r>
            <a:r>
              <a:rPr lang="zh-CN" altLang="en-US" sz="4000" b="1" cap="none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的，但是</a:t>
            </a:r>
            <a:r>
              <a:rPr lang="zh-CN" altLang="en-US" sz="4000" b="1" cap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我们要学会机智</a:t>
            </a:r>
            <a:r>
              <a:rPr lang="zh-CN" altLang="en-US" sz="4000" b="1" cap="none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灵活地分析问题</a:t>
            </a:r>
            <a:r>
              <a:rPr lang="zh-CN" altLang="en-US" sz="4000" b="1" cap="none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，找到解决问题的办法。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0338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9331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8324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7316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272052" y="3434382"/>
            <a:ext cx="11358880" cy="4451985"/>
          </a:xfrm>
        </p:spPr>
        <p:txBody>
          <a:bodyPr vert="horz" wrap="square" lIns="91440" tIns="45720" rIns="91440" bIns="45720" numCol="1" anchorCtr="0" compatLnSpc="1">
            <a:norm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endParaRPr lang="zh-CN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2052" y="1599904"/>
            <a:ext cx="1122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        </a:t>
            </a:r>
            <a:r>
              <a:rPr lang="zh-CN" altLang="zh-CN" sz="36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zh-CN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根据图片写出中国古代四</a:t>
            </a:r>
            <a:r>
              <a:rPr lang="zh-CN" altLang="zh-CN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zh-CN" sz="36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儿童益智</a:t>
            </a:r>
            <a:r>
              <a:rPr lang="zh-CN" altLang="zh-CN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故事的名称</a:t>
            </a:r>
            <a:r>
              <a:rPr lang="zh-CN" altLang="zh-CN" sz="36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245680F-EBC4-4A94-B538-1D3EFC15C8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131" y="2498845"/>
            <a:ext cx="1997891" cy="2446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A3FFEAA-879E-439A-AD0A-362F3A2D8B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54"/>
          <a:stretch/>
        </p:blipFill>
        <p:spPr>
          <a:xfrm>
            <a:off x="3421109" y="2498845"/>
            <a:ext cx="2314773" cy="2446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88C1244-D753-4B65-B668-1156C7E750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29" y="2701342"/>
            <a:ext cx="2372549" cy="224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3DF135FA-A3F2-44C6-8B5B-899E71AF9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706" y="2624763"/>
            <a:ext cx="2871216" cy="219456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1A4BFFA-84EF-411D-87AE-D7ADCA6E201A}"/>
              </a:ext>
            </a:extLst>
          </p:cNvPr>
          <p:cNvSpPr txBox="1"/>
          <p:nvPr/>
        </p:nvSpPr>
        <p:spPr>
          <a:xfrm>
            <a:off x="783492" y="4907716"/>
            <a:ext cx="257977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司马光砸缸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2E07D04-D29E-4EDF-83FE-89A5D052ED96}"/>
              </a:ext>
            </a:extLst>
          </p:cNvPr>
          <p:cNvSpPr txBox="1"/>
          <p:nvPr/>
        </p:nvSpPr>
        <p:spPr>
          <a:xfrm>
            <a:off x="3338060" y="4907716"/>
            <a:ext cx="2579770" cy="1126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孔融让梨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44D2B39-0CC7-4C27-AC9D-148DC0E3AF65}"/>
              </a:ext>
            </a:extLst>
          </p:cNvPr>
          <p:cNvSpPr txBox="1"/>
          <p:nvPr/>
        </p:nvSpPr>
        <p:spPr>
          <a:xfrm>
            <a:off x="6061429" y="4907716"/>
            <a:ext cx="2579770" cy="100803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曹冲称象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C4E5483-B883-42CF-8D52-833BFD31E283}"/>
              </a:ext>
            </a:extLst>
          </p:cNvPr>
          <p:cNvSpPr txBox="1"/>
          <p:nvPr/>
        </p:nvSpPr>
        <p:spPr>
          <a:xfrm>
            <a:off x="8763106" y="5172358"/>
            <a:ext cx="2867826" cy="695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文彦博灌水浮球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047" y="173893"/>
            <a:ext cx="3203021" cy="1233082"/>
            <a:chOff x="70047" y="173893"/>
            <a:chExt cx="3203021" cy="1233082"/>
          </a:xfrm>
        </p:grpSpPr>
        <p:grpSp>
          <p:nvGrpSpPr>
            <p:cNvPr id="21" name="组合 2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知识拓展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7" y="173893"/>
              <a:ext cx="1042365" cy="12330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285115" y="1390015"/>
            <a:ext cx="11358880" cy="4451985"/>
          </a:xfrm>
        </p:spPr>
        <p:txBody>
          <a:bodyPr vert="horz" wrap="square" lIns="91440" tIns="45720" rIns="91440" bIns="45720" numCol="1" anchorCtr="0" compatLnSpc="1">
            <a:normAutofit lnSpcReduction="10000"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香九龄，能温席。孝于亲，所当执。 融四岁，能让梨。弟于长，宜先知。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译文：</a:t>
            </a: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东汉人黄香，九岁时就知道孝敬父亲，替父亲暖被窝。这是每个孝顺父母的人都应该实行和效仿的。 汉代人孔融四岁时，就知道把大的梨让给哥哥吃，这种尊敬和友爱兄长的道理，是每个人从小就应该知道的。</a:t>
            </a:r>
            <a:r>
              <a:rPr lang="en-US" altLang="zh-CN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</a:t>
            </a:r>
            <a:r>
              <a:rPr lang="en-US" altLang="zh-CN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</a:t>
            </a:r>
            <a:r>
              <a:rPr lang="en-US" altLang="zh-CN" sz="32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     </a:t>
            </a:r>
            <a:endParaRPr lang="zh-CN" altLang="en-US" sz="32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0" y="570865"/>
            <a:ext cx="6110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《三字经》中的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少年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故事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8062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6257" y="417386"/>
            <a:ext cx="6753204" cy="2150231"/>
          </a:xfrm>
          <a:prstGeom prst="rect">
            <a:avLst/>
          </a:prstGeom>
          <a:solidFill>
            <a:srgbClr val="E3F2F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5217329" y="287723"/>
            <a:ext cx="296230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司马光</a:t>
            </a:r>
          </a:p>
        </p:txBody>
      </p:sp>
      <p:sp>
        <p:nvSpPr>
          <p:cNvPr id="5" name="椭圆 4"/>
          <p:cNvSpPr/>
          <p:nvPr/>
        </p:nvSpPr>
        <p:spPr>
          <a:xfrm>
            <a:off x="4095214" y="542760"/>
            <a:ext cx="1272048" cy="1153161"/>
          </a:xfrm>
          <a:prstGeom prst="ellipse">
            <a:avLst/>
          </a:prstGeom>
          <a:solidFill>
            <a:schemeClr val="accent2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000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24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895603" y="1742473"/>
            <a:ext cx="6021976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 txBox="1">
            <a:spLocks/>
          </p:cNvSpPr>
          <p:nvPr/>
        </p:nvSpPr>
        <p:spPr>
          <a:xfrm>
            <a:off x="5152123" y="1478957"/>
            <a:ext cx="231341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三年级上册</a:t>
            </a:r>
          </a:p>
        </p:txBody>
      </p:sp>
    </p:spTree>
    <p:extLst>
      <p:ext uri="{BB962C8B-B14F-4D97-AF65-F5344CB8AC3E}">
        <p14:creationId xmlns:p14="http://schemas.microsoft.com/office/powerpoint/2010/main" val="301253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64977" y="1968164"/>
            <a:ext cx="7379386" cy="830997"/>
            <a:chOff x="1058284" y="1986826"/>
            <a:chExt cx="7379386" cy="830997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  <a:defRPr/>
              </a:pPr>
              <a:r>
                <a:rPr lang="en-US" altLang="zh-CN" sz="4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97097" y="2061578"/>
              <a:ext cx="6540573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800" b="1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有感情地朗读课文</a:t>
              </a:r>
              <a:r>
                <a:rPr lang="zh-CN" altLang="en-US" sz="3800" b="1" smtClean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。背诵课文</a:t>
              </a:r>
              <a:endParaRPr lang="zh-CN" altLang="en-US" sz="3800" dirty="0">
                <a:solidFill>
                  <a:srgbClr val="0000FF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4977" y="3200445"/>
            <a:ext cx="6890470" cy="830997"/>
            <a:chOff x="1058284" y="3122273"/>
            <a:chExt cx="6890470" cy="830997"/>
          </a:xfrm>
        </p:grpSpPr>
        <p:sp>
          <p:nvSpPr>
            <p:cNvPr id="43" name="矩形 13"/>
            <p:cNvSpPr>
              <a:spLocks noChangeArrowheads="1"/>
            </p:cNvSpPr>
            <p:nvPr/>
          </p:nvSpPr>
          <p:spPr bwMode="auto">
            <a:xfrm>
              <a:off x="1058284" y="3122273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  <a:defRPr/>
              </a:pPr>
              <a:r>
                <a:rPr lang="en-US" altLang="zh-CN" sz="4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97097" y="3195932"/>
              <a:ext cx="6051657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800" b="1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在田字格中书写本课</a:t>
              </a:r>
              <a:r>
                <a:rPr lang="zh-CN" altLang="en-US" sz="3800" b="1" smtClean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生字。</a:t>
              </a:r>
              <a:endParaRPr lang="zh-CN" altLang="en-US" sz="3800" dirty="0">
                <a:solidFill>
                  <a:srgbClr val="0000FF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4977" y="4432725"/>
            <a:ext cx="9777163" cy="830997"/>
            <a:chOff x="1058284" y="4152801"/>
            <a:chExt cx="9777163" cy="830997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  <a:defRPr/>
              </a:pPr>
              <a:r>
                <a:rPr lang="en-US" altLang="zh-CN" sz="4800" b="1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97096" y="4233006"/>
              <a:ext cx="8938351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5000"/>
                </a:lnSpc>
                <a:defRPr/>
              </a:pPr>
              <a:r>
                <a:rPr lang="zh-CN" altLang="en-US" sz="3800" b="1" smtClean="0">
                  <a:solidFill>
                    <a:srgbClr val="0000FF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把这个故事讲给爸爸妈妈听。</a:t>
              </a:r>
              <a:endParaRPr lang="zh-CN" altLang="en-US" sz="3800" dirty="0">
                <a:solidFill>
                  <a:srgbClr val="0000FF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80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232163" y="2219506"/>
            <a:ext cx="7364730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          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smtClean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司马</a:t>
            </a:r>
            <a:r>
              <a:rPr lang="zh-CN" altLang="en-US" sz="3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光：(1019～1086)，北宋政治家、史学家、文学家。主持编纂(zuàn)了中国历史上第一部编年体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通史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《资治通鉴》，这</a:t>
            </a:r>
            <a:r>
              <a:rPr lang="zh-CN" altLang="en-US" sz="3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部书影响巨大。</a:t>
            </a:r>
            <a:endParaRPr lang="zh-CN" altLang="en-US" sz="35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010" name="imgPicture" descr="https://gss0.bdstatic.com/94o3dSag_xI4khGkpoWK1HF6hhy/baike/c0%3Dbaike80%2C5%2C5%2C80%2C26/sign=4ba2c55f0823dd54357eaf3ab060d8bb/b151f8198618367a5a05c6e62f738bd4b31ce579.jpg"/>
          <p:cNvPicPr>
            <a:picLocks noChangeAspect="1" noChangeArrowheads="1"/>
          </p:cNvPicPr>
          <p:nvPr/>
        </p:nvPicPr>
        <p:blipFill>
          <a:blip r:embed="rId2" cstate="print"/>
          <a:srcRect t="16750" b="10282"/>
          <a:stretch>
            <a:fillRect/>
          </a:stretch>
        </p:blipFill>
        <p:spPr>
          <a:xfrm>
            <a:off x="594754" y="1998328"/>
            <a:ext cx="3514725" cy="3487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510338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331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8324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37316" y="296313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656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27" name="组合 26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cxnSp>
        <p:nvCxnSpPr>
          <p:cNvPr id="3" name="直接连接符 2"/>
          <p:cNvCxnSpPr/>
          <p:nvPr/>
        </p:nvCxnSpPr>
        <p:spPr>
          <a:xfrm>
            <a:off x="593143" y="2356055"/>
            <a:ext cx="11038703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93143" y="4814391"/>
            <a:ext cx="11038703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41397" y="2383234"/>
            <a:ext cx="283984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sī</a:t>
            </a:r>
            <a:endParaRPr lang="zh-CN" altLang="en-US" sz="5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1052755" y="3076136"/>
            <a:ext cx="1838325" cy="178510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1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司</a:t>
            </a:r>
            <a:endParaRPr lang="zh-CN" altLang="en-US" sz="11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91692" y="2393459"/>
            <a:ext cx="283984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diē</a:t>
            </a:r>
            <a:endParaRPr lang="zh-CN" altLang="en-US" sz="5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4"/>
          <p:cNvSpPr txBox="1"/>
          <p:nvPr/>
        </p:nvSpPr>
        <p:spPr>
          <a:xfrm>
            <a:off x="3022135" y="3076136"/>
            <a:ext cx="1838325" cy="178510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1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跌</a:t>
            </a:r>
            <a:endParaRPr lang="zh-CN" altLang="en-US" sz="11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27910" y="2362413"/>
            <a:ext cx="283984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jiē</a:t>
            </a:r>
            <a:endParaRPr lang="zh-CN" altLang="en-US" sz="5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4991515" y="3076136"/>
            <a:ext cx="1838325" cy="178510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1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皆</a:t>
            </a:r>
            <a:endParaRPr lang="zh-CN" altLang="en-US" sz="11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717845" y="2355220"/>
            <a:ext cx="2233261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endParaRPr lang="zh-CN" altLang="en-US" sz="5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"/>
          <p:cNvSpPr txBox="1"/>
          <p:nvPr/>
        </p:nvSpPr>
        <p:spPr>
          <a:xfrm>
            <a:off x="6960895" y="3076136"/>
            <a:ext cx="1838325" cy="178510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1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弃</a:t>
            </a:r>
            <a:endParaRPr lang="zh-CN" altLang="en-US" sz="11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05701" y="2379071"/>
            <a:ext cx="283984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chí</a:t>
            </a:r>
            <a:endParaRPr lang="zh-CN" altLang="en-US" sz="5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"/>
          <p:cNvSpPr txBox="1"/>
          <p:nvPr/>
        </p:nvSpPr>
        <p:spPr>
          <a:xfrm>
            <a:off x="8895440" y="3076136"/>
            <a:ext cx="1838325" cy="1785104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1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持</a:t>
            </a:r>
            <a:endParaRPr lang="zh-CN" altLang="en-US" sz="11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87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36" grpId="0"/>
      <p:bldP spid="38" grpId="0"/>
      <p:bldP spid="39" grpId="0"/>
      <p:bldP spid="41" grpId="0"/>
      <p:bldP spid="42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30049" y="225287"/>
            <a:ext cx="3133181" cy="1063729"/>
            <a:chOff x="398493" y="235133"/>
            <a:chExt cx="3133181" cy="1063729"/>
          </a:xfrm>
        </p:grpSpPr>
        <p:grpSp>
          <p:nvGrpSpPr>
            <p:cNvPr id="44" name="组合 43"/>
            <p:cNvGrpSpPr/>
            <p:nvPr/>
          </p:nvGrpSpPr>
          <p:grpSpPr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493" y="235133"/>
              <a:ext cx="873825" cy="1063729"/>
            </a:xfrm>
            <a:prstGeom prst="rect">
              <a:avLst/>
            </a:prstGeom>
          </p:spPr>
        </p:pic>
      </p:grpSp>
      <p:grpSp>
        <p:nvGrpSpPr>
          <p:cNvPr id="190" name="组合 189"/>
          <p:cNvGrpSpPr/>
          <p:nvPr/>
        </p:nvGrpSpPr>
        <p:grpSpPr>
          <a:xfrm>
            <a:off x="581283" y="2916285"/>
            <a:ext cx="1224000" cy="1224001"/>
            <a:chOff x="1244432" y="2317964"/>
            <a:chExt cx="1224000" cy="1224001"/>
          </a:xfrm>
        </p:grpSpPr>
        <p:sp>
          <p:nvSpPr>
            <p:cNvPr id="191" name="文本框 190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司</a:t>
              </a:r>
            </a:p>
          </p:txBody>
        </p:sp>
        <p:grpSp>
          <p:nvGrpSpPr>
            <p:cNvPr id="192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4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195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6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97" name="组合 196"/>
          <p:cNvGrpSpPr/>
          <p:nvPr/>
        </p:nvGrpSpPr>
        <p:grpSpPr>
          <a:xfrm>
            <a:off x="2186482" y="2916285"/>
            <a:ext cx="1224000" cy="1224001"/>
            <a:chOff x="1244432" y="2317964"/>
            <a:chExt cx="1224000" cy="1224001"/>
          </a:xfrm>
        </p:grpSpPr>
        <p:sp>
          <p:nvSpPr>
            <p:cNvPr id="198" name="文本框 197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庭</a:t>
              </a:r>
            </a:p>
          </p:txBody>
        </p:sp>
        <p:grpSp>
          <p:nvGrpSpPr>
            <p:cNvPr id="199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0" name="矩形 199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1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02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04" name="组合 203"/>
          <p:cNvGrpSpPr/>
          <p:nvPr/>
        </p:nvGrpSpPr>
        <p:grpSpPr>
          <a:xfrm>
            <a:off x="3791681" y="2916285"/>
            <a:ext cx="1224000" cy="1224001"/>
            <a:chOff x="1244432" y="2317964"/>
            <a:chExt cx="1224000" cy="1224001"/>
          </a:xfrm>
        </p:grpSpPr>
        <p:sp>
          <p:nvSpPr>
            <p:cNvPr id="205" name="文本框 204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登</a:t>
              </a:r>
            </a:p>
          </p:txBody>
        </p:sp>
        <p:grpSp>
          <p:nvGrpSpPr>
            <p:cNvPr id="206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7" name="矩形 206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8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09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0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11" name="组合 210"/>
          <p:cNvGrpSpPr/>
          <p:nvPr/>
        </p:nvGrpSpPr>
        <p:grpSpPr>
          <a:xfrm>
            <a:off x="5396880" y="2916285"/>
            <a:ext cx="1224000" cy="1224001"/>
            <a:chOff x="1244432" y="2317964"/>
            <a:chExt cx="1224000" cy="1224001"/>
          </a:xfrm>
        </p:grpSpPr>
        <p:sp>
          <p:nvSpPr>
            <p:cNvPr id="212" name="文本框 211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跌</a:t>
              </a:r>
            </a:p>
          </p:txBody>
        </p:sp>
        <p:grpSp>
          <p:nvGrpSpPr>
            <p:cNvPr id="213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14" name="矩形 213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5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16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7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18" name="组合 217"/>
          <p:cNvGrpSpPr/>
          <p:nvPr/>
        </p:nvGrpSpPr>
        <p:grpSpPr>
          <a:xfrm>
            <a:off x="7002079" y="2916285"/>
            <a:ext cx="1224000" cy="1224001"/>
            <a:chOff x="1244432" y="2317964"/>
            <a:chExt cx="1224000" cy="1224001"/>
          </a:xfrm>
        </p:grpSpPr>
        <p:sp>
          <p:nvSpPr>
            <p:cNvPr id="219" name="文本框 218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众</a:t>
              </a:r>
            </a:p>
          </p:txBody>
        </p:sp>
        <p:grpSp>
          <p:nvGrpSpPr>
            <p:cNvPr id="220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1" name="矩形 220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2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23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24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25" name="组合 224"/>
          <p:cNvGrpSpPr/>
          <p:nvPr/>
        </p:nvGrpSpPr>
        <p:grpSpPr>
          <a:xfrm>
            <a:off x="8607278" y="2916285"/>
            <a:ext cx="1224000" cy="1224001"/>
            <a:chOff x="1244432" y="2317964"/>
            <a:chExt cx="1224000" cy="1224001"/>
          </a:xfrm>
        </p:grpSpPr>
        <p:sp>
          <p:nvSpPr>
            <p:cNvPr id="226" name="文本框 225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弃</a:t>
              </a:r>
            </a:p>
          </p:txBody>
        </p:sp>
        <p:grpSp>
          <p:nvGrpSpPr>
            <p:cNvPr id="22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2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30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1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232" name="组合 231"/>
          <p:cNvGrpSpPr/>
          <p:nvPr/>
        </p:nvGrpSpPr>
        <p:grpSpPr>
          <a:xfrm>
            <a:off x="10212475" y="2916285"/>
            <a:ext cx="1224000" cy="1224001"/>
            <a:chOff x="1244432" y="2317964"/>
            <a:chExt cx="1224000" cy="1224001"/>
          </a:xfrm>
        </p:grpSpPr>
        <p:sp>
          <p:nvSpPr>
            <p:cNvPr id="233" name="文本框 232"/>
            <p:cNvSpPr txBox="1"/>
            <p:nvPr/>
          </p:nvSpPr>
          <p:spPr>
            <a:xfrm>
              <a:off x="1312198" y="2317964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持</a:t>
              </a:r>
            </a:p>
          </p:txBody>
        </p:sp>
        <p:grpSp>
          <p:nvGrpSpPr>
            <p:cNvPr id="234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35" name="矩形 234"/>
              <p:cNvSpPr/>
              <p:nvPr/>
            </p:nvSpPr>
            <p:spPr>
              <a:xfrm>
                <a:off x="2570294" y="4004753"/>
                <a:ext cx="1424681" cy="1428080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6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237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8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146993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938530" y="1676934"/>
            <a:ext cx="7481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    </a:t>
            </a:r>
            <a:r>
              <a:rPr lang="zh-CN" altLang="en-US" sz="4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charset="-122"/>
              </a:rPr>
              <a:t>同学们，请大家认真</a:t>
            </a:r>
            <a:r>
              <a:rPr lang="zh-CN" altLang="en-US" sz="4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charset="-122"/>
              </a:rPr>
              <a:t>朗读课文，注意词句间的停顿，</a:t>
            </a:r>
            <a:r>
              <a:rPr lang="zh-CN" altLang="en-US" sz="4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charset="-122"/>
              </a:rPr>
              <a:t>边读边思考：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1049339" y="3880076"/>
            <a:ext cx="7452110" cy="1619818"/>
            <a:chOff x="1049339" y="3880076"/>
            <a:chExt cx="7452110" cy="161981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339" y="3880076"/>
              <a:ext cx="1227135" cy="1619818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347758" y="4332389"/>
              <a:ext cx="61536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4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0030101010101" charset="-122"/>
                </a:rPr>
                <a:t>课文主要讲了一件什么事？</a:t>
              </a:r>
              <a:endPara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587" y="2413686"/>
            <a:ext cx="3396451" cy="226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73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654957" y="453548"/>
            <a:ext cx="10515600" cy="1325563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朗读课文  注意停顿</a:t>
            </a: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157480" y="1390015"/>
            <a:ext cx="11877675" cy="4351655"/>
          </a:xfrm>
        </p:spPr>
        <p:txBody>
          <a:bodyPr>
            <a:normAutofit fontScale="80000" lnSpcReduction="10000"/>
          </a:bodyPr>
          <a:lstStyle/>
          <a:p>
            <a:pPr>
              <a:buNone/>
            </a:pPr>
            <a:r>
              <a:rPr lang="en-US" altLang="zh-CN" dirty="0"/>
              <a:t>    </a:t>
            </a:r>
          </a:p>
          <a:p>
            <a:pPr>
              <a:lnSpc>
                <a:spcPct val="140000"/>
              </a:lnSpc>
              <a:buNone/>
            </a:pPr>
            <a:r>
              <a:rPr lang="en-US" altLang="zh-CN" dirty="0"/>
              <a:t>             </a:t>
            </a:r>
            <a:r>
              <a:rPr lang="en-US" altLang="zh-CN" sz="5400" dirty="0"/>
              <a:t>   </a:t>
            </a: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群儿∕戏于庭，一儿∕登瓮 ，足跌∕没水中。众∕皆弃去，光∕持石∕击瓮∕破之，水迸，儿∕得活。</a:t>
            </a:r>
          </a:p>
        </p:txBody>
      </p:sp>
    </p:spTree>
    <p:extLst>
      <p:ext uri="{BB962C8B-B14F-4D97-AF65-F5344CB8AC3E}">
        <p14:creationId xmlns:p14="http://schemas.microsoft.com/office/powerpoint/2010/main" val="189527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710565" y="1461221"/>
            <a:ext cx="7593177" cy="8661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这篇课文和其他课文有什么不同？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0565" y="2430780"/>
            <a:ext cx="10350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600" b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这篇课文下面还有一些词语的</a:t>
            </a:r>
            <a:r>
              <a:rPr lang="zh-CN" altLang="en-US" sz="36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注释，其他</a:t>
            </a: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的课文一般没有。这篇课文很短，只有几句话；其他课文较长。这篇课文是古人写的文章，很多的词语意思和现在不一样，叫做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文言文</a:t>
            </a: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0338" y="296313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331" y="296313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8324" y="296313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7316" y="296313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5753100"/>
            <a:ext cx="12192000" cy="1104265"/>
            <a:chOff x="0" y="9060"/>
            <a:chExt cx="19200" cy="1739"/>
          </a:xfrm>
        </p:grpSpPr>
        <p:sp>
          <p:nvSpPr>
            <p:cNvPr id="5" name="矩形 4"/>
            <p:cNvSpPr/>
            <p:nvPr/>
          </p:nvSpPr>
          <p:spPr>
            <a:xfrm>
              <a:off x="0" y="10545"/>
              <a:ext cx="19200" cy="255"/>
            </a:xfrm>
            <a:prstGeom prst="rect">
              <a:avLst/>
            </a:prstGeom>
            <a:solidFill>
              <a:srgbClr val="7FCB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260"/>
              <a:ext cx="19200" cy="285"/>
            </a:xfrm>
            <a:prstGeom prst="rect">
              <a:avLst/>
            </a:prstGeom>
            <a:solidFill>
              <a:srgbClr val="DDE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6290" y="9060"/>
              <a:ext cx="2535" cy="1501"/>
              <a:chOff x="10344152" y="5753100"/>
              <a:chExt cx="1609594" cy="95335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0344152" y="5823976"/>
                <a:ext cx="719139" cy="872965"/>
                <a:chOff x="8572502" y="5823976"/>
                <a:chExt cx="719139" cy="872965"/>
              </a:xfrm>
            </p:grpSpPr>
            <p:grpSp>
              <p:nvGrpSpPr>
                <p:cNvPr id="54" name="组合 53"/>
                <p:cNvGrpSpPr/>
                <p:nvPr/>
              </p:nvGrpSpPr>
              <p:grpSpPr>
                <a:xfrm>
                  <a:off x="8572502" y="5823976"/>
                  <a:ext cx="290514" cy="707102"/>
                  <a:chOff x="2064112" y="3276600"/>
                  <a:chExt cx="290514" cy="771525"/>
                </a:xfrm>
              </p:grpSpPr>
              <p:sp>
                <p:nvSpPr>
                  <p:cNvPr id="58" name="椭圆 57"/>
                  <p:cNvSpPr/>
                  <p:nvPr/>
                </p:nvSpPr>
                <p:spPr>
                  <a:xfrm>
                    <a:off x="2064112" y="3276600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2164556" y="3676650"/>
                    <a:ext cx="99579" cy="371475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5" name="组合 54"/>
                <p:cNvGrpSpPr/>
                <p:nvPr/>
              </p:nvGrpSpPr>
              <p:grpSpPr>
                <a:xfrm>
                  <a:off x="9001127" y="5989839"/>
                  <a:ext cx="290514" cy="707102"/>
                  <a:chOff x="2064112" y="3276600"/>
                  <a:chExt cx="290514" cy="771525"/>
                </a:xfrm>
              </p:grpSpPr>
              <p:sp>
                <p:nvSpPr>
                  <p:cNvPr id="56" name="椭圆 55"/>
                  <p:cNvSpPr/>
                  <p:nvPr/>
                </p:nvSpPr>
                <p:spPr>
                  <a:xfrm>
                    <a:off x="2064112" y="3276600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2164556" y="3676650"/>
                    <a:ext cx="99579" cy="371475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61" name="组合 60"/>
              <p:cNvGrpSpPr/>
              <p:nvPr/>
            </p:nvGrpSpPr>
            <p:grpSpPr>
              <a:xfrm>
                <a:off x="11206032" y="5753100"/>
                <a:ext cx="747714" cy="953354"/>
                <a:chOff x="9443907" y="5753100"/>
                <a:chExt cx="747714" cy="953354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9443907" y="5753100"/>
                  <a:ext cx="290514" cy="778761"/>
                  <a:chOff x="8281857" y="5666242"/>
                  <a:chExt cx="290514" cy="849712"/>
                </a:xfrm>
              </p:grpSpPr>
              <p:sp>
                <p:nvSpPr>
                  <p:cNvPr id="66" name="椭圆 65"/>
                  <p:cNvSpPr/>
                  <p:nvPr/>
                </p:nvSpPr>
                <p:spPr>
                  <a:xfrm>
                    <a:off x="8281857" y="5666242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8381873" y="6052858"/>
                    <a:ext cx="88837" cy="463096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9901107" y="5927693"/>
                  <a:ext cx="290514" cy="778761"/>
                  <a:chOff x="8281857" y="5666242"/>
                  <a:chExt cx="290514" cy="849712"/>
                </a:xfrm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8281857" y="5666242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8381873" y="6052858"/>
                    <a:ext cx="88837" cy="463096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  <p:pic>
        <p:nvPicPr>
          <p:cNvPr id="4" name="图片 3" descr="图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1765" y="-15240"/>
            <a:ext cx="2009775" cy="16478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42948" y="1948436"/>
            <a:ext cx="9691740" cy="2862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5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 sz="45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请同学们借助课文下面的注释，初步理解字词的意思，然后在理解这些词语意思的基础上，结合课文插图推测每一句话的意思。</a:t>
            </a:r>
            <a:endParaRPr lang="zh-CN" altLang="en-US" sz="4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4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833</Words>
  <Application>Microsoft Office PowerPoint</Application>
  <PresentationFormat>宽屏</PresentationFormat>
  <Paragraphs>106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黑体</vt:lpstr>
      <vt:lpstr>华文楷体</vt:lpstr>
      <vt:lpstr>楷体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1_Office 主题</vt:lpstr>
      <vt:lpstr>2_Office 主题</vt:lpstr>
      <vt:lpstr>16_Office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朗读课文  注意停顿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生活中随时可能遇到一些意外，令我们毫无防备。遇到突发事件，害怕、紧张、慌乱都是可以理解的，但是我们要学会机智灵活地分析问题，找到解决问题的办法。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307</cp:revision>
  <dcterms:created xsi:type="dcterms:W3CDTF">2018-03-12T14:29:00Z</dcterms:created>
  <dcterms:modified xsi:type="dcterms:W3CDTF">2018-07-24T07:12:51Z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