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8" r:id="rId2"/>
    <p:sldId id="256" r:id="rId3"/>
    <p:sldId id="257" r:id="rId4"/>
    <p:sldId id="259" r:id="rId5"/>
    <p:sldId id="260" r:id="rId6"/>
    <p:sldId id="262" r:id="rId7"/>
    <p:sldId id="263" r:id="rId8"/>
    <p:sldId id="265" r:id="rId9"/>
    <p:sldId id="266" r:id="rId10"/>
    <p:sldId id="268" r:id="rId11"/>
    <p:sldId id="271" r:id="rId12"/>
    <p:sldId id="269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92" r:id="rId27"/>
    <p:sldId id="291" r:id="rId28"/>
    <p:sldId id="288" r:id="rId29"/>
    <p:sldId id="285" r:id="rId30"/>
    <p:sldId id="286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-470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009900"/>
                </a:solidFill>
                <a:latin typeface="楷体_GB2312" panose="02010609030101010101" charset="-122"/>
                <a:ea typeface="楷体_GB2312" panose="02010609030101010101" charset="-122"/>
              </a:rPr>
              <a:t>第一课时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矩形 5128"/>
          <p:cNvSpPr/>
          <p:nvPr/>
        </p:nvSpPr>
        <p:spPr>
          <a:xfrm>
            <a:off x="-46990" y="0"/>
            <a:ext cx="12286615" cy="6858000"/>
          </a:xfrm>
          <a:prstGeom prst="rect">
            <a:avLst/>
          </a:prstGeom>
          <a:gradFill rotWithShape="1">
            <a:gsLst>
              <a:gs pos="0">
                <a:srgbClr val="99FF99"/>
              </a:gs>
              <a:gs pos="100000">
                <a:srgbClr val="99FF99">
                  <a:gamma/>
                  <a:tint val="0"/>
                  <a:invGamma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3482975" y="635635"/>
            <a:ext cx="522605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dirty="0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48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不解藏踪迹，</a:t>
            </a:r>
          </a:p>
          <a:p>
            <a:pPr lvl="0" algn="ctr"/>
            <a:r>
              <a:rPr lang="zh-CN" altLang="en-US" sz="48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浮萍一道开</a:t>
            </a:r>
            <a:r>
              <a:rPr lang="zh-CN" altLang="en-US" sz="44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2645" y="2569845"/>
            <a:ext cx="1070483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思考：最后这两句是什么意思？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2645" y="3642995"/>
            <a:ext cx="999871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</a:t>
            </a:r>
            <a:r>
              <a:rPr lang="zh-CN" altLang="zh-CN" sz="40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小娃哪里知道，小船一路划开的一道浮萍已经暴露了他的</a:t>
            </a:r>
            <a:r>
              <a:rPr lang="en-US" altLang="zh-CN" sz="40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</a:t>
            </a:r>
            <a:r>
              <a:rPr lang="zh-CN" altLang="zh-CN" sz="40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偷采</a:t>
            </a:r>
            <a:r>
              <a:rPr lang="en-US" altLang="zh-CN" sz="40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</a:t>
            </a:r>
            <a:r>
              <a:rPr lang="zh-CN" altLang="zh-CN" sz="40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之事。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矩形 5128"/>
          <p:cNvSpPr/>
          <p:nvPr/>
        </p:nvSpPr>
        <p:spPr>
          <a:xfrm>
            <a:off x="60325" y="0"/>
            <a:ext cx="12286615" cy="6858000"/>
          </a:xfrm>
          <a:prstGeom prst="rect">
            <a:avLst/>
          </a:prstGeom>
          <a:gradFill rotWithShape="1">
            <a:gsLst>
              <a:gs pos="0">
                <a:srgbClr val="99FF99"/>
              </a:gs>
              <a:gs pos="100000">
                <a:srgbClr val="99FF99">
                  <a:gamma/>
                  <a:tint val="0"/>
                  <a:invGamma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363855" y="411480"/>
            <a:ext cx="5226050" cy="6035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6600" dirty="0">
                <a:latin typeface="楷体_GB2312" panose="02010609030101010101" charset="-122"/>
                <a:ea typeface="楷体_GB2312" panose="02010609030101010101" charset="-122"/>
              </a:rPr>
              <a:t>池上</a:t>
            </a:r>
            <a:r>
              <a:rPr lang="zh-CN" altLang="en-US" sz="4400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</a:p>
          <a:p>
            <a:pPr lvl="0" algn="ctr"/>
            <a:r>
              <a:rPr lang="zh-CN" altLang="en-US" sz="4400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2800" dirty="0">
                <a:latin typeface="楷体_GB2312" panose="02010609030101010101" charset="-122"/>
                <a:ea typeface="楷体_GB2312" panose="02010609030101010101" charset="-122"/>
              </a:rPr>
              <a:t>[唐</a:t>
            </a:r>
            <a:r>
              <a:rPr lang="zh-CN" altLang="en-US" sz="2800" dirty="0">
                <a:latin typeface="宋体" panose="02010600030101010101" pitchFamily="2" charset="-122"/>
              </a:rPr>
              <a:t>]</a:t>
            </a:r>
            <a:r>
              <a:rPr lang="zh-CN" altLang="en-US" sz="2800" dirty="0">
                <a:latin typeface="楷体_GB2312" panose="02010609030101010101" charset="-122"/>
                <a:ea typeface="楷体_GB2312" panose="02010609030101010101" charset="-122"/>
              </a:rPr>
              <a:t>白居易</a:t>
            </a:r>
          </a:p>
          <a:p>
            <a:pPr lvl="0" algn="ctr"/>
            <a:endParaRPr lang="zh-CN" altLang="en-US" sz="4400" dirty="0">
              <a:latin typeface="楷体_GB2312" panose="02010609030101010101" charset="-122"/>
              <a:ea typeface="楷体_GB2312" panose="02010609030101010101" charset="-122"/>
            </a:endParaRPr>
          </a:p>
          <a:p>
            <a:pPr lvl="0" algn="ctr"/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  小娃</a:t>
            </a:r>
            <a:r>
              <a:rPr lang="zh-CN" altLang="en-US" sz="4800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撑小艇，</a:t>
            </a:r>
          </a:p>
          <a:p>
            <a:pPr lvl="0" algn="ctr"/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  偷采</a:t>
            </a:r>
            <a:r>
              <a:rPr lang="zh-CN" altLang="en-US" sz="4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白莲回。</a:t>
            </a:r>
          </a:p>
          <a:p>
            <a:pPr lvl="0" algn="ctr"/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  不解</a:t>
            </a:r>
            <a:r>
              <a:rPr lang="zh-CN" altLang="en-US" sz="4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藏</a:t>
            </a:r>
            <a:r>
              <a:rPr lang="zh-CN" altLang="en-US" sz="48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踪迹</a:t>
            </a:r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，</a:t>
            </a:r>
          </a:p>
          <a:p>
            <a:pPr lvl="0" algn="ctr"/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48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浮萍</a:t>
            </a:r>
            <a:r>
              <a:rPr lang="zh-CN" altLang="en-US" sz="4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一道开</a:t>
            </a:r>
            <a:r>
              <a:rPr lang="zh-CN" altLang="en-US" sz="4400" dirty="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  <a:p>
            <a:pPr lvl="0" algn="ctr"/>
            <a:endParaRPr lang="zh-CN" altLang="en-US" sz="44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63970" y="1174115"/>
            <a:ext cx="5060315" cy="1962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       1</a:t>
            </a:r>
            <a:r>
              <a:rPr lang="zh-CN" altLang="en-US" sz="4000"/>
              <a:t>、比一比：看谁读得有味道！</a:t>
            </a:r>
          </a:p>
          <a:p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6363970" y="3766185"/>
            <a:ext cx="5060315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       2</a:t>
            </a:r>
            <a:r>
              <a:rPr lang="zh-CN" altLang="en-US" sz="4000"/>
              <a:t>、试一试：我能背诵啦！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/>
        </p:nvSpPr>
        <p:spPr>
          <a:xfrm>
            <a:off x="833120" y="799465"/>
            <a:ext cx="6216650" cy="499300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7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采  </a:t>
            </a:r>
            <a:r>
              <a:rPr lang="zh-CN" altLang="en-US" sz="5400" b="1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  <a:t>（采花）（采蜜）   </a:t>
            </a:r>
          </a:p>
          <a:p>
            <a:pPr algn="l"/>
            <a:r>
              <a:rPr lang="zh-CN" altLang="en-US" sz="5400" b="1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  <a:t>     （采摘）</a:t>
            </a:r>
            <a:r>
              <a:rPr lang="zh-CN" altLang="en-US" sz="5400"/>
              <a:t>        </a:t>
            </a:r>
            <a:r>
              <a:rPr lang="zh-CN" altLang="en-US"/>
              <a:t>                                          </a:t>
            </a:r>
          </a:p>
          <a:p>
            <a:pPr algn="l"/>
            <a:r>
              <a:rPr lang="zh-CN" altLang="en-US"/>
              <a:t> </a:t>
            </a:r>
          </a:p>
          <a:p>
            <a:pPr algn="l" fontAlgn="auto">
              <a:lnSpc>
                <a:spcPct val="170000"/>
              </a:lnSpc>
            </a:pPr>
            <a:r>
              <a:rPr lang="zh-CN" altLang="en-US" sz="3600" b="1">
                <a:latin typeface="楷体_GB2312" panose="02010609030101010101" charset="-122"/>
                <a:ea typeface="楷体_GB2312" panose="02010609030101010101" charset="-122"/>
              </a:rPr>
              <a:t>会意字。</a:t>
            </a:r>
          </a:p>
          <a:p>
            <a:pPr algn="l" fontAlgn="auto">
              <a:lnSpc>
                <a:spcPct val="170000"/>
              </a:lnSpc>
            </a:pPr>
            <a:r>
              <a:rPr lang="zh-CN" altLang="en-US" sz="3600" b="1">
                <a:latin typeface="楷体_GB2312" panose="02010609030101010101" charset="-122"/>
                <a:ea typeface="楷体_GB2312" panose="02010609030101010101" charset="-122"/>
              </a:rPr>
              <a:t>上像</a:t>
            </a:r>
            <a:r>
              <a:rPr lang="zh-CN" altLang="en-US" sz="36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手</a:t>
            </a:r>
            <a:r>
              <a:rPr lang="zh-CN" altLang="en-US" sz="3600" b="1">
                <a:latin typeface="楷体_GB2312" panose="02010609030101010101" charset="-122"/>
                <a:ea typeface="楷体_GB2312" panose="02010609030101010101" charset="-122"/>
              </a:rPr>
              <a:t>，下像</a:t>
            </a:r>
            <a:r>
              <a:rPr lang="zh-CN" altLang="en-US" sz="36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树木果实</a:t>
            </a:r>
            <a:r>
              <a:rPr lang="zh-CN" altLang="en-US" sz="3600" b="1">
                <a:latin typeface="楷体_GB2312" panose="02010609030101010101" charset="-122"/>
                <a:ea typeface="楷体_GB2312" panose="02010609030101010101" charset="-122"/>
              </a:rPr>
              <a:t>。表示</a:t>
            </a:r>
            <a:r>
              <a:rPr lang="zh-CN" altLang="en-US" sz="36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以手在树上采摘果实和叶子</a:t>
            </a:r>
            <a:r>
              <a:rPr lang="zh-CN" altLang="en-US" sz="3600" b="1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  <a:p>
            <a:pPr algn="l" fontAlgn="auto">
              <a:lnSpc>
                <a:spcPct val="170000"/>
              </a:lnSpc>
            </a:pPr>
            <a:r>
              <a:rPr lang="zh-CN" altLang="en-US" sz="36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巧记：蔬</a:t>
            </a:r>
            <a:r>
              <a:rPr lang="en-US" altLang="zh-CN" sz="36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菜</a:t>
            </a:r>
            <a:r>
              <a:rPr lang="en-US" altLang="zh-CN" sz="36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36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长得好，因为没有草。</a:t>
            </a:r>
          </a:p>
        </p:txBody>
      </p:sp>
      <p:grpSp>
        <p:nvGrpSpPr>
          <p:cNvPr id="2" name="Group 2"/>
          <p:cNvGrpSpPr/>
          <p:nvPr/>
        </p:nvGrpSpPr>
        <p:grpSpPr bwMode="auto">
          <a:xfrm>
            <a:off x="7856538" y="2292350"/>
            <a:ext cx="2979737" cy="3087688"/>
            <a:chOff x="0" y="0"/>
            <a:chExt cx="1248" cy="1152"/>
          </a:xfrm>
        </p:grpSpPr>
        <p:sp>
          <p:nvSpPr>
            <p:cNvPr id="40975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2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rgbClr val="5F5F5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0976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7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8240713" y="2494915"/>
            <a:ext cx="2211387" cy="2682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采</a:t>
            </a:r>
            <a:endParaRPr lang="en-US" altLang="zh-CN" sz="17000" b="1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04175" y="1286510"/>
            <a:ext cx="235521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  cǎi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9855" y="1104900"/>
            <a:ext cx="77628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0030101010101" charset="-122"/>
                <a:ea typeface="黑体" panose="02010600030101010101" charset="-122"/>
              </a:rPr>
              <a:t>描写儿童的古诗还有很多呢！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87170" y="2607945"/>
            <a:ext cx="3649345" cy="344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009900"/>
                </a:solidFill>
                <a:latin typeface="楷体_GB2312" panose="02010609030101010101" charset="-122"/>
                <a:ea typeface="楷体_GB2312" panose="02010609030101010101" charset="-122"/>
              </a:rPr>
              <a:t>村 居</a:t>
            </a:r>
          </a:p>
          <a:p>
            <a:r>
              <a:rPr lang="zh-CN" altLang="en-US" sz="3600">
                <a:solidFill>
                  <a:srgbClr val="009900"/>
                </a:solidFill>
                <a:latin typeface="楷体_GB2312" panose="02010609030101010101" charset="-122"/>
                <a:ea typeface="楷体_GB2312" panose="02010609030101010101" charset="-122"/>
              </a:rPr>
              <a:t>      </a:t>
            </a:r>
            <a:r>
              <a:rPr lang="zh-CN" altLang="en-US" sz="2800">
                <a:solidFill>
                  <a:srgbClr val="009900"/>
                </a:solidFill>
                <a:latin typeface="楷体_GB2312" panose="02010609030101010101" charset="-122"/>
                <a:ea typeface="楷体_GB2312" panose="02010609030101010101" charset="-122"/>
              </a:rPr>
              <a:t>清</a:t>
            </a:r>
            <a:r>
              <a:rPr lang="zh-CN" altLang="en-US" sz="2800">
                <a:solidFill>
                  <a:srgbClr val="009900"/>
                </a:solidFill>
                <a:latin typeface="汉仪旗黑-55" panose="00020600040101010101" charset="-122"/>
                <a:ea typeface="汉仪旗黑-55" panose="00020600040101010101" charset="-122"/>
                <a:cs typeface="黑体" panose="02010600030101010101" charset="-122"/>
              </a:rPr>
              <a:t>·高鼎</a:t>
            </a:r>
          </a:p>
          <a:p>
            <a:r>
              <a:rPr lang="zh-CN" altLang="en-US" sz="3600">
                <a:solidFill>
                  <a:srgbClr val="009900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charset="-122"/>
              </a:rPr>
              <a:t>草长莺飞二月天，</a:t>
            </a:r>
          </a:p>
          <a:p>
            <a:r>
              <a:rPr lang="zh-CN" altLang="en-US" sz="3600">
                <a:solidFill>
                  <a:srgbClr val="009900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charset="-122"/>
              </a:rPr>
              <a:t>拂堤杨柳醉春烟。</a:t>
            </a:r>
          </a:p>
          <a:p>
            <a:r>
              <a:rPr lang="zh-CN" altLang="en-US" sz="3600">
                <a:solidFill>
                  <a:srgbClr val="009900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charset="-122"/>
              </a:rPr>
              <a:t>儿童散学归来早，</a:t>
            </a:r>
          </a:p>
          <a:p>
            <a:r>
              <a:rPr lang="zh-CN" altLang="en-US" sz="3600">
                <a:solidFill>
                  <a:srgbClr val="009900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charset="-122"/>
              </a:rPr>
              <a:t>忙趁东风放纸鸢。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08470" y="2668905"/>
            <a:ext cx="4248150" cy="3322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所 见</a:t>
            </a:r>
          </a:p>
          <a:p>
            <a:pPr algn="ctr"/>
            <a:r>
              <a:rPr lang="zh-CN" altLang="en-US" sz="2800">
                <a:solidFill>
                  <a:srgbClr val="FF0000"/>
                </a:solidFill>
                <a:latin typeface="汉仪旗黑-55" panose="00020600040101010101" charset="-122"/>
                <a:ea typeface="汉仪旗黑-55" panose="00020600040101010101" charset="-122"/>
              </a:rPr>
              <a:t>     清</a:t>
            </a:r>
            <a:r>
              <a:rPr lang="zh-CN" altLang="en-US" sz="2800">
                <a:solidFill>
                  <a:srgbClr val="FF0000"/>
                </a:solidFill>
                <a:latin typeface="汉仪旗黑-55" panose="00020600040101010101" charset="-122"/>
                <a:ea typeface="汉仪旗黑-55" panose="00020600040101010101" charset="-122"/>
                <a:cs typeface="黑体" panose="02010600030101010101" charset="-122"/>
              </a:rPr>
              <a:t>·袁枚</a:t>
            </a:r>
          </a:p>
          <a:p>
            <a:pPr algn="ctr"/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charset="-122"/>
              </a:rPr>
              <a:t>牧童骑黄牛，</a:t>
            </a:r>
          </a:p>
          <a:p>
            <a:pPr algn="ctr"/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charset="-122"/>
              </a:rPr>
              <a:t>歌声振林樾。</a:t>
            </a:r>
          </a:p>
          <a:p>
            <a:pPr algn="ctr"/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charset="-122"/>
              </a:rPr>
              <a:t>意欲捕鸣蝉，</a:t>
            </a:r>
          </a:p>
          <a:p>
            <a:pPr algn="ctr"/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charset="-122"/>
              </a:rPr>
              <a:t>忽然闭口立。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009900"/>
                </a:solidFill>
                <a:latin typeface="楷体_GB2312" panose="02010609030101010101" charset="-122"/>
                <a:ea typeface="楷体_GB2312" panose="02010609030101010101" charset="-122"/>
              </a:rPr>
              <a:t>第二课时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79780"/>
            <a:ext cx="10515600" cy="1969135"/>
          </a:xfrm>
        </p:spPr>
        <p:txBody>
          <a:bodyPr>
            <a:noAutofit/>
          </a:bodyPr>
          <a:lstStyle/>
          <a:p>
            <a:pPr algn="l"/>
            <a:r>
              <a:rPr lang="zh-CN" altLang="en-US" sz="5400">
                <a:solidFill>
                  <a:srgbClr val="0070C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认一认 读一读</a:t>
            </a:r>
            <a:r>
              <a:rPr lang="zh-CN" altLang="en-US" sz="6600">
                <a:solidFill>
                  <a:srgbClr val="0070C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/>
            </a:r>
            <a:br>
              <a:rPr lang="zh-CN" altLang="en-US" sz="6600">
                <a:solidFill>
                  <a:srgbClr val="0070C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</a:br>
            <a:r>
              <a:rPr lang="zh-CN" altLang="en-US" sz="6600">
                <a:solidFill>
                  <a:srgbClr val="0070C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  </a:t>
            </a:r>
            <a:r>
              <a:rPr lang="zh-CN" altLang="en-US" sz="6000">
                <a:solidFill>
                  <a:schemeClr val="accent6">
                    <a:lumMod val="7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踪迹   浮萍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469005"/>
            <a:ext cx="10515600" cy="2831465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zh-CN" altLang="en-US" sz="13800" dirty="0">
                <a:solidFill>
                  <a:srgbClr val="0070C0"/>
                </a:solidFill>
                <a:latin typeface="楷体_GB2312" panose="02010609030101010101" charset="-122"/>
                <a:ea typeface="楷体_GB2312" panose="02010609030101010101" charset="-122"/>
              </a:rPr>
              <a:t>比一比 填一填</a:t>
            </a:r>
          </a:p>
          <a:p>
            <a:pPr marL="0" indent="0" algn="ctr">
              <a:buNone/>
            </a:pPr>
            <a:r>
              <a:rPr lang="zh-CN" altLang="en-US" sz="88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首     手</a:t>
            </a:r>
          </a:p>
          <a:p>
            <a:pPr marL="0" indent="0" algn="ctr">
              <a:buNone/>
            </a:pPr>
            <a:r>
              <a:rPr lang="zh-CN" altLang="en-US" sz="800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（   </a:t>
            </a:r>
            <a:r>
              <a:rPr lang="zh-CN" altLang="en-US" sz="80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）先       （  ）指</a:t>
            </a:r>
          </a:p>
          <a:p>
            <a:pPr marL="0" indent="0" algn="ctr">
              <a:buNone/>
            </a:pPr>
            <a:r>
              <a:rPr lang="zh-CN" altLang="en-US" sz="80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一（  ）小诗     双（  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09720" y="4893310"/>
            <a:ext cx="5060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76135" y="4954270"/>
            <a:ext cx="5676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47515" y="5533390"/>
            <a:ext cx="3683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43825" y="5533390"/>
            <a:ext cx="4749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931545"/>
            <a:ext cx="10515600" cy="75946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11500" b="1">
                <a:solidFill>
                  <a:schemeClr val="accent6"/>
                </a:solidFill>
                <a:latin typeface="楷体_GB2312" panose="02010609030101010101" charset="-122"/>
                <a:ea typeface="楷体_GB2312" panose="02010609030101010101" charset="-122"/>
              </a:rPr>
              <a:t>小 池</a:t>
            </a:r>
            <a:r>
              <a:rPr lang="zh-CN" altLang="en-US" sz="9600" b="1"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9600" b="1"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                      [宋]杨万里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6510" y="2285365"/>
            <a:ext cx="1222438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746750" cy="5420360"/>
          </a:xfrm>
        </p:spPr>
        <p:txBody>
          <a:bodyPr>
            <a:normAutofit/>
          </a:bodyPr>
          <a:lstStyle/>
          <a:p>
            <a:r>
              <a:rPr lang="zh-CN" altLang="en-US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杨万里</a:t>
            </a:r>
            <a:br>
              <a:rPr lang="zh-CN" altLang="en-US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zh-CN" altLang="en-US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zh-CN" altLang="en-US" sz="4000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南宋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诗人，字廷秀，号诚斋。一生作诗两万多首，但只有四千二百首流传下来，被誉为</a:t>
            </a:r>
            <a:r>
              <a:rPr lang="zh-CN" altLang="en-US" sz="4000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一代诗宗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329170" y="15875"/>
            <a:ext cx="4864735" cy="683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859790"/>
            <a:ext cx="10515600" cy="531749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小池</a:t>
            </a:r>
          </a:p>
          <a:p>
            <a:pPr marL="0" indent="0" algn="ctr">
              <a:buNone/>
            </a:pP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[宋]杨万里</a:t>
            </a:r>
          </a:p>
          <a:p>
            <a:pPr marL="0" indent="0" algn="ctr">
              <a:buNone/>
            </a:pPr>
            <a:endParaRPr lang="zh-CN" altLang="en-US" sz="1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泉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眼无声惜细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流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，</a:t>
            </a:r>
          </a:p>
          <a:p>
            <a:pPr marL="0" indent="0" algn="ctr">
              <a:buNone/>
            </a:pP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树荫照水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爱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晴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柔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  <a:p>
            <a:pPr marL="0" indent="0" algn="ctr">
              <a:buNone/>
            </a:pP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小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荷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才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露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尖尖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角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，</a:t>
            </a:r>
          </a:p>
          <a:p>
            <a:pPr marL="0" indent="0" algn="ctr">
              <a:buNone/>
            </a:pP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早有蜻蜓立上头。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361045" cy="617156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          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泉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眼无声惜细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流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，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  <a:t>              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树荫照水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爱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晴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柔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。</a:t>
            </a:r>
            <a:b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</a:b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泉</a:t>
            </a:r>
            <a:r>
              <a:rPr lang="en-US" altLang="zh-CN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qu</a:t>
            </a:r>
            <a:r>
              <a:rPr lang="en-US" altLang="zh-CN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charset="-122"/>
              </a:rPr>
              <a:t>á</a:t>
            </a:r>
            <a:r>
              <a:rPr lang="en-US" altLang="zh-CN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n</a:t>
            </a:r>
            <a: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（泉水）（泉眼）</a:t>
            </a:r>
            <a:b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巧记：小</a:t>
            </a:r>
            <a:r>
              <a:rPr lang="en-US" altLang="zh-CN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白</a:t>
            </a:r>
            <a:r>
              <a:rPr lang="en-US" altLang="zh-CN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”“</a:t>
            </a:r>
            <a:r>
              <a:rPr lang="zh-CN" altLang="en-US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水</a:t>
            </a:r>
            <a:r>
              <a:rPr lang="en-US" altLang="zh-CN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上漂。</a:t>
            </a:r>
            <a: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12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12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流</a:t>
            </a:r>
            <a:r>
              <a:rPr lang="en-US" altLang="zh-CN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liú</a:t>
            </a:r>
            <a: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（流水）（河流）</a:t>
            </a:r>
            <a:b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巧记：</a:t>
            </a:r>
            <a:r>
              <a:rPr lang="en-US" altLang="zh-CN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梳</a:t>
            </a:r>
            <a:r>
              <a:rPr lang="en-US" altLang="zh-CN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子落水木腐烂。</a:t>
            </a:r>
            <a: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1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1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爱</a:t>
            </a:r>
            <a:r>
              <a:rPr lang="en-US" altLang="zh-CN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charset="-122"/>
              </a:rPr>
              <a:t>à</a:t>
            </a:r>
            <a:r>
              <a:rPr lang="en-US" altLang="zh-CN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i</a:t>
            </a:r>
            <a: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（爱心）（爱情）（爱国）（爱人）</a:t>
            </a:r>
            <a:b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1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1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1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   </a:t>
            </a:r>
            <a:r>
              <a:rPr lang="zh-CN" altLang="en-US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巧记：爪子隔着秃宝盖抓朋友。</a:t>
            </a:r>
            <a: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柔</a:t>
            </a:r>
            <a:r>
              <a:rPr lang="en-US" altLang="zh-CN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róu</a:t>
            </a:r>
            <a: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（温柔）（柔软）</a:t>
            </a:r>
            <a:b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巧记：一条长</a:t>
            </a:r>
            <a:r>
              <a:rPr lang="en-US" altLang="zh-CN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矛</a:t>
            </a:r>
            <a:r>
              <a:rPr lang="en-US" altLang="zh-CN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，下接</a:t>
            </a:r>
            <a:r>
              <a:rPr lang="en-US" altLang="zh-CN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木</a:t>
            </a:r>
            <a:r>
              <a:rPr lang="en-US" altLang="zh-CN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36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棒。</a:t>
            </a:r>
            <a: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3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endParaRPr lang="zh-CN" altLang="en-US" sz="36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605790"/>
            <a:ext cx="9144000" cy="1419225"/>
          </a:xfrm>
        </p:spPr>
        <p:txBody>
          <a:bodyPr/>
          <a:lstStyle/>
          <a:p>
            <a:r>
              <a:rPr lang="en-US" altLang="zh-CN" b="1">
                <a:latin typeface="楷体_GB2312" panose="02010609030101010101" charset="-122"/>
                <a:ea typeface="楷体_GB2312" panose="02010609030101010101" charset="-122"/>
              </a:rPr>
              <a:t>12 </a:t>
            </a:r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古诗二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首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75360" y="2145030"/>
            <a:ext cx="5401310" cy="3873500"/>
          </a:xfrm>
        </p:spPr>
        <p:txBody>
          <a:bodyPr>
            <a:normAutofit fontScale="67500" lnSpcReduction="10000"/>
          </a:bodyPr>
          <a:lstStyle/>
          <a:p>
            <a:pPr algn="l"/>
            <a:r>
              <a:rPr lang="zh-CN" altLang="en-US" sz="7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首</a:t>
            </a:r>
            <a:r>
              <a:rPr lang="zh-CN" altLang="en-US" sz="5400" b="1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  <a:t>（首都）（首脑）</a:t>
            </a:r>
            <a:r>
              <a:rPr lang="zh-CN" altLang="en-US" sz="5400"/>
              <a:t>        </a:t>
            </a:r>
            <a:r>
              <a:rPr lang="zh-CN" altLang="en-US"/>
              <a:t>                                          </a:t>
            </a:r>
          </a:p>
          <a:p>
            <a:pPr algn="l" fontAlgn="auto">
              <a:lnSpc>
                <a:spcPct val="40000"/>
              </a:lnSpc>
            </a:pPr>
            <a:r>
              <a:rPr lang="zh-CN" altLang="en-US"/>
              <a:t> </a:t>
            </a:r>
            <a:endParaRPr lang="zh-CN" altLang="en-US" sz="1000"/>
          </a:p>
          <a:p>
            <a:pPr algn="l"/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象形字，本义指</a:t>
            </a:r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头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  <a:p>
            <a:pPr algn="l"/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上面是</a:t>
            </a:r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头发和头皮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,用以表示</a:t>
            </a:r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头盖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;下面是</a:t>
            </a:r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眼睛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,用以代表</a:t>
            </a:r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面部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  <a:p>
            <a:pPr algn="l"/>
            <a:endParaRPr lang="zh-CN" altLang="en-US" sz="3200">
              <a:latin typeface="楷体_GB2312" panose="02010609030101010101" charset="-122"/>
              <a:ea typeface="楷体_GB2312" panose="02010609030101010101" charset="-122"/>
            </a:endParaRPr>
          </a:p>
          <a:p>
            <a:pPr algn="ctr"/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比较：首</a:t>
            </a:r>
            <a:r>
              <a:rPr lang="en-US" altLang="zh-CN" sz="6600"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手</a:t>
            </a:r>
          </a:p>
        </p:txBody>
      </p:sp>
      <p:grpSp>
        <p:nvGrpSpPr>
          <p:cNvPr id="4" name="Group 2"/>
          <p:cNvGrpSpPr/>
          <p:nvPr/>
        </p:nvGrpSpPr>
        <p:grpSpPr bwMode="auto">
          <a:xfrm>
            <a:off x="7965123" y="2930525"/>
            <a:ext cx="2979737" cy="3087688"/>
            <a:chOff x="0" y="0"/>
            <a:chExt cx="1248" cy="1152"/>
          </a:xfrm>
        </p:grpSpPr>
        <p:sp>
          <p:nvSpPr>
            <p:cNvPr id="40975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2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rgbClr val="5F5F5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0976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7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8349298" y="3155315"/>
            <a:ext cx="2211387" cy="2682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首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636000" y="2025015"/>
            <a:ext cx="2032000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shǒu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88683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         </a:t>
            </a: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泉眼无声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惜</a:t>
            </a: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细流，</a:t>
            </a: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          </a:t>
            </a: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树荫照水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爱</a:t>
            </a: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晴柔。</a:t>
            </a:r>
            <a:b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</a:b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泉眼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  <a:t>：泉水的出口。</a:t>
            </a:r>
            <a:b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惜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  <a:t>：吝惜。</a:t>
            </a:r>
            <a:b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照水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  <a:t>：映在水里。</a:t>
            </a:r>
            <a:b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晴柔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  <a:t>：晴天里柔和的风光。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35355" y="4448175"/>
            <a:ext cx="1005967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诗意：</a:t>
            </a:r>
            <a:r>
              <a:rPr lang="zh-CN" altLang="en-US" sz="3200">
                <a:solidFill>
                  <a:srgbClr val="009900"/>
                </a:solidFill>
              </a:rPr>
              <a:t>泉眼悄然无声是因舍不得细细的水流，树荫倒映水面是喜爱晴天和风的轻柔</a:t>
            </a:r>
            <a:r>
              <a:rPr lang="zh-CN" altLang="en-US" sz="3200"/>
              <a:t>。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824865"/>
            <a:ext cx="10515600" cy="16637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小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荷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才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露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尖尖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角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，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早有蜻蜓立上头。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959100"/>
            <a:ext cx="10515600" cy="321818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荷</a:t>
            </a:r>
            <a:r>
              <a:rPr lang="en-US" altLang="zh-CN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hé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（荷花）（荷叶）</a:t>
            </a:r>
          </a:p>
          <a:p>
            <a:pPr marL="0" indent="0" algn="ctr">
              <a:buNone/>
            </a:pP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露</a:t>
            </a:r>
            <a:r>
              <a:rPr lang="en-US" altLang="zh-CN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lù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（露水）（雨露）</a:t>
            </a:r>
          </a:p>
          <a:p>
            <a:pPr marL="0" indent="0" algn="ctr">
              <a:buNone/>
            </a:pP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角</a:t>
            </a:r>
            <a:r>
              <a:rPr lang="en-US" altLang="zh-CN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ji</a:t>
            </a:r>
            <a:r>
              <a:rPr lang="en-US" altLang="zh-CN" sz="4000">
                <a:solidFill>
                  <a:srgbClr val="FF0000"/>
                </a:solidFill>
                <a:latin typeface="黑体" panose="02010600030101010101" charset="-122"/>
                <a:ea typeface="楷体_GB2312" panose="02010609030101010101" charset="-122"/>
                <a:cs typeface="黑体" panose="02010600030101010101" charset="-122"/>
              </a:rPr>
              <a:t>ǎ</a:t>
            </a:r>
            <a:r>
              <a:rPr lang="en-US" altLang="zh-CN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o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（触角）（角落）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23440"/>
          </a:xfrm>
        </p:spPr>
        <p:txBody>
          <a:bodyPr>
            <a:normAutofit/>
          </a:bodyPr>
          <a:lstStyle/>
          <a:p>
            <a:pPr algn="ctr"/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小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荷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才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露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尖尖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角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，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  <a:cs typeface="+mn-cs"/>
                <a:sym typeface="+mn-ea"/>
              </a:rPr>
              <a:t>早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有蜻蜓立上头。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188845"/>
            <a:ext cx="5133340" cy="3758565"/>
          </a:xfrm>
        </p:spPr>
        <p:txBody>
          <a:bodyPr>
            <a:normAutofit fontScale="90000" lnSpcReduction="20000"/>
          </a:bodyPr>
          <a:lstStyle/>
          <a:p>
            <a:pPr marL="0" indent="0">
              <a:buNone/>
            </a:pPr>
            <a:r>
              <a:rPr lang="zh-CN" altLang="en-US" sz="48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角 </a:t>
            </a:r>
            <a:r>
              <a:rPr lang="en-US" altLang="zh-CN" sz="48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ji</a:t>
            </a:r>
            <a:r>
              <a:rPr lang="en-US" altLang="zh-CN" sz="4800" b="1">
                <a:solidFill>
                  <a:srgbClr val="FF0000"/>
                </a:solidFill>
                <a:latin typeface="黑体" panose="02010600030101010101" charset="-122"/>
                <a:ea typeface="楷体_GB2312" panose="02010609030101010101" charset="-122"/>
                <a:cs typeface="黑体" panose="02010600030101010101" charset="-122"/>
              </a:rPr>
              <a:t>ǎ</a:t>
            </a:r>
            <a:r>
              <a:rPr lang="en-US" altLang="zh-CN" sz="48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o</a:t>
            </a:r>
            <a:r>
              <a:rPr lang="zh-CN" altLang="en-US" sz="4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象形字。</a:t>
            </a:r>
          </a:p>
          <a:p>
            <a:pPr marL="0" indent="0">
              <a:buNone/>
            </a:pPr>
            <a:r>
              <a:rPr lang="zh-CN" altLang="en-US" sz="4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（触角）（角落）</a:t>
            </a:r>
          </a:p>
          <a:p>
            <a:pPr marL="0" indent="0">
              <a:buNone/>
            </a:pPr>
            <a:r>
              <a:rPr lang="en-US" altLang="zh-CN" sz="4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1</a:t>
            </a:r>
            <a:r>
              <a:rPr lang="zh-CN" altLang="en-US" sz="4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、牛、羊、鹿等头上长出来的坚硬的东西。</a:t>
            </a:r>
          </a:p>
          <a:p>
            <a:pPr marL="0" indent="0">
              <a:buNone/>
            </a:pPr>
            <a:r>
              <a:rPr lang="en-US" altLang="zh-CN" sz="4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、形状像角的东西。</a:t>
            </a:r>
          </a:p>
          <a:p>
            <a:pPr marL="0" indent="0">
              <a:buNone/>
            </a:pPr>
            <a:r>
              <a:rPr lang="zh-CN" altLang="en-US" sz="40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    巧记：</a:t>
            </a:r>
            <a:r>
              <a:rPr lang="en-US" altLang="zh-CN" sz="40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0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用</a:t>
            </a:r>
            <a:r>
              <a:rPr lang="en-US" altLang="zh-CN" sz="40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0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字头上插把刀。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71540" y="1974215"/>
            <a:ext cx="6077585" cy="38392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824865"/>
            <a:ext cx="10515600" cy="16637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小荷才露尖尖角，</a:t>
            </a: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早有蜻蜓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立</a:t>
            </a: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上头。</a:t>
            </a: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endParaRPr lang="zh-CN" altLang="en-US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391410"/>
            <a:ext cx="10515600" cy="2083435"/>
          </a:xfrm>
        </p:spPr>
        <p:txBody>
          <a:bodyPr/>
          <a:lstStyle/>
          <a:p>
            <a:pPr marL="0" indent="0" algn="l">
              <a:buNone/>
            </a:pPr>
            <a:r>
              <a:rPr lang="zh-CN" altLang="en-US" sz="3600">
                <a:solidFill>
                  <a:srgbClr val="009900"/>
                </a:solidFill>
                <a:latin typeface="楷体_GB2312" panose="02010609030101010101" charset="-122"/>
                <a:ea typeface="楷体_GB2312" panose="02010609030101010101" charset="-122"/>
              </a:rPr>
              <a:t>尖尖角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：初出水端还没有舒展的荷叶尖端。</a:t>
            </a:r>
          </a:p>
          <a:p>
            <a:pPr marL="0" indent="0" algn="l">
              <a:buNone/>
            </a:pPr>
            <a:r>
              <a:rPr lang="zh-CN" altLang="en-US" sz="3600">
                <a:solidFill>
                  <a:srgbClr val="009900"/>
                </a:solidFill>
                <a:latin typeface="楷体_GB2312" panose="02010609030101010101" charset="-122"/>
                <a:ea typeface="楷体_GB2312" panose="02010609030101010101" charset="-122"/>
              </a:rPr>
              <a:t>上 头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：上面，顶端。</a:t>
            </a:r>
          </a:p>
          <a:p>
            <a:pPr marL="0" indent="0" algn="l">
              <a:buNone/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       为了押韵，“头”不读轻声。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7405" y="4570730"/>
            <a:ext cx="1093470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诗意：</a:t>
            </a:r>
            <a:r>
              <a:rPr lang="zh-CN" altLang="en-US" sz="3200">
                <a:solidFill>
                  <a:srgbClr val="009900"/>
                </a:solidFill>
              </a:rPr>
              <a:t>娇嫩的小荷叶刚从水面露出尖尖的角，早有一只调皮的小蜻蜓立在它的上头</a:t>
            </a:r>
            <a:r>
              <a:rPr lang="zh-CN" altLang="en-US" sz="3200"/>
              <a:t>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63613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小池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>[宋]杨万里</a:t>
            </a:r>
            <a:b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</a:b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  <a:t/>
            </a:r>
            <a:br>
              <a:rPr lang="zh-CN" altLang="en-US">
                <a:latin typeface="楷体_GB2312" panose="02010609030101010101" charset="-122"/>
                <a:ea typeface="楷体_GB2312" panose="02010609030101010101" charset="-122"/>
                <a:sym typeface="+mn-ea"/>
              </a:rPr>
            </a:b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泉眼无声惜细流，</a:t>
            </a: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树荫照水爱晴柔。</a:t>
            </a: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小荷才露尖尖角，</a:t>
            </a: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早有蜻蜓立上头。</a:t>
            </a:r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endParaRPr lang="zh-CN" altLang="en-US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586605"/>
            <a:ext cx="10515600" cy="1590675"/>
          </a:xfrm>
        </p:spPr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、诗歌中描写了哪些景物？</a:t>
            </a:r>
          </a:p>
          <a:p>
            <a:r>
              <a:rPr lang="en-US" altLang="zh-CN"/>
              <a:t>2</a:t>
            </a:r>
            <a:r>
              <a:rPr lang="zh-CN" altLang="en-US"/>
              <a:t>、谁能用自己的话说说诗歌的大概意思？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673725" y="4647565"/>
            <a:ext cx="526034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（</a:t>
            </a:r>
            <a:r>
              <a:rPr lang="zh-CN" altLang="zh-CN" sz="2800" dirty="0">
                <a:solidFill>
                  <a:srgbClr val="FF0000"/>
                </a:solidFill>
                <a:latin typeface="Calibri" charset="0"/>
                <a:ea typeface="宋体" panose="02010600030101010101" pitchFamily="2" charset="-122"/>
                <a:sym typeface="+mn-ea"/>
              </a:rPr>
              <a:t>泉眼 树阴</a:t>
            </a:r>
            <a:r>
              <a:rPr lang="en-US" altLang="zh-CN" sz="2800" dirty="0">
                <a:solidFill>
                  <a:srgbClr val="FF0000"/>
                </a:solidFill>
                <a:latin typeface="Calibri" charset="0"/>
                <a:ea typeface="宋体" panose="02010600030101010101" pitchFamily="2" charset="-122"/>
                <a:sym typeface="+mn-ea"/>
              </a:rPr>
              <a:t>  </a:t>
            </a:r>
            <a:r>
              <a:rPr lang="zh-CN" altLang="zh-CN" sz="2800" dirty="0">
                <a:solidFill>
                  <a:srgbClr val="FF0000"/>
                </a:solidFill>
                <a:latin typeface="Calibri" charset="0"/>
                <a:ea typeface="宋体" panose="02010600030101010101" pitchFamily="2" charset="-122"/>
                <a:sym typeface="+mn-ea"/>
              </a:rPr>
              <a:t>小荷</a:t>
            </a:r>
            <a:r>
              <a:rPr lang="en-US" altLang="zh-CN" sz="2800" dirty="0">
                <a:solidFill>
                  <a:srgbClr val="FF0000"/>
                </a:solidFill>
                <a:latin typeface="Calibri" charset="0"/>
                <a:ea typeface="宋体" panose="02010600030101010101" pitchFamily="2" charset="-122"/>
                <a:sym typeface="+mn-ea"/>
              </a:rPr>
              <a:t>  </a:t>
            </a:r>
            <a:r>
              <a:rPr lang="zh-CN" altLang="zh-CN" sz="2800" dirty="0">
                <a:solidFill>
                  <a:srgbClr val="FF0000"/>
                </a:solidFill>
                <a:latin typeface="Calibri" charset="0"/>
                <a:ea typeface="宋体" panose="02010600030101010101" pitchFamily="2" charset="-122"/>
                <a:sym typeface="+mn-ea"/>
              </a:rPr>
              <a:t>蜻蜓</a:t>
            </a:r>
            <a:r>
              <a:rPr lang="zh-CN" altLang="en-US" sz="2800">
                <a:sym typeface="+mn-ea"/>
              </a:rPr>
              <a:t>）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859790"/>
            <a:ext cx="5179695" cy="531749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小池</a:t>
            </a:r>
          </a:p>
          <a:p>
            <a:pPr marL="0" indent="0" algn="ctr">
              <a:buNone/>
            </a:pP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[宋]杨万里</a:t>
            </a:r>
          </a:p>
          <a:p>
            <a:pPr marL="0" indent="0" algn="ctr">
              <a:buNone/>
            </a:pPr>
            <a:endParaRPr lang="zh-CN" altLang="en-US" sz="1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泉眼无声</a:t>
            </a: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惜细流，</a:t>
            </a: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树荫照水</a:t>
            </a: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爱晴柔。</a:t>
            </a: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小荷才露</a:t>
            </a: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尖尖角，</a:t>
            </a: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早有蜻蜓</a:t>
            </a: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立上头。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63970" y="1174115"/>
            <a:ext cx="5060315" cy="1962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       1</a:t>
            </a:r>
            <a:r>
              <a:rPr lang="zh-CN" altLang="en-US" sz="4000"/>
              <a:t>、比一比：看谁读得有味道！</a:t>
            </a:r>
          </a:p>
          <a:p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6363970" y="3766185"/>
            <a:ext cx="5060315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       2</a:t>
            </a:r>
            <a:r>
              <a:rPr lang="zh-CN" altLang="en-US" sz="4000"/>
              <a:t>、试一试：我能背诵啦！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7190" y="702945"/>
            <a:ext cx="5435600" cy="5729605"/>
          </a:xfrm>
        </p:spPr>
        <p:txBody>
          <a:bodyPr>
            <a:normAutofit fontScale="90000"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    </a:t>
            </a:r>
            <a:r>
              <a:rPr lang="en-US" altLang="zh-CN" sz="5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wú</a:t>
            </a:r>
            <a:r>
              <a:rPr lang="en-US" altLang="zh-CN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                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 无</a:t>
            </a:r>
            <a:r>
              <a:rPr lang="zh-CN" altLang="en-US" sz="54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  <a:t>（无名）</a:t>
            </a:r>
            <a:br>
              <a:rPr lang="zh-CN" altLang="en-US" sz="54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  <a:t>     （有无）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endParaRPr lang="zh-CN" altLang="en-US" sz="5400">
              <a:solidFill>
                <a:srgbClr val="00B0F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04635" y="1355725"/>
            <a:ext cx="5217795" cy="502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5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5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5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5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树</a:t>
            </a:r>
            <a:r>
              <a:rPr lang="zh-CN" altLang="en-US" sz="54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（树林）</a:t>
            </a:r>
          </a:p>
          <a:p>
            <a:r>
              <a:rPr lang="zh-CN" altLang="en-US" sz="54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 （树木）</a:t>
            </a:r>
          </a:p>
        </p:txBody>
      </p:sp>
      <p:grpSp>
        <p:nvGrpSpPr>
          <p:cNvPr id="4" name="Group 2"/>
          <p:cNvGrpSpPr/>
          <p:nvPr/>
        </p:nvGrpSpPr>
        <p:grpSpPr bwMode="auto">
          <a:xfrm>
            <a:off x="1237298" y="1153160"/>
            <a:ext cx="2979737" cy="3087688"/>
            <a:chOff x="0" y="0"/>
            <a:chExt cx="1248" cy="1152"/>
          </a:xfrm>
        </p:grpSpPr>
        <p:sp>
          <p:nvSpPr>
            <p:cNvPr id="40975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3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rgbClr val="5F5F5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0976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7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grpSp>
        <p:nvGrpSpPr>
          <p:cNvPr id="5" name="Group 2"/>
          <p:cNvGrpSpPr/>
          <p:nvPr/>
        </p:nvGrpSpPr>
        <p:grpSpPr bwMode="auto">
          <a:xfrm>
            <a:off x="8072438" y="1153160"/>
            <a:ext cx="2979737" cy="3087688"/>
            <a:chOff x="0" y="0"/>
            <a:chExt cx="1248" cy="1152"/>
          </a:xfrm>
        </p:grpSpPr>
        <p:sp>
          <p:nvSpPr>
            <p:cNvPr id="6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3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rgbClr val="5F5F5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8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621473" y="1355725"/>
            <a:ext cx="2211387" cy="2682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无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456613" y="1355725"/>
            <a:ext cx="2211387" cy="2682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树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589645" y="346075"/>
            <a:ext cx="2200910" cy="87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  shù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019675" cy="590169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charset="-122"/>
              </a:rPr>
              <a:t>à</a:t>
            </a:r>
            <a:r>
              <a:rPr lang="en-US" altLang="zh-CN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i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爱</a:t>
            </a:r>
            <a:r>
              <a:rPr lang="zh-CN" altLang="en-US" sz="54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  <a:t>（爱人）</a:t>
            </a:r>
            <a:br>
              <a:rPr lang="zh-CN" altLang="en-US" sz="54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  <a:t>  （爱情）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43750" y="1249680"/>
            <a:ext cx="4509770" cy="512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5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5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5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5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algn="ctr"/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尖</a:t>
            </a:r>
            <a:r>
              <a:rPr lang="zh-CN" altLang="en-US" sz="48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（刀尖）                 </a:t>
            </a:r>
          </a:p>
          <a:p>
            <a:pPr algn="ctr"/>
            <a:r>
              <a:rPr lang="en-US" altLang="zh-CN" sz="48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(</a:t>
            </a:r>
            <a:r>
              <a:rPr lang="zh-CN" altLang="en-US" sz="48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尖叫）</a:t>
            </a:r>
            <a:r>
              <a:rPr lang="zh-CN" altLang="en-US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/>
            </a:r>
            <a:br>
              <a:rPr lang="zh-CN" altLang="en-US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</a:br>
            <a:endParaRPr lang="zh-CN" altLang="en-US"/>
          </a:p>
        </p:txBody>
      </p:sp>
      <p:grpSp>
        <p:nvGrpSpPr>
          <p:cNvPr id="5" name="Group 2"/>
          <p:cNvGrpSpPr/>
          <p:nvPr/>
        </p:nvGrpSpPr>
        <p:grpSpPr bwMode="auto">
          <a:xfrm>
            <a:off x="1623378" y="1249045"/>
            <a:ext cx="2979737" cy="3087688"/>
            <a:chOff x="0" y="0"/>
            <a:chExt cx="1248" cy="1152"/>
          </a:xfrm>
        </p:grpSpPr>
        <p:sp>
          <p:nvSpPr>
            <p:cNvPr id="40975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2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rgbClr val="5F5F5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0976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7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grpSp>
        <p:nvGrpSpPr>
          <p:cNvPr id="6" name="Group 2"/>
          <p:cNvGrpSpPr/>
          <p:nvPr/>
        </p:nvGrpSpPr>
        <p:grpSpPr bwMode="auto">
          <a:xfrm>
            <a:off x="7784783" y="1249680"/>
            <a:ext cx="2979737" cy="3087688"/>
            <a:chOff x="0" y="0"/>
            <a:chExt cx="1248" cy="1152"/>
          </a:xfrm>
        </p:grpSpPr>
        <p:sp>
          <p:nvSpPr>
            <p:cNvPr id="7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2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rgbClr val="5F5F5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9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007553" y="1452245"/>
            <a:ext cx="2211387" cy="2682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爱</a:t>
            </a:r>
            <a:endParaRPr lang="en-US" altLang="zh-CN" sz="17000" b="1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8168958" y="1452245"/>
            <a:ext cx="2211387" cy="2682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尖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942580" y="511175"/>
            <a:ext cx="2694305" cy="87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rgbClr val="FF0000"/>
                </a:solidFill>
              </a:rPr>
              <a:t>ji</a:t>
            </a:r>
            <a:r>
              <a:rPr lang="en-US" altLang="zh-CN" sz="4800">
                <a:solidFill>
                  <a:srgbClr val="FF0000"/>
                </a:solidFill>
                <a:cs typeface="黑体" panose="02010600030101010101" charset="-122"/>
              </a:rPr>
              <a:t>ā</a:t>
            </a:r>
            <a:r>
              <a:rPr lang="en-US" altLang="zh-CN" sz="4800">
                <a:solidFill>
                  <a:srgbClr val="FF0000"/>
                </a:solidFill>
              </a:rPr>
              <a:t>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034790" cy="5760085"/>
          </a:xfr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/>
            </a:r>
            <a:b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角</a:t>
            </a:r>
            <a:r>
              <a:rPr lang="zh-CN" altLang="en-US" sz="54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  <a:t>（牛角）</a:t>
            </a:r>
            <a:br>
              <a:rPr lang="zh-CN" altLang="en-US" sz="54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54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  <a:t>  （羊角）</a:t>
            </a:r>
          </a:p>
        </p:txBody>
      </p:sp>
      <p:grpSp>
        <p:nvGrpSpPr>
          <p:cNvPr id="3" name="Group 2"/>
          <p:cNvGrpSpPr/>
          <p:nvPr/>
        </p:nvGrpSpPr>
        <p:grpSpPr bwMode="auto">
          <a:xfrm>
            <a:off x="7441248" y="1884680"/>
            <a:ext cx="2979737" cy="3087688"/>
            <a:chOff x="0" y="0"/>
            <a:chExt cx="1248" cy="1152"/>
          </a:xfrm>
        </p:grpSpPr>
        <p:sp>
          <p:nvSpPr>
            <p:cNvPr id="40975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2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itchFamily="49" charset="-122"/>
                <a:buChar char=" "/>
                <a:defRPr sz="1600">
                  <a:solidFill>
                    <a:srgbClr val="727E6C"/>
                  </a:solidFill>
                  <a:latin typeface="幼圆" pitchFamily="49" charset="-122"/>
                  <a:ea typeface="幼圆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幼圆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rgbClr val="5F5F5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0976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40977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7825423" y="2087880"/>
            <a:ext cx="2211387" cy="2682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81620" y="972820"/>
            <a:ext cx="2016125" cy="87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   ji</a:t>
            </a:r>
            <a:r>
              <a:rPr lang="en-US" altLang="zh-CN" sz="4800">
                <a:solidFill>
                  <a:srgbClr val="FF0000"/>
                </a:solidFill>
                <a:latin typeface="黑体" panose="02010600030101010101" charset="-122"/>
                <a:cs typeface="黑体" panose="02010600030101010101" charset="-122"/>
              </a:rPr>
              <a:t>ǎ</a:t>
            </a:r>
            <a:r>
              <a:rPr lang="en-US" altLang="zh-CN" sz="4800">
                <a:solidFill>
                  <a:srgbClr val="FF0000"/>
                </a:solidFill>
              </a:rPr>
              <a:t>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读一读，记一记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泉水  清泉</a:t>
            </a:r>
          </a:p>
          <a:p>
            <a:pPr marL="0" indent="0" algn="ctr">
              <a:buNone/>
            </a:pPr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荷花  荷叶</a:t>
            </a:r>
          </a:p>
          <a:p>
            <a:pPr marL="0" indent="0" algn="ctr">
              <a:buNone/>
            </a:pPr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流水  水流</a:t>
            </a:r>
          </a:p>
          <a:p>
            <a:pPr marL="0" indent="0" algn="ctr">
              <a:buNone/>
            </a:pPr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踪迹  足迹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我来猜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730375"/>
          </a:xfrm>
        </p:spPr>
        <p:txBody>
          <a:bodyPr/>
          <a:lstStyle/>
          <a:p>
            <a:pPr marL="0" indent="0" algn="l">
              <a:buNone/>
            </a:pPr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青竹竿，顶蜂窝，</a:t>
            </a:r>
          </a:p>
          <a:p>
            <a:pPr marL="0" indent="0" algn="l">
              <a:buNone/>
            </a:pPr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吃了肉，还有窝。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39520" y="3912870"/>
            <a:ext cx="42487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(</a:t>
            </a:r>
            <a:r>
              <a:rPr lang="zh-CN" altLang="zh-CN" sz="4000">
                <a:solidFill>
                  <a:srgbClr val="009900"/>
                </a:solidFill>
                <a:latin typeface="楷体_GB2312" panose="02010609030101010101" charset="-122"/>
                <a:ea typeface="楷体_GB2312" panose="02010609030101010101" charset="-122"/>
              </a:rPr>
              <a:t>莲蓬</a:t>
            </a:r>
            <a:r>
              <a:rPr lang="zh-CN" altLang="zh-CN" sz="40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）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5565" y="-1270"/>
            <a:ext cx="5798185" cy="685546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这两首诗描写的都是什么季节的诗？</a:t>
            </a:r>
            <a:br>
              <a:rPr lang="zh-CN" altLang="en-US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endParaRPr lang="zh-CN" altLang="en-US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12215"/>
            <a:ext cx="10515600" cy="8559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（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夏季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1075" y="2254885"/>
            <a:ext cx="5368290" cy="3688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晓出净慈寺送林子方</a:t>
            </a:r>
          </a:p>
          <a:p>
            <a:pPr algn="ctr"/>
            <a:r>
              <a:rPr lang="zh-CN" altLang="en-US" sz="2800">
                <a:solidFill>
                  <a:srgbClr val="00B050"/>
                </a:solidFill>
                <a:latin typeface="汉仪旗黑-55" panose="00020600040101010101" charset="-122"/>
                <a:ea typeface="汉仪旗黑-55" panose="00020600040101010101" charset="-122"/>
              </a:rPr>
              <a:t>                宋  杨万里</a:t>
            </a:r>
          </a:p>
          <a:p>
            <a:pPr algn="ctr"/>
            <a:endParaRPr lang="zh-CN" altLang="en-US" sz="2800">
              <a:solidFill>
                <a:srgbClr val="00B050"/>
              </a:solidFill>
              <a:latin typeface="汉仪旗黑-55" panose="00020600040101010101" charset="-122"/>
              <a:ea typeface="汉仪旗黑-55" panose="00020600040101010101" charset="-122"/>
            </a:endParaRPr>
          </a:p>
          <a:p>
            <a:pPr algn="ctr"/>
            <a:r>
              <a:rPr lang="zh-CN" altLang="en-US" sz="360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毕竟西湖六月中，</a:t>
            </a:r>
          </a:p>
          <a:p>
            <a:pPr algn="ctr"/>
            <a:r>
              <a:rPr lang="zh-CN" altLang="en-US" sz="360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风光不与四时同。</a:t>
            </a:r>
          </a:p>
          <a:p>
            <a:pPr algn="ctr"/>
            <a:r>
              <a:rPr lang="zh-CN" altLang="en-US" sz="360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接天莲叶无穷碧，</a:t>
            </a:r>
          </a:p>
          <a:p>
            <a:pPr algn="ctr"/>
            <a:r>
              <a:rPr lang="zh-CN" altLang="en-US" sz="360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映日荷花别样红。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56070" y="2239645"/>
            <a:ext cx="4799330" cy="381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  <a:t>闲居初夏午睡起·其一</a:t>
            </a:r>
          </a:p>
          <a:p>
            <a:pPr algn="ctr"/>
            <a:r>
              <a:rPr lang="zh-CN" altLang="en-US" sz="2800">
                <a:solidFill>
                  <a:srgbClr val="00B0F0"/>
                </a:solidFill>
                <a:latin typeface="汉仪旗黑-55" panose="00020600040101010101" charset="-122"/>
                <a:ea typeface="汉仪旗黑-55" panose="00020600040101010101" charset="-122"/>
                <a:sym typeface="+mn-ea"/>
              </a:rPr>
              <a:t>           宋  杨万里</a:t>
            </a:r>
          </a:p>
          <a:p>
            <a:pPr algn="ctr"/>
            <a:endParaRPr lang="zh-CN" altLang="en-US" sz="3600">
              <a:solidFill>
                <a:srgbClr val="00B0F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algn="ctr"/>
            <a:r>
              <a:rPr lang="zh-CN" altLang="en-US" sz="36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  <a:t>梅子留酸软齿牙，</a:t>
            </a:r>
          </a:p>
          <a:p>
            <a:pPr algn="ctr"/>
            <a:r>
              <a:rPr lang="zh-CN" altLang="en-US" sz="36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  <a:t>芭蕉分绿与窗纱。</a:t>
            </a:r>
          </a:p>
          <a:p>
            <a:pPr algn="ctr"/>
            <a:r>
              <a:rPr lang="zh-CN" altLang="en-US" sz="36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  <a:t>日长睡起无情思，</a:t>
            </a:r>
          </a:p>
          <a:p>
            <a:pPr algn="ctr"/>
            <a:r>
              <a:rPr lang="zh-CN" altLang="en-US" sz="360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  <a:t>闲看儿童捉柳花。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2051" descr="２古诗两首１　"/>
          <p:cNvPicPr>
            <a:picLocks noChangeAspect="1"/>
          </p:cNvPicPr>
          <p:nvPr/>
        </p:nvPicPr>
        <p:blipFill>
          <a:blip r:embed="rId3" cstate="print"/>
          <a:srcRect t="14850"/>
          <a:stretch>
            <a:fillRect/>
          </a:stretch>
        </p:blipFill>
        <p:spPr>
          <a:xfrm>
            <a:off x="-1905" y="0"/>
            <a:ext cx="1219581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8680" y="503555"/>
            <a:ext cx="10114915" cy="3610610"/>
          </a:xfrm>
        </p:spPr>
        <p:txBody>
          <a:bodyPr>
            <a:normAutofit/>
          </a:bodyPr>
          <a:lstStyle/>
          <a:p>
            <a:pPr algn="ctr"/>
            <a:r>
              <a:rPr lang="zh-CN" altLang="en-US" sz="8800" b="1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池 上</a:t>
            </a: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                </a:t>
            </a:r>
            <a:br>
              <a:rPr lang="zh-CN" altLang="en-US"/>
            </a:br>
            <a:r>
              <a:rPr lang="zh-CN" altLang="en-US"/>
              <a:t>                     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唐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0030101010101" charset="-122"/>
              </a:rPr>
              <a:t>·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白居易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46555" y="3421380"/>
            <a:ext cx="955611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5285" y="4961890"/>
            <a:ext cx="108273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+mn-ea"/>
              </a:rPr>
              <a:t>           </a:t>
            </a:r>
            <a:r>
              <a:rPr lang="zh-CN" altLang="en-US" sz="3600" b="1">
                <a:latin typeface="+mn-ea"/>
              </a:rPr>
              <a:t>池上：荷花池上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65595" y="394970"/>
            <a:ext cx="4688205" cy="594233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7345" y="365125"/>
            <a:ext cx="5884545" cy="58127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>
                <a:solidFill>
                  <a:srgbClr val="FF0000"/>
                </a:solidFill>
                <a:highlight>
                  <a:srgbClr val="DCECCC"/>
                </a:highlight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白居易</a:t>
            </a:r>
            <a:r>
              <a:rPr lang="zh-CN" altLang="en-US" sz="4800">
                <a:solidFill>
                  <a:srgbClr val="323E32"/>
                </a:solidFill>
                <a:highlight>
                  <a:srgbClr val="DCECCC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</a:p>
          <a:p>
            <a:pPr marL="0" indent="0">
              <a:buNone/>
            </a:pPr>
            <a:endParaRPr lang="zh-CN" altLang="en-US" sz="4800">
              <a:solidFill>
                <a:srgbClr val="323E32"/>
              </a:solidFill>
              <a:highlight>
                <a:srgbClr val="DCECCC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4000">
                <a:solidFill>
                  <a:srgbClr val="323E32"/>
                </a:solidFill>
                <a:highlight>
                  <a:srgbClr val="DCECCC"/>
                </a:highlight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  <a:sym typeface="+mn-ea"/>
              </a:rPr>
              <a:t>    字乐天，号香山居士。他一生写诗</a:t>
            </a:r>
            <a:r>
              <a:rPr lang="en-US" altLang="zh-CN" sz="4000">
                <a:solidFill>
                  <a:srgbClr val="C00000"/>
                </a:solidFill>
                <a:highlight>
                  <a:srgbClr val="DCECCC"/>
                </a:highlight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  <a:sym typeface="+mn-ea"/>
              </a:rPr>
              <a:t>3600</a:t>
            </a:r>
            <a:r>
              <a:rPr lang="zh-CN" altLang="en-US" sz="4000">
                <a:solidFill>
                  <a:srgbClr val="323E32"/>
                </a:solidFill>
                <a:highlight>
                  <a:srgbClr val="DCECCC"/>
                </a:highlight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  <a:sym typeface="+mn-ea"/>
              </a:rPr>
              <a:t>多首，是</a:t>
            </a:r>
            <a:r>
              <a:rPr lang="zh-CN" altLang="en-US" sz="4000">
                <a:solidFill>
                  <a:srgbClr val="C00000"/>
                </a:solidFill>
                <a:highlight>
                  <a:srgbClr val="DCECCC"/>
                </a:highlight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  <a:sym typeface="+mn-ea"/>
              </a:rPr>
              <a:t>唐朝</a:t>
            </a:r>
            <a:r>
              <a:rPr lang="zh-CN" altLang="en-US" sz="4000">
                <a:solidFill>
                  <a:srgbClr val="323E32"/>
                </a:solidFill>
                <a:highlight>
                  <a:srgbClr val="DCECCC"/>
                </a:highlight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  <a:sym typeface="+mn-ea"/>
              </a:rPr>
              <a:t>写诗最多的诗人。他每次写成诗后，都要把诗读给老人听，所以他的诗人人都听得懂，都会读。</a:t>
            </a:r>
            <a:endParaRPr lang="zh-CN" altLang="en-US" sz="40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2135" y="365125"/>
            <a:ext cx="5156200" cy="59721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矩形 5128"/>
          <p:cNvSpPr/>
          <p:nvPr/>
        </p:nvSpPr>
        <p:spPr>
          <a:xfrm>
            <a:off x="-8255" y="0"/>
            <a:ext cx="12286615" cy="6858000"/>
          </a:xfrm>
          <a:prstGeom prst="rect">
            <a:avLst/>
          </a:prstGeom>
          <a:gradFill rotWithShape="1">
            <a:gsLst>
              <a:gs pos="0">
                <a:srgbClr val="99FF99"/>
              </a:gs>
              <a:gs pos="100000">
                <a:srgbClr val="99FF99">
                  <a:gamma/>
                  <a:tint val="0"/>
                  <a:invGamma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3384550" y="344805"/>
            <a:ext cx="5226050" cy="6035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6600" dirty="0">
                <a:latin typeface="楷体_GB2312" panose="02010609030101010101" charset="-122"/>
                <a:ea typeface="楷体_GB2312" panose="02010609030101010101" charset="-122"/>
              </a:rPr>
              <a:t>池上</a:t>
            </a:r>
            <a:r>
              <a:rPr lang="zh-CN" altLang="en-US" sz="4400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</a:p>
          <a:p>
            <a:pPr lvl="0" algn="ctr"/>
            <a:r>
              <a:rPr lang="zh-CN" altLang="en-US" sz="4400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2800" dirty="0">
                <a:latin typeface="楷体_GB2312" panose="02010609030101010101" charset="-122"/>
                <a:ea typeface="楷体_GB2312" panose="02010609030101010101" charset="-122"/>
              </a:rPr>
              <a:t>[唐</a:t>
            </a:r>
            <a:r>
              <a:rPr lang="zh-CN" altLang="en-US" sz="2800" dirty="0">
                <a:latin typeface="宋体" panose="02010600030101010101" pitchFamily="2" charset="-122"/>
              </a:rPr>
              <a:t>]</a:t>
            </a:r>
            <a:r>
              <a:rPr lang="zh-CN" altLang="en-US" sz="2800" dirty="0">
                <a:latin typeface="楷体_GB2312" panose="02010609030101010101" charset="-122"/>
                <a:ea typeface="楷体_GB2312" panose="02010609030101010101" charset="-122"/>
              </a:rPr>
              <a:t>白居易</a:t>
            </a:r>
          </a:p>
          <a:p>
            <a:pPr lvl="0" algn="ctr"/>
            <a:endParaRPr lang="zh-CN" altLang="en-US" sz="4400" dirty="0">
              <a:latin typeface="楷体_GB2312" panose="02010609030101010101" charset="-122"/>
              <a:ea typeface="楷体_GB2312" panose="02010609030101010101" charset="-122"/>
            </a:endParaRPr>
          </a:p>
          <a:p>
            <a:pPr lvl="0" algn="ctr"/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  小娃撑小艇，</a:t>
            </a:r>
          </a:p>
          <a:p>
            <a:pPr lvl="0" algn="ctr"/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  偷采白莲回。</a:t>
            </a:r>
          </a:p>
          <a:p>
            <a:pPr lvl="0" algn="ctr"/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  不解藏</a:t>
            </a:r>
            <a:r>
              <a:rPr lang="zh-CN" altLang="en-US" sz="48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踪迹</a:t>
            </a:r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，</a:t>
            </a:r>
          </a:p>
          <a:p>
            <a:pPr lvl="0" algn="ctr"/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48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浮萍</a:t>
            </a:r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一道开</a:t>
            </a:r>
            <a:r>
              <a:rPr lang="zh-CN" altLang="en-US" sz="4400" dirty="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  <a:p>
            <a:pPr lvl="0" algn="ctr"/>
            <a:endParaRPr lang="zh-CN" altLang="en-US" sz="44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6420" y="365760"/>
            <a:ext cx="6410960" cy="545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踪</a:t>
            </a:r>
            <a:r>
              <a:rPr lang="en-US" altLang="zh-CN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zōn</a:t>
            </a:r>
            <a:r>
              <a:rPr lang="en-US" altLang="zh-CN" sz="4400">
                <a:solidFill>
                  <a:srgbClr val="FF0000"/>
                </a:solidFill>
                <a:latin typeface="Dotum" panose="020B0600000101010101" charset="-127"/>
                <a:ea typeface="Dotum" panose="020B0600000101010101" charset="-127"/>
              </a:rPr>
              <a:t>g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（行踪）（踪迹）</a:t>
            </a:r>
          </a:p>
          <a:p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迹</a:t>
            </a:r>
            <a:r>
              <a:rPr lang="en-US" altLang="zh-CN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jì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（痕迹）（足迹）</a:t>
            </a:r>
          </a:p>
          <a:p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浮</a:t>
            </a:r>
            <a:r>
              <a:rPr lang="en-US" altLang="zh-CN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fú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（漂浮）（浮水）</a:t>
            </a:r>
          </a:p>
          <a:p>
            <a:endParaRPr lang="zh-CN" altLang="en-US" sz="44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萍</a:t>
            </a:r>
            <a:r>
              <a:rPr lang="en-US" altLang="zh-CN" sz="440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pín</a:t>
            </a:r>
            <a:r>
              <a:rPr lang="en-US" altLang="zh-CN" sz="4400">
                <a:solidFill>
                  <a:srgbClr val="FF0000"/>
                </a:solidFill>
                <a:latin typeface="Dotum" panose="020B0600000101010101" charset="-127"/>
                <a:ea typeface="Dotum" panose="020B0600000101010101" charset="-127"/>
              </a:rPr>
              <a:t>g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（浮萍）（萍水相逢）</a:t>
            </a:r>
          </a:p>
          <a:p>
            <a:r>
              <a:rPr lang="zh-CN" altLang="en-US" sz="44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巧记：这是一种草，水平面上漂。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0150" y="-12700"/>
            <a:ext cx="4650105" cy="33578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0785" y="3515360"/>
            <a:ext cx="4650105" cy="33381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矩形 5128"/>
          <p:cNvSpPr/>
          <p:nvPr/>
        </p:nvSpPr>
        <p:spPr>
          <a:xfrm>
            <a:off x="-8255" y="0"/>
            <a:ext cx="12286615" cy="6858000"/>
          </a:xfrm>
          <a:prstGeom prst="rect">
            <a:avLst/>
          </a:prstGeom>
          <a:gradFill rotWithShape="1">
            <a:gsLst>
              <a:gs pos="0">
                <a:srgbClr val="99FF99"/>
              </a:gs>
              <a:gs pos="100000">
                <a:srgbClr val="99FF99">
                  <a:gamma/>
                  <a:tint val="0"/>
                  <a:invGamma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3384550" y="344805"/>
            <a:ext cx="5226050" cy="6035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6600" dirty="0">
                <a:latin typeface="楷体_GB2312" panose="02010609030101010101" charset="-122"/>
                <a:ea typeface="楷体_GB2312" panose="02010609030101010101" charset="-122"/>
              </a:rPr>
              <a:t>池上</a:t>
            </a:r>
            <a:r>
              <a:rPr lang="zh-CN" altLang="en-US" sz="4400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</a:p>
          <a:p>
            <a:pPr lvl="0" algn="ctr"/>
            <a:r>
              <a:rPr lang="zh-CN" altLang="en-US" sz="4400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2800" dirty="0">
                <a:latin typeface="楷体_GB2312" panose="02010609030101010101" charset="-122"/>
                <a:ea typeface="楷体_GB2312" panose="02010609030101010101" charset="-122"/>
              </a:rPr>
              <a:t>[唐</a:t>
            </a:r>
            <a:r>
              <a:rPr lang="zh-CN" altLang="en-US" sz="2800" dirty="0">
                <a:latin typeface="宋体" panose="02010600030101010101" pitchFamily="2" charset="-122"/>
              </a:rPr>
              <a:t>]</a:t>
            </a:r>
            <a:r>
              <a:rPr lang="zh-CN" altLang="en-US" sz="2800" dirty="0">
                <a:latin typeface="楷体_GB2312" panose="02010609030101010101" charset="-122"/>
                <a:ea typeface="楷体_GB2312" panose="02010609030101010101" charset="-122"/>
              </a:rPr>
              <a:t>白居易</a:t>
            </a:r>
          </a:p>
          <a:p>
            <a:pPr lvl="0" algn="ctr"/>
            <a:endParaRPr lang="zh-CN" altLang="en-US" sz="4400" dirty="0">
              <a:latin typeface="楷体_GB2312" panose="02010609030101010101" charset="-122"/>
              <a:ea typeface="楷体_GB2312" panose="02010609030101010101" charset="-122"/>
            </a:endParaRPr>
          </a:p>
          <a:p>
            <a:pPr lvl="0" algn="ctr"/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  小娃</a:t>
            </a:r>
            <a:r>
              <a:rPr lang="zh-CN" altLang="en-US" sz="4800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撑小艇，</a:t>
            </a:r>
          </a:p>
          <a:p>
            <a:pPr lvl="0" algn="ctr"/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  偷采</a:t>
            </a:r>
            <a:r>
              <a:rPr lang="zh-CN" altLang="en-US" sz="4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白莲回。</a:t>
            </a:r>
          </a:p>
          <a:p>
            <a:pPr lvl="0" algn="ctr"/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  不解</a:t>
            </a:r>
            <a:r>
              <a:rPr lang="zh-CN" altLang="en-US" sz="4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藏</a:t>
            </a:r>
            <a:r>
              <a:rPr lang="zh-CN" altLang="en-US" sz="48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踪迹</a:t>
            </a:r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，</a:t>
            </a:r>
          </a:p>
          <a:p>
            <a:pPr lvl="0" algn="ctr"/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48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浮萍</a:t>
            </a:r>
            <a:r>
              <a:rPr lang="zh-CN" altLang="en-US" sz="4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4800" dirty="0">
                <a:latin typeface="楷体_GB2312" panose="02010609030101010101" charset="-122"/>
                <a:ea typeface="楷体_GB2312" panose="02010609030101010101" charset="-122"/>
              </a:rPr>
              <a:t>一道开</a:t>
            </a:r>
            <a:r>
              <a:rPr lang="zh-CN" altLang="en-US" sz="4400" dirty="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  <a:p>
            <a:pPr lvl="0" algn="ctr"/>
            <a:endParaRPr lang="zh-CN" altLang="en-US" sz="44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矩形 5128"/>
          <p:cNvSpPr/>
          <p:nvPr/>
        </p:nvSpPr>
        <p:spPr>
          <a:xfrm>
            <a:off x="-46990" y="0"/>
            <a:ext cx="12286615" cy="6858000"/>
          </a:xfrm>
          <a:prstGeom prst="rect">
            <a:avLst/>
          </a:prstGeom>
          <a:gradFill rotWithShape="1">
            <a:gsLst>
              <a:gs pos="0">
                <a:srgbClr val="99FF99"/>
              </a:gs>
              <a:gs pos="100000">
                <a:srgbClr val="99FF99">
                  <a:gamma/>
                  <a:tint val="0"/>
                  <a:invGamma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1170" y="506730"/>
            <a:ext cx="871093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4800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</a:t>
            </a:r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小娃撑小艇，</a:t>
            </a:r>
            <a:endParaRPr lang="zh-CN" altLang="en-US" sz="4800" b="1" dirty="0">
              <a:latin typeface="楷体_GB2312" panose="02010609030101010101" charset="-122"/>
              <a:ea typeface="楷体_GB2312" panose="02010609030101010101" charset="-122"/>
            </a:endParaRPr>
          </a:p>
          <a:p>
            <a:pPr lvl="0" algn="ctr"/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偷采白莲回。</a:t>
            </a:r>
            <a:endParaRPr lang="zh-CN" altLang="en-US" sz="4800" b="1"/>
          </a:p>
        </p:txBody>
      </p:sp>
      <p:sp>
        <p:nvSpPr>
          <p:cNvPr id="3" name="文本框 2"/>
          <p:cNvSpPr txBox="1"/>
          <p:nvPr/>
        </p:nvSpPr>
        <p:spPr>
          <a:xfrm>
            <a:off x="812165" y="2061210"/>
            <a:ext cx="10599420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/>
            <a:r>
              <a:rPr lang="zh-CN" altLang="zh-CN" sz="3200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思考：</a:t>
            </a:r>
            <a:r>
              <a:rPr lang="en-US" altLang="zh-CN" sz="3200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1</a:t>
            </a:r>
            <a:r>
              <a:rPr lang="zh-CN" altLang="en-US" sz="3200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、看课本</a:t>
            </a:r>
            <a:r>
              <a:rPr lang="en-US" altLang="zh-CN" sz="3200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67</a:t>
            </a:r>
            <a:r>
              <a:rPr lang="zh-CN" altLang="en-US" sz="3200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页插图，图上有什么？</a:t>
            </a:r>
          </a:p>
          <a:p>
            <a:pPr lvl="0" eaLnBrk="1" hangingPunct="1"/>
            <a:r>
              <a:rPr lang="en-US" altLang="zh-CN" sz="3200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      2</a:t>
            </a:r>
            <a:r>
              <a:rPr lang="zh-CN" altLang="en-US" sz="3200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、这两句诗是什么意思？</a:t>
            </a:r>
          </a:p>
          <a:p>
            <a:pPr lvl="0" eaLnBrk="1" hangingPunct="1"/>
            <a:r>
              <a:rPr lang="en-US" altLang="zh-CN" sz="3200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      3</a:t>
            </a:r>
            <a:r>
              <a:rPr lang="zh-CN" altLang="en-US" sz="3200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、</a:t>
            </a:r>
            <a:r>
              <a:rPr lang="zh-CN" altLang="zh-CN" sz="3200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你最欣赏其中哪个字？你小时候有没有偷偷做个一些顽皮的事？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2165" y="4079875"/>
            <a:ext cx="989139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偷</a:t>
            </a:r>
          </a:p>
          <a:p>
            <a:pPr algn="l"/>
            <a:r>
              <a:rPr lang="zh-CN" altLang="en-US" sz="4000">
                <a:solidFill>
                  <a:schemeClr val="tx1"/>
                </a:solidFill>
              </a:rPr>
              <a:t>          </a:t>
            </a:r>
            <a:r>
              <a:rPr lang="zh-CN" altLang="en-US" sz="40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孩子</a:t>
            </a:r>
            <a:r>
              <a:rPr lang="en-US" altLang="zh-CN" sz="40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zh-CN" sz="40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无邪、可爱、纯真</a:t>
            </a:r>
          </a:p>
          <a:p>
            <a:pPr algn="l"/>
            <a:r>
              <a:rPr lang="zh-CN" altLang="zh-CN" sz="40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  童年</a:t>
            </a:r>
            <a:r>
              <a:rPr lang="en-US" altLang="zh-CN" sz="40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——</a:t>
            </a:r>
            <a:r>
              <a:rPr lang="zh-CN" altLang="zh-CN" sz="40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快乐、无忧、自由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1276</Words>
  <Application>Microsoft Office PowerPoint</Application>
  <PresentationFormat>自定义</PresentationFormat>
  <Paragraphs>171</Paragraphs>
  <Slides>30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第一课时</vt:lpstr>
      <vt:lpstr>12 古诗二首</vt:lpstr>
      <vt:lpstr>我来猜</vt:lpstr>
      <vt:lpstr>池 上                                       唐·白居易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第二课时</vt:lpstr>
      <vt:lpstr>认一认 读一读       踪迹   浮萍</vt:lpstr>
      <vt:lpstr>小 池                       [宋]杨万里</vt:lpstr>
      <vt:lpstr>杨万里     南宋诗人，字廷秀，号诚斋。一生作诗两万多首，但只有四千二百首流传下来，被誉为一代诗宗。</vt:lpstr>
      <vt:lpstr>幻灯片 18</vt:lpstr>
      <vt:lpstr>              泉眼无声惜细流，               树荫照水爱晴柔。  泉quán（泉水）（泉眼）    巧记：小“白”“水”上漂。  流liú（流水）（河流）    巧记：“梳”子落水木腐烂。  爱ài（爱心）（爱情）（爱国）（爱人）        巧记：爪子隔着秃宝盖抓朋友。 柔róu（温柔）（柔软）    巧记：一条长“矛”，下接“木”棒。 </vt:lpstr>
      <vt:lpstr>             泉眼无声惜细流，              树荫照水爱晴柔。  泉眼：泉水的出口。 惜：吝惜。 照水：映在水里。 晴柔：晴天里柔和的风光。</vt:lpstr>
      <vt:lpstr>小荷才露尖尖角， 早有蜻蜓立上头。 </vt:lpstr>
      <vt:lpstr>小荷才露尖尖角， 早有蜻蜓立上头。 </vt:lpstr>
      <vt:lpstr>小荷才露尖尖角， 早有蜻蜓立上头。 </vt:lpstr>
      <vt:lpstr>小池 [宋]杨万里  泉眼无声惜细流， 树荫照水爱晴柔。 小荷才露尖尖角， 早有蜻蜓立上头。 </vt:lpstr>
      <vt:lpstr>幻灯片 25</vt:lpstr>
      <vt:lpstr>       wú                            无（无名）      （有无）  </vt:lpstr>
      <vt:lpstr>ài      爱（爱人）   （爱情）</vt:lpstr>
      <vt:lpstr> 角（牛角）   （羊角）</vt:lpstr>
      <vt:lpstr>读一读，记一记</vt:lpstr>
      <vt:lpstr>这两首诗描写的都是什么季节的诗？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第一课时</dc:title>
  <dc:creator/>
  <cp:lastModifiedBy>Administrator</cp:lastModifiedBy>
  <cp:revision>15</cp:revision>
  <dcterms:created xsi:type="dcterms:W3CDTF">2015-05-05T08:02:00Z</dcterms:created>
  <dcterms:modified xsi:type="dcterms:W3CDTF">2017-03-21T03:36:49Z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