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73" r:id="rId4"/>
    <p:sldId id="274" r:id="rId5"/>
    <p:sldId id="275" r:id="rId6"/>
    <p:sldId id="262" r:id="rId7"/>
    <p:sldId id="263" r:id="rId8"/>
    <p:sldId id="264" r:id="rId9"/>
    <p:sldId id="266" r:id="rId10"/>
    <p:sldId id="271" r:id="rId11"/>
    <p:sldId id="267" r:id="rId12"/>
    <p:sldId id="268" r:id="rId13"/>
    <p:sldId id="270" r:id="rId14"/>
    <p:sldId id="269" r:id="rId15"/>
    <p:sldId id="276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 autoAdjust="0"/>
    <p:restoredTop sz="94649" autoAdjust="0"/>
  </p:normalViewPr>
  <p:slideViewPr>
    <p:cSldViewPr>
      <p:cViewPr varScale="1">
        <p:scale>
          <a:sx n="67" d="100"/>
          <a:sy n="67" d="100"/>
        </p:scale>
        <p:origin x="-14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B55BD-8399-454C-A9B7-ABBDCA125767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D5A02-50C2-47BD-A245-99A16DA0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41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B55BD-8399-454C-A9B7-ABBDCA125767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D5A02-50C2-47BD-A245-99A16DA0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130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B55BD-8399-454C-A9B7-ABBDCA125767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D5A02-50C2-47BD-A245-99A16DA0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341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B55BD-8399-454C-A9B7-ABBDCA125767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D5A02-50C2-47BD-A245-99A16DA0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559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B55BD-8399-454C-A9B7-ABBDCA125767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D5A02-50C2-47BD-A245-99A16DA0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2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B55BD-8399-454C-A9B7-ABBDCA125767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D5A02-50C2-47BD-A245-99A16DA0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928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B55BD-8399-454C-A9B7-ABBDCA125767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D5A02-50C2-47BD-A245-99A16DA0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369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B55BD-8399-454C-A9B7-ABBDCA125767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D5A02-50C2-47BD-A245-99A16DA0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413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B55BD-8399-454C-A9B7-ABBDCA125767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D5A02-50C2-47BD-A245-99A16DA0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167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B55BD-8399-454C-A9B7-ABBDCA125767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D5A02-50C2-47BD-A245-99A16DA0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839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B55BD-8399-454C-A9B7-ABBDCA125767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D5A02-50C2-47BD-A245-99A16DA0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090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AB55BD-8399-454C-A9B7-ABBDCA125767}" type="datetimeFigureOut">
              <a:rPr lang="zh-CN" altLang="en-US" smtClean="0"/>
              <a:t>2016/11/27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D5A02-50C2-47BD-A245-99A16DA03F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772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7.png"/><Relationship Id="rId7" Type="http://schemas.openxmlformats.org/officeDocument/2006/relationships/image" Target="../media/image10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6600" b="1" dirty="0" smtClean="0"/>
              <a:t>7</a:t>
            </a:r>
            <a:r>
              <a:rPr lang="zh-CN" altLang="en-US" sz="6600" b="1" dirty="0" smtClean="0"/>
              <a:t>、大小多少</a:t>
            </a:r>
            <a:endParaRPr lang="zh-CN" altLang="en-US" sz="66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648857" y="3784600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</a:rPr>
              <a:t>                   </a:t>
            </a:r>
            <a:endParaRPr lang="en-US" altLang="zh-CN" sz="2800" b="1" dirty="0" smtClean="0">
              <a:solidFill>
                <a:schemeClr val="tx1"/>
              </a:solidFill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</a:rPr>
              <a:t>                               人教版小学一年级上册</a:t>
            </a:r>
            <a:endParaRPr lang="en-US" altLang="zh-CN" sz="2800" b="1" dirty="0" smtClean="0">
              <a:solidFill>
                <a:schemeClr val="tx1"/>
              </a:solidFill>
            </a:endParaRPr>
          </a:p>
          <a:p>
            <a:endParaRPr lang="en-US" altLang="zh-CN" sz="2800" b="1" dirty="0" smtClean="0">
              <a:solidFill>
                <a:schemeClr val="tx1"/>
              </a:solidFill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</a:rPr>
              <a:t>                                                          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试讲者：黄泽铃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67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7200" b="1" dirty="0" smtClean="0"/>
              <a:t>                        只</a:t>
            </a:r>
            <a:endParaRPr lang="zh-CN" altLang="en-US" sz="7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47864" y="2708920"/>
            <a:ext cx="5184576" cy="33269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600" b="1" dirty="0" smtClean="0"/>
              <a:t>多音字</a:t>
            </a:r>
            <a:r>
              <a:rPr lang="en-US" altLang="zh-CN" sz="3600" b="1" dirty="0" smtClean="0"/>
              <a:t>:</a:t>
            </a:r>
            <a:r>
              <a:rPr lang="zh-CN" altLang="en-US" sz="3600" b="1" dirty="0" smtClean="0"/>
              <a:t> </a:t>
            </a:r>
            <a:r>
              <a:rPr lang="en-US" altLang="zh-CN" sz="3600" b="1" dirty="0" err="1" smtClean="0"/>
              <a:t>zhī</a:t>
            </a:r>
            <a:r>
              <a:rPr lang="en-US" altLang="zh-CN" sz="3600" b="1" dirty="0" smtClean="0"/>
              <a:t>  </a:t>
            </a:r>
            <a:r>
              <a:rPr lang="zh-CN" altLang="en-US" sz="3600" b="1" dirty="0" smtClean="0"/>
              <a:t>（一  只）</a:t>
            </a:r>
            <a:endParaRPr lang="en-US" altLang="zh-CN" sz="3600" b="1" dirty="0" smtClean="0"/>
          </a:p>
          <a:p>
            <a:pPr marL="0" indent="0">
              <a:buNone/>
            </a:pPr>
            <a:r>
              <a:rPr lang="en-US" altLang="zh-CN" sz="3600" b="1" dirty="0" smtClean="0"/>
              <a:t>             </a:t>
            </a:r>
          </a:p>
          <a:p>
            <a:pPr marL="0" indent="0">
              <a:buNone/>
            </a:pPr>
            <a:r>
              <a:rPr lang="en-US" altLang="zh-CN" sz="3600" b="1" dirty="0"/>
              <a:t> </a:t>
            </a:r>
            <a:r>
              <a:rPr lang="en-US" altLang="zh-CN" sz="3600" b="1" dirty="0" smtClean="0"/>
              <a:t>               </a:t>
            </a:r>
            <a:r>
              <a:rPr lang="en-US" altLang="zh-CN" sz="3600" b="1" dirty="0" err="1" smtClean="0"/>
              <a:t>zhǐ</a:t>
            </a:r>
            <a:r>
              <a:rPr lang="en-US" altLang="zh-CN" sz="3600" b="1" dirty="0" smtClean="0"/>
              <a:t>  </a:t>
            </a:r>
            <a:r>
              <a:rPr lang="zh-CN" altLang="en-US" sz="3600" b="1" dirty="0" smtClean="0"/>
              <a:t>（只  是）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16232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"/>
            <a:ext cx="4644008" cy="34830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834" y="3154710"/>
            <a:ext cx="5098091" cy="3703290"/>
          </a:xfrm>
          <a:prstGeom prst="rect">
            <a:avLst/>
          </a:prstGeom>
        </p:spPr>
      </p:pic>
      <p:cxnSp>
        <p:nvCxnSpPr>
          <p:cNvPr id="6" name="肘形连接符 5"/>
          <p:cNvCxnSpPr/>
          <p:nvPr/>
        </p:nvCxnSpPr>
        <p:spPr>
          <a:xfrm>
            <a:off x="5098582" y="4778275"/>
            <a:ext cx="1368152" cy="927485"/>
          </a:xfrm>
          <a:prstGeom prst="bentConnector3">
            <a:avLst>
              <a:gd name="adj1" fmla="val 66708"/>
            </a:avLst>
          </a:prstGeom>
          <a:ln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5000">
                  <a:schemeClr val="tx1">
                    <a:lumMod val="95000"/>
                    <a:lumOff val="5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肘形连接符 6"/>
          <p:cNvCxnSpPr/>
          <p:nvPr/>
        </p:nvCxnSpPr>
        <p:spPr>
          <a:xfrm>
            <a:off x="2602572" y="1058337"/>
            <a:ext cx="1745010" cy="1022427"/>
          </a:xfrm>
          <a:prstGeom prst="bentConnector3">
            <a:avLst>
              <a:gd name="adj1" fmla="val 46725"/>
            </a:avLst>
          </a:prstGeom>
          <a:ln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5000">
                  <a:schemeClr val="tx1">
                    <a:lumMod val="95000"/>
                    <a:lumOff val="5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0" y="0"/>
            <a:ext cx="231621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9900" b="1"/>
            </a:lvl1pPr>
          </a:lstStyle>
          <a:p>
            <a:r>
              <a:rPr lang="zh-CN" altLang="en-US" dirty="0"/>
              <a:t>多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44208" y="3634804"/>
            <a:ext cx="2304256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b="1" dirty="0" smtClean="0"/>
              <a:t>少</a:t>
            </a:r>
            <a:endParaRPr lang="zh-CN" altLang="en-US" sz="19900" b="1" dirty="0"/>
          </a:p>
        </p:txBody>
      </p:sp>
    </p:spTree>
    <p:extLst>
      <p:ext uri="{BB962C8B-B14F-4D97-AF65-F5344CB8AC3E}">
        <p14:creationId xmlns:p14="http://schemas.microsoft.com/office/powerpoint/2010/main" val="130317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/>
            <a:r>
              <a:rPr lang="zh-CN" altLang="en-US" sz="8000" b="1" dirty="0"/>
              <a:t>一</a:t>
            </a:r>
            <a:r>
              <a:rPr lang="zh-CN" altLang="en-US" sz="8000" b="1" dirty="0" smtClean="0"/>
              <a:t>（     ）</a:t>
            </a:r>
            <a:r>
              <a:rPr lang="zh-CN" altLang="en-US" sz="8000" b="1" dirty="0"/>
              <a:t>鸭子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265" y="2276872"/>
            <a:ext cx="5358735" cy="3456384"/>
          </a:xfrm>
        </p:spPr>
      </p:pic>
      <p:sp>
        <p:nvSpPr>
          <p:cNvPr id="5" name="TextBox 4"/>
          <p:cNvSpPr txBox="1"/>
          <p:nvPr/>
        </p:nvSpPr>
        <p:spPr>
          <a:xfrm>
            <a:off x="2570659" y="188640"/>
            <a:ext cx="1584176" cy="13234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80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群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124744"/>
            <a:ext cx="40324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/>
            </a:lvl1pPr>
          </a:lstStyle>
          <a:p>
            <a:r>
              <a:rPr lang="zh-CN" altLang="en-US" dirty="0"/>
              <a:t>思考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一群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835696" y="1512079"/>
            <a:ext cx="18722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6">
                    <a:lumMod val="75000"/>
                  </a:schemeClr>
                </a:solidFill>
              </a:rPr>
              <a:t>小鸡</a:t>
            </a:r>
            <a:endParaRPr lang="en-US" altLang="zh-CN" sz="3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accent6">
                    <a:lumMod val="75000"/>
                  </a:schemeClr>
                </a:solidFill>
              </a:rPr>
              <a:t>  鹅 </a:t>
            </a:r>
            <a:endParaRPr lang="en-US" altLang="zh-CN" sz="3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accent6">
                    <a:lumMod val="75000"/>
                  </a:schemeClr>
                </a:solidFill>
              </a:rPr>
              <a:t>  牛</a:t>
            </a:r>
            <a:endParaRPr lang="en-US" altLang="zh-CN" sz="3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zh-CN" altLang="en-US" sz="3600" b="1" dirty="0" smtClean="0">
                <a:solidFill>
                  <a:schemeClr val="accent6">
                    <a:lumMod val="75000"/>
                  </a:schemeClr>
                </a:solidFill>
              </a:rPr>
              <a:t>  羊</a:t>
            </a:r>
            <a:endParaRPr lang="zh-CN" altLang="en-US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331640" y="1773399"/>
            <a:ext cx="432048" cy="194421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05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262672"/>
            <a:ext cx="8229600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z="8000" b="1" dirty="0"/>
              <a:t>一</a:t>
            </a:r>
            <a:r>
              <a:rPr lang="zh-CN" altLang="en-US" sz="8000" b="1" dirty="0" smtClean="0"/>
              <a:t>（    ）</a:t>
            </a:r>
            <a:r>
              <a:rPr lang="zh-CN" altLang="en-US" sz="8000" b="1" dirty="0"/>
              <a:t>鸟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51" y="2685504"/>
            <a:ext cx="4426511" cy="4193307"/>
          </a:xfrm>
        </p:spPr>
      </p:pic>
      <p:sp>
        <p:nvSpPr>
          <p:cNvPr id="5" name="TextBox 4"/>
          <p:cNvSpPr txBox="1"/>
          <p:nvPr/>
        </p:nvSpPr>
        <p:spPr>
          <a:xfrm>
            <a:off x="3392413" y="188640"/>
            <a:ext cx="2304256" cy="13234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spcBef>
                <a:spcPct val="0"/>
              </a:spcBef>
              <a:buNone/>
              <a:defRPr sz="80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只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44541" y="1534239"/>
            <a:ext cx="47525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/>
            </a:lvl1pPr>
          </a:lstStyle>
          <a:p>
            <a:endParaRPr lang="en-US" altLang="zh-CN" sz="6600" dirty="0" smtClean="0"/>
          </a:p>
          <a:p>
            <a:r>
              <a:rPr lang="zh-CN" altLang="en-US" sz="6600" dirty="0" smtClean="0"/>
              <a:t>一只</a:t>
            </a:r>
            <a:endParaRPr lang="zh-CN" altLang="en-US" sz="6600" dirty="0"/>
          </a:p>
        </p:txBody>
      </p:sp>
      <p:sp>
        <p:nvSpPr>
          <p:cNvPr id="7" name="TextBox 6"/>
          <p:cNvSpPr txBox="1"/>
          <p:nvPr/>
        </p:nvSpPr>
        <p:spPr>
          <a:xfrm>
            <a:off x="7116811" y="1249549"/>
            <a:ext cx="220478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猫  </a:t>
            </a:r>
            <a:endParaRPr lang="en-US" altLang="zh-CN" sz="32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sz="3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老虎  </a:t>
            </a:r>
            <a:endParaRPr lang="en-US" altLang="zh-CN" sz="32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蚂蚁 </a:t>
            </a:r>
            <a:endParaRPr lang="en-US" altLang="zh-CN" sz="32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sz="3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老鼠 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6493941" y="1687116"/>
            <a:ext cx="531515" cy="266429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4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0" y="260648"/>
            <a:ext cx="8229600" cy="1143000"/>
          </a:xfrm>
        </p:spPr>
        <p:txBody>
          <a:bodyPr>
            <a:noAutofit/>
          </a:bodyPr>
          <a:lstStyle/>
          <a:p>
            <a:r>
              <a:rPr lang="zh-CN" altLang="en-US" sz="4800" b="1" dirty="0"/>
              <a:t>课后作业</a:t>
            </a:r>
            <a:br>
              <a:rPr lang="zh-CN" altLang="en-US" sz="4800" b="1" dirty="0"/>
            </a:br>
            <a:endParaRPr lang="zh-CN" altLang="en-US" sz="4800" b="1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23528" y="98072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一个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大，一个小，一头黄牛一只猫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一边多，一边少，一群鸭子一只鸟。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en-US" altLang="zh-CN" b="1" dirty="0" smtClean="0"/>
          </a:p>
          <a:p>
            <a:pPr marL="0" indent="0">
              <a:buNone/>
            </a:pPr>
            <a:r>
              <a:rPr lang="zh-CN" altLang="en-US" b="1" dirty="0" smtClean="0"/>
              <a:t>把这节内容读给自己的爸爸妈妈听，记一记                    下 面的搭配。</a:t>
            </a:r>
            <a:endParaRPr lang="en-US" altLang="zh-CN" b="1" dirty="0" smtClean="0"/>
          </a:p>
          <a:p>
            <a:pPr marL="0" indent="0">
              <a:buNone/>
            </a:pP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</a:t>
            </a:r>
            <a:endParaRPr lang="en-US" altLang="zh-CN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zh-CN" altLang="en-US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一头黄牛    一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只</a:t>
            </a:r>
            <a:r>
              <a:rPr lang="zh-CN" altLang="en-US" sz="36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猫       一群</a:t>
            </a: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鸭子</a:t>
            </a:r>
          </a:p>
        </p:txBody>
      </p:sp>
    </p:spTree>
    <p:extLst>
      <p:ext uri="{BB962C8B-B14F-4D97-AF65-F5344CB8AC3E}">
        <p14:creationId xmlns:p14="http://schemas.microsoft.com/office/powerpoint/2010/main" val="329808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2937"/>
            <a:ext cx="9144000" cy="55721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36096" y="3933056"/>
            <a:ext cx="36004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dirty="0" smtClean="0">
                <a:solidFill>
                  <a:srgbClr val="FFFF00"/>
                </a:solidFill>
              </a:rPr>
              <a:t>谢谢</a:t>
            </a:r>
            <a:endParaRPr lang="zh-CN" altLang="en-US" sz="115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05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800" b="1" dirty="0" err="1" smtClean="0"/>
              <a:t>Duō</a:t>
            </a:r>
            <a:r>
              <a:rPr lang="en-US" altLang="zh-CN" sz="4800" b="1" dirty="0"/>
              <a:t> </a:t>
            </a:r>
            <a:r>
              <a:rPr lang="en-US" altLang="zh-CN" sz="4800" b="1" dirty="0" err="1" smtClean="0"/>
              <a:t>shǎo</a:t>
            </a:r>
            <a:r>
              <a:rPr lang="en-US" altLang="zh-CN" sz="4800" b="1" dirty="0" smtClean="0"/>
              <a:t>  </a:t>
            </a:r>
            <a:r>
              <a:rPr lang="en-US" altLang="zh-CN" sz="4800" b="1" dirty="0" err="1" smtClean="0"/>
              <a:t>huáng</a:t>
            </a:r>
            <a:r>
              <a:rPr lang="en-US" altLang="zh-CN" sz="4800" b="1" dirty="0"/>
              <a:t>  </a:t>
            </a:r>
            <a:r>
              <a:rPr lang="en-US" altLang="zh-CN" sz="4800" b="1" dirty="0" err="1" smtClean="0"/>
              <a:t>niú</a:t>
            </a:r>
            <a:r>
              <a:rPr lang="en-US" altLang="zh-CN" sz="4800" b="1" dirty="0" smtClean="0"/>
              <a:t>   </a:t>
            </a:r>
            <a:r>
              <a:rPr lang="en-US" altLang="zh-CN" sz="4800" b="1" dirty="0" err="1" smtClean="0"/>
              <a:t>zhī</a:t>
            </a:r>
            <a:r>
              <a:rPr lang="en-US" altLang="zh-CN" sz="4800" b="1" dirty="0" smtClean="0"/>
              <a:t>  </a:t>
            </a:r>
            <a:r>
              <a:rPr lang="en-US" altLang="zh-CN" sz="4800" b="1" dirty="0" err="1"/>
              <a:t>māo</a:t>
            </a:r>
            <a:endParaRPr lang="en-US" altLang="zh-CN" sz="4800" b="1" dirty="0" smtClean="0"/>
          </a:p>
          <a:p>
            <a:pPr marL="0" indent="0">
              <a:buNone/>
            </a:pPr>
            <a:r>
              <a:rPr lang="zh-CN" altLang="en-US" sz="5400" b="1" dirty="0" smtClean="0"/>
              <a:t> 多    少      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黄  </a:t>
            </a:r>
            <a:r>
              <a:rPr lang="zh-CN" altLang="en-US" sz="5400" b="1" dirty="0" smtClean="0"/>
              <a:t>   牛   只   猫  </a:t>
            </a:r>
            <a:endParaRPr lang="en-US" altLang="zh-CN" sz="5400" b="1" dirty="0" smtClean="0"/>
          </a:p>
          <a:p>
            <a:pPr marL="0" indent="0">
              <a:buNone/>
            </a:pPr>
            <a:r>
              <a:rPr lang="en-US" altLang="zh-CN" sz="5400" b="1" dirty="0"/>
              <a:t>  </a:t>
            </a:r>
            <a:r>
              <a:rPr lang="en-US" altLang="zh-CN" sz="5400" b="1" dirty="0" smtClean="0"/>
              <a:t> </a:t>
            </a:r>
            <a:r>
              <a:rPr lang="en-US" altLang="zh-CN" sz="5400" b="1" dirty="0" err="1" smtClean="0"/>
              <a:t>biān</a:t>
            </a:r>
            <a:r>
              <a:rPr lang="en-US" altLang="zh-CN" sz="5400" b="1" dirty="0"/>
              <a:t>  </a:t>
            </a:r>
            <a:r>
              <a:rPr lang="en-US" altLang="zh-CN" sz="5400" b="1" dirty="0" err="1" smtClean="0"/>
              <a:t>yā</a:t>
            </a:r>
            <a:r>
              <a:rPr lang="en-US" altLang="zh-CN" sz="5400" b="1" dirty="0" smtClean="0"/>
              <a:t>  </a:t>
            </a:r>
            <a:r>
              <a:rPr lang="en-US" altLang="zh-CN" sz="5400" b="1" dirty="0" err="1" smtClean="0"/>
              <a:t>píng</a:t>
            </a:r>
            <a:r>
              <a:rPr lang="en-US" altLang="zh-CN" sz="5400" b="1" dirty="0"/>
              <a:t> </a:t>
            </a:r>
            <a:r>
              <a:rPr lang="en-US" altLang="zh-CN" sz="5400" b="1" dirty="0" err="1" smtClean="0"/>
              <a:t>guǒ</a:t>
            </a:r>
            <a:r>
              <a:rPr lang="en-US" altLang="zh-CN" sz="5400" b="1" dirty="0"/>
              <a:t> </a:t>
            </a:r>
            <a:r>
              <a:rPr lang="en-US" altLang="zh-CN" sz="5400" b="1" dirty="0" err="1" smtClean="0"/>
              <a:t>xìng</a:t>
            </a:r>
            <a:r>
              <a:rPr lang="en-US" altLang="zh-CN" sz="5400" b="1" dirty="0" smtClean="0"/>
              <a:t>  </a:t>
            </a:r>
            <a:r>
              <a:rPr lang="en-US" altLang="zh-CN" sz="5400" b="1" dirty="0" err="1" smtClean="0"/>
              <a:t>táo</a:t>
            </a:r>
            <a:endParaRPr lang="en-US" altLang="zh-CN" sz="5400" b="1" dirty="0"/>
          </a:p>
          <a:p>
            <a:pPr marL="0" indent="0">
              <a:buNone/>
            </a:pPr>
            <a:r>
              <a:rPr lang="en-US" altLang="zh-CN" sz="54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边     </a:t>
            </a:r>
            <a:r>
              <a:rPr lang="zh-CN" altLang="en-US" sz="5400" b="1" dirty="0" smtClean="0"/>
              <a:t>鸭   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苹</a:t>
            </a:r>
            <a:r>
              <a:rPr lang="zh-CN" altLang="en-US" sz="5400" b="1" dirty="0" smtClean="0"/>
              <a:t>   果     杏    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桃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42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90872" y="332656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altLang="zh-CN" sz="13800" dirty="0" err="1" smtClean="0"/>
              <a:t>Xiǎo</a:t>
            </a:r>
            <a:r>
              <a:rPr lang="en-US" altLang="zh-CN" sz="13800" dirty="0" smtClean="0"/>
              <a:t>   </a:t>
            </a:r>
            <a:r>
              <a:rPr lang="en-US" altLang="zh-CN" sz="13800" dirty="0" err="1" smtClean="0"/>
              <a:t>shǎo</a:t>
            </a:r>
            <a:r>
              <a:rPr lang="en-US" altLang="zh-CN" sz="13800" dirty="0" smtClean="0"/>
              <a:t> </a:t>
            </a:r>
            <a:endParaRPr lang="zh-CN" altLang="en-US" sz="13800" dirty="0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04" y="1790489"/>
            <a:ext cx="3645405" cy="3600400"/>
          </a:xfrm>
        </p:spPr>
      </p:pic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4215319" y="640258"/>
            <a:ext cx="4402832" cy="500141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0" y="5754160"/>
            <a:ext cx="4283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/>
              <a:t>（大 小</a:t>
            </a:r>
            <a:r>
              <a:rPr lang="zh-CN" altLang="en-US" sz="4000" b="1" dirty="0" smtClean="0"/>
              <a:t>） （</a:t>
            </a:r>
            <a:r>
              <a:rPr lang="zh-CN" altLang="en-US" sz="4000" b="1" dirty="0"/>
              <a:t>小 牛）</a:t>
            </a:r>
          </a:p>
        </p:txBody>
      </p:sp>
      <p:pic>
        <p:nvPicPr>
          <p:cNvPr id="8" name="内容占位符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008" y="1772816"/>
            <a:ext cx="3506044" cy="34563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95948" y="5754160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/>
            </a:lvl1pPr>
          </a:lstStyle>
          <a:p>
            <a:r>
              <a:rPr lang="zh-CN" altLang="en-US" dirty="0"/>
              <a:t>（多 少）（少 见）</a:t>
            </a:r>
          </a:p>
        </p:txBody>
      </p:sp>
    </p:spTree>
    <p:extLst>
      <p:ext uri="{BB962C8B-B14F-4D97-AF65-F5344CB8AC3E}">
        <p14:creationId xmlns:p14="http://schemas.microsoft.com/office/powerpoint/2010/main" val="57617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altLang="zh-CN" sz="16600" dirty="0" err="1"/>
              <a:t>n</a:t>
            </a:r>
            <a:r>
              <a:rPr lang="en-US" altLang="zh-CN" sz="16600" dirty="0" err="1" smtClean="0"/>
              <a:t>iú</a:t>
            </a:r>
            <a:r>
              <a:rPr lang="en-US" altLang="zh-CN" sz="16600" dirty="0" smtClean="0"/>
              <a:t>    </a:t>
            </a:r>
            <a:r>
              <a:rPr lang="en-US" altLang="zh-CN" sz="16600" dirty="0" err="1" smtClean="0"/>
              <a:t>guǒ</a:t>
            </a:r>
            <a:endParaRPr lang="zh-CN" altLang="en-US" sz="16600" dirty="0"/>
          </a:p>
        </p:txBody>
      </p:sp>
      <p:pic>
        <p:nvPicPr>
          <p:cNvPr id="15" name="内容占位符 1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44824"/>
            <a:ext cx="3600400" cy="3600400"/>
          </a:xfrm>
        </p:spPr>
      </p:pic>
      <p:sp>
        <p:nvSpPr>
          <p:cNvPr id="2" name="TextBox 1"/>
          <p:cNvSpPr txBox="1"/>
          <p:nvPr/>
        </p:nvSpPr>
        <p:spPr>
          <a:xfrm>
            <a:off x="-138211" y="5722556"/>
            <a:ext cx="4752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/>
            </a:lvl1pPr>
          </a:lstStyle>
          <a:p>
            <a:r>
              <a:rPr lang="zh-CN" altLang="en-US" sz="4000" dirty="0"/>
              <a:t>（小  牛）（水  牛）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916832"/>
            <a:ext cx="3456732" cy="3456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99992" y="5725922"/>
            <a:ext cx="44947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/>
            </a:lvl1pPr>
          </a:lstStyle>
          <a:p>
            <a:r>
              <a:rPr lang="zh-CN" altLang="en-US" sz="4000" dirty="0"/>
              <a:t>（水  果）（苹  果）</a:t>
            </a:r>
          </a:p>
        </p:txBody>
      </p:sp>
    </p:spTree>
    <p:extLst>
      <p:ext uri="{BB962C8B-B14F-4D97-AF65-F5344CB8AC3E}">
        <p14:creationId xmlns:p14="http://schemas.microsoft.com/office/powerpoint/2010/main" val="131277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altLang="zh-CN" sz="8000" dirty="0" err="1"/>
              <a:t>niǎo</a:t>
            </a:r>
            <a:endParaRPr lang="zh-CN" altLang="en-US" sz="8000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1916832"/>
            <a:ext cx="3528392" cy="3528392"/>
          </a:xfrm>
        </p:spPr>
      </p:pic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635894" y="1196752"/>
            <a:ext cx="5508105" cy="492941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鸟的笔顺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  <a:p>
            <a:pPr marL="0" indent="0">
              <a:buNone/>
            </a:pPr>
            <a:r>
              <a:rPr lang="en-US" altLang="zh-CN" dirty="0" smtClean="0"/>
              <a:t>                           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sz="3000" dirty="0"/>
              <a:t>撇、横折钩、点、竖折折钩、</a:t>
            </a:r>
            <a:r>
              <a:rPr lang="zh-CN" altLang="en-US" dirty="0" smtClean="0"/>
              <a:t>横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（小  鸟）（鸟  儿）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5" y="2228096"/>
            <a:ext cx="520439" cy="5204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158" y="2219906"/>
            <a:ext cx="487817" cy="4878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328" y="2234460"/>
            <a:ext cx="536823" cy="5368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492" y="2193479"/>
            <a:ext cx="514244" cy="51424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2188710"/>
            <a:ext cx="519013" cy="519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0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600000">
            <a:off x="3563888" y="86617"/>
            <a:ext cx="5275461" cy="3528392"/>
          </a:xfr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58501"/>
            <a:ext cx="4788024" cy="3399499"/>
          </a:xfrm>
          <a:prstGeom prst="rect">
            <a:avLst/>
          </a:prstGeom>
          <a:effectLst>
            <a:outerShdw blurRad="1270000" dist="63500" dir="18780000" sx="2000" sy="2000" algn="ctr" rotWithShape="0">
              <a:schemeClr val="bg1"/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429429" y="51445"/>
            <a:ext cx="1766307" cy="3154710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99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大</a:t>
            </a:r>
          </a:p>
        </p:txBody>
      </p:sp>
      <p:sp>
        <p:nvSpPr>
          <p:cNvPr id="8" name="矩形 7"/>
          <p:cNvSpPr/>
          <p:nvPr/>
        </p:nvSpPr>
        <p:spPr>
          <a:xfrm>
            <a:off x="6695057" y="3703290"/>
            <a:ext cx="2240851" cy="3154710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199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小</a:t>
            </a:r>
          </a:p>
        </p:txBody>
      </p:sp>
      <p:cxnSp>
        <p:nvCxnSpPr>
          <p:cNvPr id="10" name="肘形连接符 9"/>
          <p:cNvCxnSpPr/>
          <p:nvPr/>
        </p:nvCxnSpPr>
        <p:spPr>
          <a:xfrm>
            <a:off x="4788024" y="4653136"/>
            <a:ext cx="1907033" cy="648072"/>
          </a:xfrm>
          <a:prstGeom prst="bentConnector3">
            <a:avLst/>
          </a:prstGeom>
          <a:ln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5000">
                  <a:schemeClr val="tx1">
                    <a:lumMod val="95000"/>
                    <a:lumOff val="5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肘形连接符 11"/>
          <p:cNvCxnSpPr/>
          <p:nvPr/>
        </p:nvCxnSpPr>
        <p:spPr>
          <a:xfrm>
            <a:off x="2195736" y="1628800"/>
            <a:ext cx="1368152" cy="1152128"/>
          </a:xfrm>
          <a:prstGeom prst="bentConnector3">
            <a:avLst/>
          </a:prstGeom>
          <a:ln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5000">
                  <a:schemeClr val="tx1">
                    <a:lumMod val="95000"/>
                    <a:lumOff val="5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42505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476672"/>
            <a:ext cx="6408712" cy="945396"/>
          </a:xfrm>
        </p:spPr>
        <p:txBody>
          <a:bodyPr>
            <a:noAutofit/>
          </a:bodyPr>
          <a:lstStyle/>
          <a:p>
            <a:pPr algn="l"/>
            <a:r>
              <a:rPr lang="zh-CN" altLang="en-US" sz="8000" b="1" dirty="0" smtClean="0"/>
              <a:t>一（   ）黄牛</a:t>
            </a:r>
            <a:endParaRPr lang="zh-CN" altLang="en-US" sz="8000" b="1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700808"/>
            <a:ext cx="5328592" cy="4236610"/>
          </a:xfrm>
        </p:spPr>
      </p:pic>
      <p:sp>
        <p:nvSpPr>
          <p:cNvPr id="6" name="TextBox 5"/>
          <p:cNvSpPr txBox="1"/>
          <p:nvPr/>
        </p:nvSpPr>
        <p:spPr>
          <a:xfrm>
            <a:off x="297235" y="1905397"/>
            <a:ext cx="28083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/>
              <a:t>思考：</a:t>
            </a:r>
            <a:br>
              <a:rPr lang="zh-CN" altLang="en-US" sz="4000" b="1" dirty="0"/>
            </a:br>
            <a:r>
              <a:rPr lang="zh-CN" altLang="en-US" sz="4000" b="1" dirty="0" smtClean="0"/>
              <a:t>一 头（      ）</a:t>
            </a:r>
            <a:endParaRPr lang="zh-CN" altLang="en-US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051720" y="260648"/>
            <a:ext cx="15121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</a:rPr>
              <a:t>头</a:t>
            </a:r>
            <a:endParaRPr lang="zh-CN" altLang="en-US" sz="8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419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zh-CN" altLang="en-US" sz="7200" b="1" dirty="0" smtClean="0"/>
              <a:t>一 头（   ）</a:t>
            </a:r>
            <a:endParaRPr lang="zh-CN" altLang="en-US" sz="7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689783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altLang="zh-CN" sz="4000" dirty="0" smtClean="0"/>
          </a:p>
          <a:p>
            <a:pPr marL="0" indent="0">
              <a:buNone/>
            </a:pPr>
            <a:r>
              <a:rPr lang="zh-CN" altLang="en-US" sz="4400" dirty="0" smtClean="0"/>
              <a:t>大象 </a:t>
            </a:r>
            <a:r>
              <a:rPr lang="en-US" altLang="zh-CN" sz="4400" dirty="0" smtClean="0"/>
              <a:t>   </a:t>
            </a:r>
            <a:r>
              <a:rPr lang="zh-CN" altLang="en-US" sz="4400" dirty="0" smtClean="0"/>
              <a:t>羊  </a:t>
            </a:r>
            <a:r>
              <a:rPr lang="en-US" altLang="zh-CN" sz="4400" dirty="0" smtClean="0"/>
              <a:t>   </a:t>
            </a:r>
            <a:r>
              <a:rPr lang="zh-CN" altLang="en-US" sz="4400" dirty="0" smtClean="0"/>
              <a:t>猪</a:t>
            </a:r>
            <a:endParaRPr lang="en-US" altLang="zh-CN" sz="4400" dirty="0" smtClean="0"/>
          </a:p>
          <a:p>
            <a:pPr marL="0" indent="0">
              <a:buNone/>
            </a:pPr>
            <a:r>
              <a:rPr lang="zh-CN" altLang="en-US" sz="3600" dirty="0" smtClean="0">
                <a:solidFill>
                  <a:srgbClr val="FF0000"/>
                </a:solidFill>
              </a:rPr>
              <a:t> 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一头（）后面接的都是比较大的动物</a:t>
            </a:r>
            <a:endParaRPr lang="en-US" altLang="zh-CN" sz="3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505975"/>
            <a:ext cx="3575492" cy="335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92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zh-CN" altLang="en-US" sz="8000" b="1" dirty="0"/>
              <a:t>一</a:t>
            </a:r>
            <a:r>
              <a:rPr lang="zh-CN" altLang="en-US" sz="8000" b="1" dirty="0" smtClean="0"/>
              <a:t>（   ）</a:t>
            </a:r>
            <a:r>
              <a:rPr lang="zh-CN" altLang="en-US" sz="8000" b="1" dirty="0"/>
              <a:t>猫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359807"/>
            <a:ext cx="3816424" cy="5390775"/>
          </a:xfrm>
        </p:spPr>
      </p:pic>
      <p:sp>
        <p:nvSpPr>
          <p:cNvPr id="5" name="TextBox 4"/>
          <p:cNvSpPr txBox="1"/>
          <p:nvPr/>
        </p:nvSpPr>
        <p:spPr>
          <a:xfrm>
            <a:off x="2339777" y="188640"/>
            <a:ext cx="2736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只</a:t>
            </a:r>
            <a:endParaRPr lang="zh-CN" altLang="en-US" sz="80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268760"/>
            <a:ext cx="40324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b="1"/>
            </a:lvl1pPr>
          </a:lstStyle>
          <a:p>
            <a:r>
              <a:rPr lang="zh-CN" altLang="en-US" dirty="0"/>
              <a:t>思考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一</a:t>
            </a:r>
            <a:r>
              <a:rPr lang="zh-CN" altLang="en-US" dirty="0"/>
              <a:t>只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71725" y="1542390"/>
            <a:ext cx="32043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</a:rPr>
              <a:t> 鸟   </a:t>
            </a:r>
            <a:endParaRPr lang="en-US" altLang="zh-CN" sz="4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</a:rPr>
              <a:t>老虎  </a:t>
            </a:r>
            <a:endParaRPr lang="en-US" altLang="zh-CN" sz="4000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</a:rPr>
              <a:t>老鼠 </a:t>
            </a:r>
            <a:endParaRPr lang="en-US" altLang="zh-CN" sz="40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zh-CN" altLang="en-US" sz="4000" b="1" dirty="0" smtClean="0">
                <a:solidFill>
                  <a:schemeClr val="accent6">
                    <a:lumMod val="75000"/>
                  </a:schemeClr>
                </a:solidFill>
              </a:rPr>
              <a:t>蚂蚁 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547662" y="1765614"/>
            <a:ext cx="324061" cy="210809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40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983</TotalTime>
  <Words>248</Words>
  <Application>Microsoft Office PowerPoint</Application>
  <PresentationFormat>全屏显示(4:3)</PresentationFormat>
  <Paragraphs>75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主题​​</vt:lpstr>
      <vt:lpstr>7、大小多少</vt:lpstr>
      <vt:lpstr>PowerPoint 演示文稿</vt:lpstr>
      <vt:lpstr>Xiǎo   shǎo </vt:lpstr>
      <vt:lpstr>niú    guǒ</vt:lpstr>
      <vt:lpstr>niǎo</vt:lpstr>
      <vt:lpstr>PowerPoint 演示文稿</vt:lpstr>
      <vt:lpstr>一（   ）黄牛</vt:lpstr>
      <vt:lpstr>一 头（   ）</vt:lpstr>
      <vt:lpstr>一（   ）猫</vt:lpstr>
      <vt:lpstr>                        只</vt:lpstr>
      <vt:lpstr>PowerPoint 演示文稿</vt:lpstr>
      <vt:lpstr>一（     ）鸭子</vt:lpstr>
      <vt:lpstr>一（    ）鸟</vt:lpstr>
      <vt:lpstr>课后作业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7、大小多少</dc:title>
  <dc:creator>Carrier_Wong</dc:creator>
  <cp:lastModifiedBy>Carrier_Wong</cp:lastModifiedBy>
  <cp:revision>34</cp:revision>
  <dcterms:created xsi:type="dcterms:W3CDTF">2016-11-22T02:57:01Z</dcterms:created>
  <dcterms:modified xsi:type="dcterms:W3CDTF">2016-11-27T09:25:02Z</dcterms:modified>
</cp:coreProperties>
</file>