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300" r:id="rId3"/>
    <p:sldId id="299" r:id="rId4"/>
    <p:sldId id="280" r:id="rId5"/>
    <p:sldId id="265" r:id="rId6"/>
    <p:sldId id="271" r:id="rId7"/>
    <p:sldId id="301" r:id="rId8"/>
    <p:sldId id="276" r:id="rId9"/>
    <p:sldId id="281" r:id="rId10"/>
    <p:sldId id="282" r:id="rId11"/>
    <p:sldId id="270" r:id="rId12"/>
    <p:sldId id="272" r:id="rId13"/>
    <p:sldId id="302" r:id="rId14"/>
    <p:sldId id="277" r:id="rId15"/>
    <p:sldId id="283" r:id="rId16"/>
    <p:sldId id="284" r:id="rId17"/>
    <p:sldId id="266" r:id="rId18"/>
    <p:sldId id="274" r:id="rId19"/>
    <p:sldId id="303" r:id="rId20"/>
    <p:sldId id="278" r:id="rId21"/>
    <p:sldId id="304" r:id="rId22"/>
    <p:sldId id="285" r:id="rId23"/>
    <p:sldId id="286" r:id="rId24"/>
    <p:sldId id="273" r:id="rId25"/>
    <p:sldId id="275" r:id="rId26"/>
    <p:sldId id="305" r:id="rId27"/>
    <p:sldId id="279" r:id="rId28"/>
    <p:sldId id="267" r:id="rId29"/>
    <p:sldId id="268" r:id="rId30"/>
    <p:sldId id="289" r:id="rId31"/>
    <p:sldId id="290" r:id="rId32"/>
    <p:sldId id="306" r:id="rId33"/>
    <p:sldId id="296" r:id="rId34"/>
    <p:sldId id="307" r:id="rId35"/>
    <p:sldId id="298" r:id="rId36"/>
    <p:sldId id="269" r:id="rId37"/>
    <p:sldId id="292" r:id="rId38"/>
    <p:sldId id="293" r:id="rId39"/>
    <p:sldId id="308" r:id="rId40"/>
    <p:sldId id="294" r:id="rId41"/>
    <p:sldId id="263" r:id="rId4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2011-4-17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4.xml"/><Relationship Id="rId7" Type="http://schemas.openxmlformats.org/officeDocument/2006/relationships/slide" Target="slide29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Relationship Id="rId6" Type="http://schemas.openxmlformats.org/officeDocument/2006/relationships/slide" Target="slide23.xml"/><Relationship Id="rId5" Type="http://schemas.openxmlformats.org/officeDocument/2006/relationships/slide" Target="slide16.xml"/><Relationship Id="rId4" Type="http://schemas.openxmlformats.org/officeDocument/2006/relationships/slide" Target="slide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929454" y="1214422"/>
            <a:ext cx="2000264" cy="3857652"/>
          </a:xfrm>
        </p:spPr>
        <p:txBody>
          <a:bodyPr>
            <a:noAutofit/>
          </a:bodyPr>
          <a:lstStyle/>
          <a:p>
            <a:pPr algn="l"/>
            <a:r>
              <a:rPr lang="zh-CN" altLang="en-US" sz="11500" dirty="0" smtClean="0">
                <a:latin typeface="华文新魏" pitchFamily="2" charset="-122"/>
                <a:ea typeface="华文新魏" pitchFamily="2" charset="-122"/>
              </a:rPr>
              <a:t>六鱼</a:t>
            </a:r>
            <a:endParaRPr lang="zh-CN" altLang="en-US" sz="115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346" y="5929306"/>
            <a:ext cx="8929654" cy="714404"/>
          </a:xfrm>
        </p:spPr>
        <p:txBody>
          <a:bodyPr>
            <a:normAutofit lnSpcReduction="10000"/>
          </a:bodyPr>
          <a:lstStyle/>
          <a:p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</a:rPr>
              <a:t>课件制作：</a:t>
            </a:r>
            <a:r>
              <a:rPr lang="zh-CN" altLang="en-US" sz="3600" b="1" dirty="0" smtClean="0"/>
              <a:t>川大附小东山学校      </a:t>
            </a:r>
            <a:r>
              <a:rPr lang="zh-CN" altLang="en-US" sz="4400" b="1" dirty="0" smtClean="0">
                <a:solidFill>
                  <a:schemeClr val="tx2">
                    <a:lumMod val="50000"/>
                  </a:schemeClr>
                </a:solidFill>
                <a:latin typeface="华文行楷" pitchFamily="2" charset="-122"/>
                <a:ea typeface="华文行楷" pitchFamily="2" charset="-122"/>
              </a:rPr>
              <a:t>林  勇</a:t>
            </a:r>
            <a:endParaRPr lang="zh-CN" altLang="en-US" sz="3600" b="1" dirty="0">
              <a:solidFill>
                <a:schemeClr val="tx2">
                  <a:lumMod val="50000"/>
                </a:schemeClr>
              </a:solidFill>
              <a:latin typeface="华文行楷" pitchFamily="2" charset="-122"/>
              <a:ea typeface="华文行楷" pitchFamily="2" charset="-122"/>
            </a:endParaRPr>
          </a:p>
        </p:txBody>
      </p:sp>
      <p:pic>
        <p:nvPicPr>
          <p:cNvPr id="12292" name="Picture 4" descr="http://www.afirst.cc/upload_files/article/46/2_20100730170728_ery6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604"/>
            <a:ext cx="6286544" cy="5118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4818" name="Picture 2" descr="C:\DOCUME~1\ADMINI~1\LOCALS~1\Temp\kaakoo\4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7"/>
            <a:ext cx="4714908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掷地金声孙绰赋，回文锦字窦滔书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未</a:t>
            </a:r>
            <a:r>
              <a:rPr lang="zh-CN" altLang="en-US" sz="4000" dirty="0" smtClean="0"/>
              <a:t>遇殷宗，胥靡困傅岩之筑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既</a:t>
            </a:r>
            <a:r>
              <a:rPr lang="zh-CN" altLang="en-US" sz="4000" dirty="0" smtClean="0"/>
              <a:t>逢周后，太公舍渭水之渔。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14950"/>
            <a:ext cx="2214578" cy="142876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600200"/>
            <a:ext cx="9001156" cy="4525963"/>
          </a:xfrm>
        </p:spPr>
        <p:txBody>
          <a:bodyPr>
            <a:noAutofit/>
          </a:bodyPr>
          <a:lstStyle/>
          <a:p>
            <a:r>
              <a:rPr lang="zh-CN" altLang="en-US" sz="4400" dirty="0" smtClean="0"/>
              <a:t>掷地金声孙绰赋，回文锦字窦滔书。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zh-CN" altLang="en-US" sz="4400" dirty="0" smtClean="0"/>
              <a:t>未遇殷宗，胥靡困傅岩之筑；</a:t>
            </a:r>
            <a:endParaRPr lang="en-US" altLang="zh-CN" sz="4400" dirty="0" smtClean="0"/>
          </a:p>
          <a:p>
            <a:endParaRPr lang="en-US" altLang="zh-CN" sz="4400" dirty="0" smtClean="0"/>
          </a:p>
          <a:p>
            <a:r>
              <a:rPr lang="zh-CN" altLang="en-US" sz="4400" dirty="0" smtClean="0"/>
              <a:t>既逢周后，太公舍渭水之渔。</a:t>
            </a:r>
            <a:endParaRPr lang="zh-CN" altLang="en-US" sz="44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42844" y="1071546"/>
            <a:ext cx="90011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shēnɡ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chuō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huí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wén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jǐn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dòu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tāo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</a:pP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wèi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zōnɡ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kùn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yán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；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fénɡ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hòu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tài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ɡōnɡ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shě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wèi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掷地金声孙绰赋，回文锦字窦滔书。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未遇殷宗，胥靡困傅岩之筑；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既逢周后，太公舍渭水之渔。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071546"/>
            <a:ext cx="840108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2800" dirty="0" err="1" smtClean="0">
                <a:solidFill>
                  <a:srgbClr val="C00000"/>
                </a:solidFill>
              </a:rPr>
              <a:t>zhì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shēnɡ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chuō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huí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wén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jǐn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dòu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tāo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wèi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yīn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zōnɡ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mí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kùn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yán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；</a:t>
            </a:r>
            <a:endParaRPr lang="en-US" altLang="zh-CN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28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jì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fénɡ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hòu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tài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ɡōnɡ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shě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wèi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5"/>
            <a:ext cx="7929618" cy="5072098"/>
          </a:xfrm>
        </p:spPr>
        <p:txBody>
          <a:bodyPr>
            <a:no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窦滔</a:t>
            </a:r>
            <a:r>
              <a:rPr lang="zh-CN" altLang="en-US" sz="3600" dirty="0" smtClean="0"/>
              <a:t>：</a:t>
            </a:r>
            <a:r>
              <a:rPr lang="en-US" altLang="zh-CN" sz="3600" dirty="0" smtClean="0"/>
              <a:t>《</a:t>
            </a:r>
            <a:r>
              <a:rPr lang="zh-CN" altLang="en-US" sz="3600" dirty="0" smtClean="0"/>
              <a:t>齐书</a:t>
            </a:r>
            <a:r>
              <a:rPr lang="en-US" altLang="zh-CN" sz="3600" dirty="0" smtClean="0"/>
              <a:t>》</a:t>
            </a:r>
            <a:r>
              <a:rPr lang="zh-CN" altLang="en-US" sz="3600" dirty="0" smtClean="0"/>
              <a:t>苏蕙字若兰，窦滔之妻也。滔镇襄阳，携宠妾往，苏织锦成回文诗三百首寄滔，后情如初。 </a:t>
            </a: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傅岩</a:t>
            </a:r>
            <a:r>
              <a:rPr lang="zh-CN" altLang="en-US" sz="3600" dirty="0" smtClean="0"/>
              <a:t>：殷高宗梦傅说，乃图其形旁求天下，适说以胥靡筑于岩，其形惟肖，爰立作相。胥靡，刑名，</a:t>
            </a:r>
            <a:r>
              <a:rPr lang="en-US" sz="3600" dirty="0" err="1" smtClean="0"/>
              <a:t>lian</a:t>
            </a:r>
            <a:r>
              <a:rPr lang="en-US" sz="3600" dirty="0" smtClean="0"/>
              <a:t>||xi</a:t>
            </a:r>
            <a:r>
              <a:rPr lang="zh-CN" altLang="en-US" sz="3600" dirty="0" smtClean="0"/>
              <a:t>相随股役。 </a:t>
            </a:r>
            <a:endParaRPr lang="en-US" altLang="zh-CN" sz="3600" dirty="0" smtClean="0"/>
          </a:p>
          <a:p>
            <a:r>
              <a:rPr lang="zh-CN" altLang="en-US" sz="3600" dirty="0" smtClean="0">
                <a:solidFill>
                  <a:srgbClr val="FF0000"/>
                </a:solidFill>
              </a:rPr>
              <a:t>渭水</a:t>
            </a:r>
            <a:r>
              <a:rPr lang="zh-CN" altLang="en-US" sz="3600" dirty="0" smtClean="0"/>
              <a:t>：太公钓鱼于渭，文王遇之，与之同载后车。</a:t>
            </a:r>
          </a:p>
          <a:p>
            <a:endParaRPr lang="zh-CN" altLang="en-US" sz="3600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150017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3794" name="Picture 2" descr="C:\DOCUME~1\ADMINI~1\LOCALS~1\Temp\kaakoo\2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285729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2770" name="Picture 2" descr="C:\DOCUME~1\ADMINI~1\LOCALS~1\Temp\kaakoo\45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终对始，疾对徐，短褐对华裾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六朝</a:t>
            </a:r>
            <a:r>
              <a:rPr lang="zh-CN" altLang="en-US" sz="4000" dirty="0" smtClean="0"/>
              <a:t>对三国，天禄对石渠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千</a:t>
            </a:r>
            <a:r>
              <a:rPr lang="zh-CN" altLang="en-US" sz="4000" dirty="0" smtClean="0"/>
              <a:t>字策，八行书，有若对相如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花</a:t>
            </a:r>
            <a:r>
              <a:rPr lang="zh-CN" altLang="en-US" sz="4000" dirty="0" smtClean="0"/>
              <a:t>残无戏蝶，藻密有潜鱼。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143512"/>
            <a:ext cx="2214578" cy="150019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终对始，疾对徐，短褐对华裾。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六朝对三国，天禄对石渠。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千字策，八行书，有若对相如。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花残无戏蝶，藻密有潜鱼</a:t>
            </a:r>
            <a:r>
              <a:rPr lang="zh-CN" altLang="en-US" sz="4000" dirty="0" smtClean="0"/>
              <a:t>。</a:t>
            </a:r>
            <a:endParaRPr lang="zh-CN" altLang="en-US" sz="40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357158" y="1117615"/>
            <a:ext cx="8615362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cháo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tiān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bā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xínɡ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ruò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dié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终对始，疾对徐，短褐对华裾。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六朝对三国，天禄对石渠。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千字策，八行书，有若对相如。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花残无戏蝶，藻密有潜鱼</a:t>
            </a:r>
            <a:r>
              <a:rPr lang="zh-CN" altLang="en-US" sz="4000" dirty="0" smtClean="0"/>
              <a:t>。</a:t>
            </a:r>
            <a:endParaRPr lang="zh-CN" altLang="en-US" sz="4000" dirty="0" smtClean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357158" y="1117615"/>
            <a:ext cx="8615362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liù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cháo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tiān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bā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xínɡ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ruò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huā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dié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bmchinese.com/UpLoadFiles/main/2008-6-14/2008061408043134968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-1"/>
            <a:ext cx="9144000" cy="6747797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72330" y="3000372"/>
            <a:ext cx="1428760" cy="3214702"/>
          </a:xfrm>
        </p:spPr>
        <p:txBody>
          <a:bodyPr>
            <a:noAutofit/>
          </a:bodyPr>
          <a:lstStyle/>
          <a:p>
            <a:r>
              <a:rPr lang="zh-CN" altLang="en-US" sz="11500" b="1" dirty="0" smtClean="0">
                <a:solidFill>
                  <a:srgbClr val="FF0000"/>
                </a:solidFill>
                <a:latin typeface="方正舒体" pitchFamily="2" charset="-122"/>
                <a:ea typeface="方正舒体" pitchFamily="2" charset="-122"/>
              </a:rPr>
              <a:t>六鱼</a:t>
            </a:r>
            <a:endParaRPr lang="zh-CN" altLang="en-US" sz="11500" b="1" dirty="0">
              <a:solidFill>
                <a:srgbClr val="FF0000"/>
              </a:solidFill>
              <a:latin typeface="方正舒体" pitchFamily="2" charset="-122"/>
              <a:ea typeface="方正舒体" pitchFamily="2" charset="-122"/>
            </a:endParaRPr>
          </a:p>
        </p:txBody>
      </p:sp>
      <p:sp>
        <p:nvSpPr>
          <p:cNvPr id="4" name="横卷形 3"/>
          <p:cNvSpPr/>
          <p:nvPr/>
        </p:nvSpPr>
        <p:spPr>
          <a:xfrm>
            <a:off x="3500430" y="2143116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全文欣赏</a:t>
            </a:r>
            <a:endParaRPr lang="zh-CN" altLang="en-US" sz="2800" b="1" dirty="0"/>
          </a:p>
        </p:txBody>
      </p:sp>
      <p:sp>
        <p:nvSpPr>
          <p:cNvPr id="5" name="横卷形 4"/>
          <p:cNvSpPr/>
          <p:nvPr/>
        </p:nvSpPr>
        <p:spPr>
          <a:xfrm>
            <a:off x="1643042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hlinkClick r:id="rId3" action="ppaction://hlinksldjump"/>
              </a:rPr>
              <a:t>第一</a:t>
            </a:r>
            <a:r>
              <a:rPr lang="zh-CN" altLang="en-US" sz="2800" b="1" dirty="0" smtClean="0"/>
              <a:t>课时</a:t>
            </a:r>
            <a:endParaRPr lang="zh-CN" altLang="en-US" sz="2800" b="1" dirty="0"/>
          </a:p>
        </p:txBody>
      </p:sp>
      <p:sp>
        <p:nvSpPr>
          <p:cNvPr id="7" name="横卷形 6"/>
          <p:cNvSpPr/>
          <p:nvPr/>
        </p:nvSpPr>
        <p:spPr>
          <a:xfrm>
            <a:off x="4572000" y="335756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第二</a:t>
            </a:r>
            <a:r>
              <a:rPr lang="zh-CN" altLang="en-US" sz="2800" b="1" dirty="0" smtClean="0">
                <a:hlinkClick r:id="rId4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8" name="横卷形 7">
            <a:hlinkClick r:id="rId5" action="ppaction://hlinksldjump"/>
          </p:cNvPr>
          <p:cNvSpPr/>
          <p:nvPr/>
        </p:nvSpPr>
        <p:spPr>
          <a:xfrm>
            <a:off x="1643042" y="4500570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第三</a:t>
            </a:r>
            <a:r>
              <a:rPr lang="zh-CN" altLang="en-US" sz="2800" b="1" dirty="0" smtClean="0">
                <a:hlinkClick r:id="rId5" action="ppaction://hlinksldjump"/>
              </a:rPr>
              <a:t>课时</a:t>
            </a:r>
            <a:endParaRPr lang="zh-CN" altLang="en-US" sz="2800" b="1" dirty="0"/>
          </a:p>
        </p:txBody>
      </p:sp>
      <p:sp>
        <p:nvSpPr>
          <p:cNvPr id="9" name="横卷形 8">
            <a:hlinkClick r:id="rId6" action="ppaction://hlinksldjump"/>
          </p:cNvPr>
          <p:cNvSpPr/>
          <p:nvPr/>
        </p:nvSpPr>
        <p:spPr>
          <a:xfrm>
            <a:off x="4572000" y="442913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第四课时</a:t>
            </a:r>
            <a:endParaRPr lang="zh-CN" altLang="en-US" sz="2800" b="1" dirty="0"/>
          </a:p>
        </p:txBody>
      </p:sp>
      <p:sp>
        <p:nvSpPr>
          <p:cNvPr id="10" name="横卷形 9">
            <a:hlinkClick r:id="rId7" action="ppaction://hlinksldjump"/>
          </p:cNvPr>
          <p:cNvSpPr/>
          <p:nvPr/>
        </p:nvSpPr>
        <p:spPr>
          <a:xfrm>
            <a:off x="1643042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第五课时</a:t>
            </a:r>
            <a:endParaRPr lang="zh-CN" altLang="en-US" sz="2800" b="1" dirty="0"/>
          </a:p>
        </p:txBody>
      </p:sp>
      <p:sp>
        <p:nvSpPr>
          <p:cNvPr id="11" name="横卷形 10">
            <a:hlinkClick r:id="rId8" action="ppaction://hlinksldjump"/>
          </p:cNvPr>
          <p:cNvSpPr/>
          <p:nvPr/>
        </p:nvSpPr>
        <p:spPr>
          <a:xfrm>
            <a:off x="4572000" y="5500702"/>
            <a:ext cx="1785950" cy="78581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/>
              <a:t>第六课时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643050"/>
            <a:ext cx="7072362" cy="4811715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六朝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历代都会考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吴始都于建业，后东晋、宋、齐、梁、陈皆都焉，号六朝。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三国</a:t>
            </a:r>
            <a:r>
              <a:rPr lang="zh-CN" altLang="en-US" dirty="0" smtClean="0"/>
              <a:t>：蜀、魏、吴。 天禄：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刘向校书天禄阁。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石</a:t>
            </a:r>
            <a:r>
              <a:rPr lang="zh-CN" altLang="en-US" dirty="0" smtClean="0">
                <a:solidFill>
                  <a:srgbClr val="FF0000"/>
                </a:solidFill>
              </a:rPr>
              <a:t>渠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汉书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萧何建石渠以藏图籍，后成帝用以藏秘书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643050"/>
            <a:ext cx="7072362" cy="4811715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千</a:t>
            </a:r>
            <a:r>
              <a:rPr lang="zh-CN" altLang="en-US" dirty="0" smtClean="0">
                <a:solidFill>
                  <a:srgbClr val="FF0000"/>
                </a:solidFill>
              </a:rPr>
              <a:t>字策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文献通考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唐临轩试以试赋，至宋始定策试之制，限以千字。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八行书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孟浩然诗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家书寄八行。盖本马融寄窦尚书，内有两纸八行语耳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有若</a:t>
            </a:r>
            <a:r>
              <a:rPr lang="zh-CN" altLang="en-US" dirty="0" smtClean="0"/>
              <a:t>：孔子弟子。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相如</a:t>
            </a:r>
            <a:r>
              <a:rPr lang="zh-CN" altLang="en-US" dirty="0" smtClean="0"/>
              <a:t>：蔺相如，战国人。又司马相如，东汉人。 </a:t>
            </a:r>
          </a:p>
          <a:p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Picture 2" descr="C:\DOCUME~1\ADMINI~1\LOCALS~1\Temp\kaakoo\2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5844" name="Picture 4" descr="C:\DOCUME~1\ADMINI~1\LOCALS~1\Temp\kaakoo\46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落叶舞风高复下，小荷浮水卷还舒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爱</a:t>
            </a:r>
            <a:r>
              <a:rPr lang="zh-CN" altLang="en-US" sz="4000" dirty="0" smtClean="0"/>
              <a:t>见人长，共服宣尼休假盖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恐</a:t>
            </a:r>
            <a:r>
              <a:rPr lang="zh-CN" altLang="en-US" sz="4000" dirty="0" smtClean="0"/>
              <a:t>彰已吝，谁知阮裕竟焚车。</a:t>
            </a:r>
          </a:p>
          <a:p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落叶舞风高复下，小荷浮水卷还舒。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爱见人长，共服宣尼休假盖；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恐彰已吝，谁知阮裕竟焚车。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-32" y="1428736"/>
            <a:ext cx="914403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luò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ɡāo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xià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xiǎo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hé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juàn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hái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ɡònɡ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xuān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ní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；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kǒnɡ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lìn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jìnɡ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endParaRPr lang="zh-CN" altLang="en-US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落叶舞风高复下，小荷浮水卷还舒。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爱见人长，共服宣尼休假盖；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恐彰已吝，谁知阮裕竟焚车。</a:t>
            </a: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-32" y="1428736"/>
            <a:ext cx="914403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luò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yè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wǔ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ɡāo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xià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2800" dirty="0" smtClean="0">
                <a:solidFill>
                  <a:srgbClr val="C00000"/>
                </a:solidFill>
              </a:rPr>
              <a:t>，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xiǎo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hé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fú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juàn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hái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en-US" altLang="zh-CN" sz="28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28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ɡònɡ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xuān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ní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；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kǒnɡ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lìn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jìnɡ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</a:t>
            </a:r>
            <a:endParaRPr lang="zh-CN" altLang="en-US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928802"/>
            <a:ext cx="7072362" cy="4525963"/>
          </a:xfrm>
        </p:spPr>
        <p:txBody>
          <a:bodyPr>
            <a:normAutofit lnSpcReduction="1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假盖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家语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孔子将出而雨，门人曰：商有益，请假焉。于曰：商为人短于财，吾闻与人交者，推长而违短，故久；吾非不知商有盖，恐不借而彰其过也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焚车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晋书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阮裕字思旷，有好车，借无不给。有人葬母，意欲借而不敢言，裕闻之叹曰：吾有车而使人不敢借，何以车为！遂焚之。 </a:t>
            </a:r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20955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20" name="Picture 4" descr="C:\DOCUME~1\ADMINI~1\LOCALS~1\Temp\kaakoo\43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71749" y="285728"/>
            <a:ext cx="4686333" cy="5857916"/>
          </a:xfrm>
          <a:prstGeom prst="rect">
            <a:avLst/>
          </a:prstGeom>
          <a:noFill/>
        </p:spPr>
      </p:pic>
      <p:sp>
        <p:nvSpPr>
          <p:cNvPr id="7" name="动作按钮: 开始 6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6" descr="C:\DOCUME~1\ADMINI~1\LOCALS~1\Temp\kaakoo\47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5997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43636" y="285728"/>
            <a:ext cx="2000264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8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全文欣赏</a:t>
            </a:r>
            <a:endParaRPr lang="zh-CN" altLang="en-US" sz="8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动作按钮: 开始 6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31746" name="Picture 2" descr="C:\DOCUME~1\ADMINI~1\LOCALS~1\Temp\kaakoo\22-LI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85727"/>
            <a:ext cx="4786346" cy="59829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麟对凤，鳖对鱼，内史对中书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犁</a:t>
            </a:r>
            <a:r>
              <a:rPr lang="zh-CN" altLang="en-US" sz="4000" dirty="0" smtClean="0"/>
              <a:t>锄对耒耜，畎浍对郊墟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犀角</a:t>
            </a:r>
            <a:r>
              <a:rPr lang="zh-CN" altLang="en-US" sz="4000" dirty="0" smtClean="0"/>
              <a:t>带，象牙梳，驷马对安车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青衣</a:t>
            </a:r>
            <a:r>
              <a:rPr lang="zh-CN" altLang="en-US" sz="4000" dirty="0" smtClean="0"/>
              <a:t>能报赦，黄耳解传书。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614" y="1831995"/>
            <a:ext cx="787241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麟对凤，鳖对鱼，内史对中书。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犁锄对耒耜，畎浍对郊墟。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犀角带，象牙梳，驷马对安车。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青衣能报赦，黄耳解传书</a:t>
            </a:r>
            <a:r>
              <a:rPr lang="zh-CN" altLang="en-US" sz="4000" dirty="0" smtClean="0"/>
              <a:t>。</a:t>
            </a:r>
            <a:r>
              <a:rPr lang="zh-CN" altLang="en-US" sz="4000" dirty="0" smtClean="0"/>
              <a:t>  </a:t>
            </a: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42844" y="1428736"/>
            <a:ext cx="91440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lín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fènɡ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biē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nèi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lěi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jiāo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xiànɡ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nénɡ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ěr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jiě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8614" y="1831995"/>
            <a:ext cx="787241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麟对凤，鳖对鱼，内史对中书。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犁锄对耒耜，畎浍对郊墟。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犀角带，象牙梳，驷马对安车。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青衣能报赦，黄耳解传书</a:t>
            </a:r>
            <a:r>
              <a:rPr lang="zh-CN" altLang="en-US" sz="4000" dirty="0" smtClean="0"/>
              <a:t>。</a:t>
            </a:r>
            <a:r>
              <a:rPr lang="zh-CN" altLang="en-US" sz="4000" dirty="0" smtClean="0"/>
              <a:t>  </a:t>
            </a:r>
            <a:endParaRPr lang="zh-CN" altLang="en-US" sz="4000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42844" y="1428736"/>
            <a:ext cx="91440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lín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fènɡ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biē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nèi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zhōnɡ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lěi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jiāo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xiànɡ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qīnɡ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nénɡ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huánɡ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ěr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jiě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7643866" cy="4954591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内史</a:t>
            </a:r>
            <a:r>
              <a:rPr lang="zh-CN" altLang="en-US" dirty="0" smtClean="0"/>
              <a:t>：即舍人宫。</a:t>
            </a:r>
            <a:r>
              <a:rPr lang="en-US" altLang="zh-CN" dirty="0" smtClean="0"/>
              <a:t>《</a:t>
            </a:r>
            <a:r>
              <a:rPr lang="zh-CN" altLang="en-US" dirty="0" smtClean="0"/>
              <a:t>东坡谢中书舍人表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右史记言，已尘高选；西垣视草，复玷近班。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中书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广事类赋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唐侍中书令，乃真宰相，以他官忝长者无定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畎浍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周礼地官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千夫有浍。注：浍，广二寻，深二仞。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墟</a:t>
            </a:r>
            <a:r>
              <a:rPr lang="zh-CN" altLang="en-US" dirty="0" smtClean="0"/>
              <a:t>：村墟。 犀带：大明诸司职掌朝服革带，二品用犀角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10" y="0"/>
            <a:ext cx="1371590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034" y="1500174"/>
            <a:ext cx="7643866" cy="4954591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牙</a:t>
            </a:r>
            <a:r>
              <a:rPr lang="zh-CN" altLang="en-US" dirty="0" smtClean="0">
                <a:solidFill>
                  <a:srgbClr val="FF0000"/>
                </a:solidFill>
              </a:rPr>
              <a:t>梳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崔徽嘲妓李端端诗：爱把象牙梳掠鬓，昆仑顶上月初生。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青衣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白帖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苻坚屏人作赦文，有蝇入室，驱之复来。俄而人知有赦，诘其所得，皆云有青衣人呼于市。坚曰：是前青蝇也。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黄</a:t>
            </a:r>
            <a:r>
              <a:rPr lang="zh-CN" altLang="en-US" dirty="0" smtClean="0">
                <a:solidFill>
                  <a:srgbClr val="FF0000"/>
                </a:solidFill>
              </a:rPr>
              <a:t>耳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述异记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陆机在洛阳，有犬名黄耳，能寄书抵家</a:t>
            </a:r>
            <a:r>
              <a:rPr lang="zh-CN" altLang="en-US" dirty="0" smtClean="0"/>
              <a:t>。</a:t>
            </a:r>
            <a:endParaRPr lang="en-US" altLang="zh-CN" dirty="0" smtClean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2410" y="0"/>
            <a:ext cx="1371590" cy="1714488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170" name="Picture 2" descr="C:\DOCUME~1\ADMINI~1\LOCALS~1\Temp\kaakoo\48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1" y="285728"/>
            <a:ext cx="4686333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03433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en-US" sz="4000" dirty="0" smtClean="0"/>
              <a:t>庭畔有人持短剑，门前无客曳长裾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波浪</a:t>
            </a:r>
            <a:r>
              <a:rPr lang="zh-CN" altLang="en-US" sz="4000" dirty="0" smtClean="0"/>
              <a:t>拍船，骇舟人之水宿</a:t>
            </a:r>
            <a:r>
              <a:rPr lang="zh-CN" altLang="en-US" sz="4000" dirty="0" smtClean="0"/>
              <a:t>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峰峦</a:t>
            </a:r>
            <a:r>
              <a:rPr lang="zh-CN" altLang="en-US" sz="4000" dirty="0" smtClean="0"/>
              <a:t>绕舍，乐隐者之山居。</a:t>
            </a:r>
            <a:r>
              <a:rPr lang="en-US" sz="4000" dirty="0" smtClean="0"/>
              <a:t> 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572140"/>
            <a:ext cx="2214578" cy="121444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庭畔有人持短剑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门前</a:t>
            </a:r>
            <a:r>
              <a:rPr lang="zh-CN" altLang="en-US" sz="4000" dirty="0" smtClean="0"/>
              <a:t>无客曳长裾。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波浪拍船，骇舟人之水宿；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峰峦绕舍，乐隐者之山居。</a:t>
            </a:r>
            <a:r>
              <a:rPr lang="en-US" sz="4000" dirty="0" smtClean="0"/>
              <a:t> 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42876" y="1428736"/>
            <a:ext cx="871540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tínɡ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pàn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kè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bō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lànɡ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pāi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；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luán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shě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zhě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406" y="1903433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庭畔有人持短剑</a:t>
            </a:r>
            <a:r>
              <a:rPr lang="zh-CN" altLang="en-US" sz="4000" dirty="0" smtClean="0"/>
              <a:t>，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门前</a:t>
            </a:r>
            <a:r>
              <a:rPr lang="zh-CN" altLang="en-US" sz="4000" dirty="0" smtClean="0"/>
              <a:t>无客曳长裾。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波浪拍船，骇舟人之水宿；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峰峦绕舍，乐隐者之山居。</a:t>
            </a:r>
            <a:r>
              <a:rPr lang="en-US" sz="4000" dirty="0" smtClean="0"/>
              <a:t> </a:t>
            </a:r>
            <a:endParaRPr lang="zh-CN" altLang="en-US" sz="4000" dirty="0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142876" y="1428736"/>
            <a:ext cx="871540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tínɡ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pàn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duǎn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jiàn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</a:t>
            </a: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altLang="zh-CN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wú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kè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chánɡ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bō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lànɡ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pāi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hài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zhōu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rén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shuǐ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xiǔ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；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luán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shě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yǐn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zhě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57200" y="-2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7650" name="Picture 2" descr="C:\DOCUME~1\ADMINI~1\LOCALS~1\Temp\kaakoo\5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14290"/>
            <a:ext cx="4714908" cy="58936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260491"/>
            <a:ext cx="8429684" cy="5383219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短剑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列国传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燕丹使荆轲刺秦王，假为献图，图中藏药</a:t>
            </a:r>
            <a:r>
              <a:rPr lang="en-US" dirty="0" err="1" smtClean="0"/>
              <a:t>bi|shou</a:t>
            </a:r>
            <a:r>
              <a:rPr lang="en-US" dirty="0" smtClean="0"/>
              <a:t>|</a:t>
            </a:r>
            <a:r>
              <a:rPr lang="zh-CN" altLang="en-US" dirty="0" smtClean="0"/>
              <a:t>，秦王觉，乃惊走。</a:t>
            </a:r>
            <a:r>
              <a:rPr lang="en-US" dirty="0" err="1" smtClean="0"/>
              <a:t>bi|shou</a:t>
            </a:r>
            <a:r>
              <a:rPr lang="en-US" dirty="0" smtClean="0"/>
              <a:t>|</a:t>
            </a:r>
            <a:r>
              <a:rPr lang="zh-CN" altLang="en-US" dirty="0" smtClean="0"/>
              <a:t>，短剑也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长裾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国策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邹阳书曰：使臣饰固陋之心，向王之门，而不可曳长裾乎。</a:t>
            </a:r>
            <a:r>
              <a:rPr lang="en-US" dirty="0" smtClean="0"/>
              <a:t>  </a:t>
            </a:r>
            <a:endParaRPr lang="zh-CN" altLang="en-US" dirty="0" smtClean="0"/>
          </a:p>
          <a:p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43834" y="0"/>
            <a:ext cx="1500166" cy="121442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500042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85852" y="2000240"/>
            <a:ext cx="5954232" cy="22159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3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我会背</a:t>
            </a:r>
            <a:endParaRPr lang="zh-CN" altLang="en-US" sz="13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动作按钮: 开始 4">
            <a:hlinkClick r:id="rId2" action="ppaction://hlinksldjump" highlightClick="1">
              <a:snd r:embed="rId3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无对有，实对虚，作赋对观书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绿</a:t>
            </a:r>
            <a:r>
              <a:rPr lang="zh-CN" altLang="en-US" sz="4000" dirty="0" smtClean="0"/>
              <a:t>窗对朱户，宝马对香车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伯乐</a:t>
            </a:r>
            <a:r>
              <a:rPr lang="zh-CN" altLang="en-US" sz="4000" dirty="0" smtClean="0"/>
              <a:t>马，浩然驴，弋雁对求鱼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分</a:t>
            </a:r>
            <a:r>
              <a:rPr lang="zh-CN" altLang="en-US" sz="4000" dirty="0" smtClean="0"/>
              <a:t>金齐鲍叔，奉璧蔺相如。</a:t>
            </a:r>
            <a:endParaRPr lang="zh-CN" altLang="en-US" sz="4000" dirty="0"/>
          </a:p>
        </p:txBody>
      </p:sp>
      <p:sp>
        <p:nvSpPr>
          <p:cNvPr id="4" name="圆角矩形标注 3"/>
          <p:cNvSpPr/>
          <p:nvPr/>
        </p:nvSpPr>
        <p:spPr>
          <a:xfrm>
            <a:off x="214282" y="142852"/>
            <a:ext cx="1785950" cy="928694"/>
          </a:xfrm>
          <a:prstGeom prst="wedgeRoundRectCallout">
            <a:avLst>
              <a:gd name="adj1" fmla="val -4833"/>
              <a:gd name="adj2" fmla="val 886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dirty="0" smtClean="0"/>
              <a:t>试读</a:t>
            </a:r>
            <a:endParaRPr lang="zh-CN" altLang="en-US" sz="5400" dirty="0"/>
          </a:p>
        </p:txBody>
      </p:sp>
      <p:sp>
        <p:nvSpPr>
          <p:cNvPr id="5" name="流程图: 可选过程 4"/>
          <p:cNvSpPr/>
          <p:nvPr/>
        </p:nvSpPr>
        <p:spPr>
          <a:xfrm>
            <a:off x="6643702" y="5286388"/>
            <a:ext cx="2214578" cy="135732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 smtClean="0"/>
              <a:t>找出不</a:t>
            </a:r>
            <a:endParaRPr lang="en-US" altLang="zh-CN" sz="3600" b="1" dirty="0" smtClean="0"/>
          </a:p>
          <a:p>
            <a:pPr algn="ctr"/>
            <a:r>
              <a:rPr lang="zh-CN" altLang="en-US" sz="3600" b="1" dirty="0" smtClean="0"/>
              <a:t>认识的字</a:t>
            </a:r>
            <a:endParaRPr lang="zh-CN" altLang="en-US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189053"/>
            <a:ext cx="9072626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wú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zuò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lǜ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lǘ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fènɡ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lìn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60557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无对有</a:t>
            </a:r>
            <a:r>
              <a:rPr lang="zh-CN" altLang="en-US" sz="4000" dirty="0" smtClean="0"/>
              <a:t>，     实</a:t>
            </a:r>
            <a:r>
              <a:rPr lang="zh-CN" altLang="en-US" sz="4000" dirty="0" smtClean="0"/>
              <a:t>对</a:t>
            </a:r>
            <a:r>
              <a:rPr lang="zh-CN" altLang="en-US" sz="4000" dirty="0" smtClean="0"/>
              <a:t>虚 ， 作  赋对  观   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绿  窗       对  朱 户</a:t>
            </a:r>
            <a:r>
              <a:rPr lang="zh-CN" altLang="en-US" sz="4000" dirty="0" smtClean="0"/>
              <a:t>，</a:t>
            </a:r>
            <a:r>
              <a:rPr lang="zh-CN" altLang="en-US" sz="4000" dirty="0" smtClean="0"/>
              <a:t>宝  马  对 香       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伯乐马</a:t>
            </a:r>
            <a:r>
              <a:rPr lang="zh-CN" altLang="en-US" sz="4000" dirty="0" smtClean="0"/>
              <a:t>，  浩 然   驴</a:t>
            </a:r>
            <a:r>
              <a:rPr lang="zh-CN" altLang="en-US" sz="4000" dirty="0" smtClean="0"/>
              <a:t>，弋</a:t>
            </a:r>
            <a:r>
              <a:rPr lang="zh-CN" altLang="en-US" sz="4000" dirty="0" smtClean="0"/>
              <a:t>雁 对求  鱼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分</a:t>
            </a:r>
            <a:r>
              <a:rPr lang="zh-CN" altLang="en-US" sz="4000" dirty="0" smtClean="0"/>
              <a:t>金  齐鲍  叔，   奉  璧</a:t>
            </a:r>
            <a:r>
              <a:rPr lang="zh-CN" altLang="en-US" sz="4000" dirty="0" smtClean="0"/>
              <a:t>蔺相如。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六    鱼</a:t>
            </a:r>
            <a:r>
              <a:rPr lang="en-US" sz="6000" b="1" dirty="0" smtClean="0">
                <a:solidFill>
                  <a:srgbClr val="FF0000"/>
                </a:solidFill>
              </a:rPr>
              <a:t> 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428596" y="1189053"/>
            <a:ext cx="9072626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zh-CN" sz="3200" dirty="0" err="1" smtClean="0">
                <a:solidFill>
                  <a:srgbClr val="C00000"/>
                </a:solidFill>
              </a:rPr>
              <a:t>wú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yǒu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zuò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ɡuān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lǜ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chuānɡ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zhū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hù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bǎo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chē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bó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lè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mǎ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hào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rán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lǘ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yàn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duì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qiú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yú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zh-CN" altLang="en-US" sz="3200" dirty="0" smtClean="0">
              <a:solidFill>
                <a:srgbClr val="C00000"/>
              </a:solidFill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zh-CN" altLang="en-US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fēn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jīn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qí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bào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shū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，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fènɡ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bì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lìn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xiānɡ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en-US" altLang="zh-CN" sz="3200" dirty="0" err="1" smtClean="0">
                <a:solidFill>
                  <a:srgbClr val="C00000"/>
                </a:solidFill>
              </a:rPr>
              <a:t>rú</a:t>
            </a:r>
            <a:r>
              <a:rPr lang="en-US" altLang="zh-CN" sz="3200" dirty="0" smtClean="0">
                <a:solidFill>
                  <a:srgbClr val="C00000"/>
                </a:solidFill>
              </a:rPr>
              <a:t> </a:t>
            </a:r>
            <a:r>
              <a:rPr lang="zh-CN" altLang="en-US" sz="3200" dirty="0" smtClean="0">
                <a:solidFill>
                  <a:srgbClr val="C00000"/>
                </a:solidFill>
              </a:rPr>
              <a:t>。 </a:t>
            </a:r>
            <a:endParaRPr lang="en-US" altLang="zh-CN" sz="3200" dirty="0" smtClean="0">
              <a:solidFill>
                <a:srgbClr val="C0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60557"/>
            <a:ext cx="8401080" cy="4525963"/>
          </a:xfrm>
        </p:spPr>
        <p:txBody>
          <a:bodyPr>
            <a:normAutofit fontScale="92500" lnSpcReduction="10000"/>
          </a:bodyPr>
          <a:lstStyle/>
          <a:p>
            <a:r>
              <a:rPr lang="zh-CN" altLang="en-US" sz="4000" dirty="0" smtClean="0"/>
              <a:t>无对有</a:t>
            </a:r>
            <a:r>
              <a:rPr lang="zh-CN" altLang="en-US" sz="4000" dirty="0" smtClean="0"/>
              <a:t>，     实</a:t>
            </a:r>
            <a:r>
              <a:rPr lang="zh-CN" altLang="en-US" sz="4000" dirty="0" smtClean="0"/>
              <a:t>对</a:t>
            </a:r>
            <a:r>
              <a:rPr lang="zh-CN" altLang="en-US" sz="4000" dirty="0" smtClean="0"/>
              <a:t>虚 ， 作  赋对  观   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绿  窗       对  朱 户</a:t>
            </a:r>
            <a:r>
              <a:rPr lang="zh-CN" altLang="en-US" sz="4000" dirty="0" smtClean="0"/>
              <a:t>，</a:t>
            </a:r>
            <a:r>
              <a:rPr lang="zh-CN" altLang="en-US" sz="4000" dirty="0" smtClean="0"/>
              <a:t>宝  马  对 香       车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伯乐马</a:t>
            </a:r>
            <a:r>
              <a:rPr lang="zh-CN" altLang="en-US" sz="4000" dirty="0" smtClean="0"/>
              <a:t>，  浩 然   驴</a:t>
            </a:r>
            <a:r>
              <a:rPr lang="zh-CN" altLang="en-US" sz="4000" dirty="0" smtClean="0"/>
              <a:t>，弋</a:t>
            </a:r>
            <a:r>
              <a:rPr lang="zh-CN" altLang="en-US" sz="4000" dirty="0" smtClean="0"/>
              <a:t>雁 对求  鱼</a:t>
            </a:r>
            <a:r>
              <a:rPr lang="zh-CN" altLang="en-US" sz="4000" dirty="0" smtClean="0"/>
              <a:t>。</a:t>
            </a:r>
            <a:endParaRPr lang="en-US" altLang="zh-CN" sz="4000" dirty="0" smtClean="0"/>
          </a:p>
          <a:p>
            <a:endParaRPr lang="en-US" altLang="zh-CN" sz="4000" dirty="0" smtClean="0"/>
          </a:p>
          <a:p>
            <a:r>
              <a:rPr lang="zh-CN" altLang="en-US" sz="4000" dirty="0" smtClean="0"/>
              <a:t>分</a:t>
            </a:r>
            <a:r>
              <a:rPr lang="zh-CN" altLang="en-US" sz="4000" dirty="0" smtClean="0"/>
              <a:t>金  齐鲍  叔，   奉  璧</a:t>
            </a:r>
            <a:r>
              <a:rPr lang="zh-CN" altLang="en-US" sz="4000" dirty="0" smtClean="0"/>
              <a:t>蔺相如。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72164"/>
          </a:xfrm>
        </p:spPr>
        <p:txBody>
          <a:bodyPr>
            <a:normAutofit fontScale="92500" lnSpcReduction="20000"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宝马</a:t>
            </a:r>
            <a:r>
              <a:rPr lang="zh-CN" altLang="en-US" dirty="0" smtClean="0"/>
              <a:t>：以珠宝之类饰马勒。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香车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魏志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武帝答杨彪书曰：今赠足下以四望通櫖七香车两乘。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伯乐</a:t>
            </a:r>
            <a:r>
              <a:rPr lang="zh-CN" altLang="en-US" dirty="0" smtClean="0"/>
              <a:t>：见一东冀北</a:t>
            </a:r>
            <a:r>
              <a:rPr lang="en-US" dirty="0" err="1" smtClean="0"/>
              <a:t>xia</a:t>
            </a:r>
            <a:r>
              <a:rPr lang="en-US" dirty="0" smtClean="0"/>
              <a:t>||</a:t>
            </a:r>
            <a:r>
              <a:rPr lang="en-US" dirty="0" err="1" smtClean="0"/>
              <a:t>zhu</a:t>
            </a:r>
            <a:r>
              <a:rPr lang="en-US" dirty="0" smtClean="0"/>
              <a:t>|</a:t>
            </a:r>
            <a:r>
              <a:rPr lang="zh-CN" altLang="en-US" dirty="0" smtClean="0"/>
              <a:t>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浩然驴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韵府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孟浩然尝于灞水冒雪骑驴寻梅花，曰：吾诗思在风雪中驴子背上。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弋雁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诗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弋凫与雁。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求鱼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孟子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缘木求鱼。 分金：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史记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管仲曰：昔与鲍叔贾，分财我多取，鲍叔不以为贪，知我贫也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 </a:t>
            </a:r>
            <a:r>
              <a:rPr lang="zh-CN" altLang="en-US" dirty="0" smtClean="0">
                <a:solidFill>
                  <a:srgbClr val="FF0000"/>
                </a:solidFill>
              </a:rPr>
              <a:t>奉璧</a:t>
            </a:r>
            <a:r>
              <a:rPr lang="zh-CN" altLang="en-US" dirty="0" smtClean="0"/>
              <a:t>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列国传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赵得和氏之璧，秦欲以十五城易之。蔺相如奉璧入秦，见秦无意偿城，乃怒发冲冠，完璧归赵。</a:t>
            </a:r>
          </a:p>
          <a:p>
            <a:endParaRPr lang="zh-CN" altLang="en-US" dirty="0"/>
          </a:p>
        </p:txBody>
      </p:sp>
      <p:pic>
        <p:nvPicPr>
          <p:cNvPr id="26628" name="Picture 4" descr="C:\DOCUME~1\ADMINI~1\LOCALS~1\Temp\kaakoo\4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0"/>
            <a:ext cx="1676400" cy="1500174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3071802" y="71414"/>
            <a:ext cx="2291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我知道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1746" name="Picture 2" descr="C:\DOCUME~1\ADMINI~1\LOCALS~1\Temp\kaakoo\11-LI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3" y="285728"/>
            <a:ext cx="4686333" cy="5857916"/>
          </a:xfrm>
          <a:prstGeom prst="rect">
            <a:avLst/>
          </a:prstGeom>
          <a:noFill/>
        </p:spPr>
      </p:pic>
      <p:sp>
        <p:nvSpPr>
          <p:cNvPr id="5" name="动作按钮: 开始 4">
            <a:hlinkClick r:id="rId3" action="ppaction://hlinksldjump" highlightClick="1">
              <a:snd r:embed="rId4" name="type.wav" builtIn="1"/>
            </a:hlinkClick>
          </p:cNvPr>
          <p:cNvSpPr/>
          <p:nvPr/>
        </p:nvSpPr>
        <p:spPr>
          <a:xfrm>
            <a:off x="7715272" y="6000768"/>
            <a:ext cx="1214446" cy="71435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1131</TotalTime>
  <Words>2282</Words>
  <PresentationFormat>全屏显示(4:3)</PresentationFormat>
  <Paragraphs>278</Paragraphs>
  <Slides>41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Office 主题</vt:lpstr>
      <vt:lpstr>六鱼</vt:lpstr>
      <vt:lpstr>六鱼</vt:lpstr>
      <vt:lpstr>幻灯片 3</vt:lpstr>
      <vt:lpstr>幻灯片 4</vt:lpstr>
      <vt:lpstr>六    鱼 </vt:lpstr>
      <vt:lpstr>六    鱼 </vt:lpstr>
      <vt:lpstr>六    鱼 </vt:lpstr>
      <vt:lpstr>幻灯片 8</vt:lpstr>
      <vt:lpstr>幻灯片 9</vt:lpstr>
      <vt:lpstr>幻灯片 10</vt:lpstr>
      <vt:lpstr>六    鱼</vt:lpstr>
      <vt:lpstr>六    鱼</vt:lpstr>
      <vt:lpstr>六    鱼</vt:lpstr>
      <vt:lpstr>幻灯片 14</vt:lpstr>
      <vt:lpstr>幻灯片 15</vt:lpstr>
      <vt:lpstr>幻灯片 16</vt:lpstr>
      <vt:lpstr>六    鱼</vt:lpstr>
      <vt:lpstr>六    鱼</vt:lpstr>
      <vt:lpstr>六    鱼</vt:lpstr>
      <vt:lpstr>幻灯片 20</vt:lpstr>
      <vt:lpstr>幻灯片 21</vt:lpstr>
      <vt:lpstr>幻灯片 22</vt:lpstr>
      <vt:lpstr>幻灯片 23</vt:lpstr>
      <vt:lpstr>六    鱼</vt:lpstr>
      <vt:lpstr>幻灯片 25</vt:lpstr>
      <vt:lpstr>幻灯片 26</vt:lpstr>
      <vt:lpstr>幻灯片 27</vt:lpstr>
      <vt:lpstr>幻灯片 28</vt:lpstr>
      <vt:lpstr>幻灯片 29</vt:lpstr>
      <vt:lpstr>六    鱼</vt:lpstr>
      <vt:lpstr>幻灯片 31</vt:lpstr>
      <vt:lpstr>幻灯片 32</vt:lpstr>
      <vt:lpstr>幻灯片 33</vt:lpstr>
      <vt:lpstr>幻灯片 34</vt:lpstr>
      <vt:lpstr>幻灯片 35</vt:lpstr>
      <vt:lpstr>幻灯片 36</vt:lpstr>
      <vt:lpstr>六    鱼</vt:lpstr>
      <vt:lpstr>幻灯片 38</vt:lpstr>
      <vt:lpstr>幻灯片 39</vt:lpstr>
      <vt:lpstr>幻灯片 40</vt:lpstr>
      <vt:lpstr>幻灯片 41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 上平声15韵：   一东，二冬，三江，四支，五微，六鱼，七虞，八齐，九佳，十灰，十一真，十二文，十三元，十四寒，十五删。 </dc:title>
  <cp:lastModifiedBy>User</cp:lastModifiedBy>
  <cp:revision>78</cp:revision>
  <dcterms:modified xsi:type="dcterms:W3CDTF">2011-04-17T14:26:35Z</dcterms:modified>
</cp:coreProperties>
</file>