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9"/>
  </p:handoutMasterIdLst>
  <p:sldIdLst>
    <p:sldId id="652" r:id="rId3"/>
    <p:sldId id="349" r:id="rId5"/>
    <p:sldId id="782" r:id="rId6"/>
    <p:sldId id="479" r:id="rId7"/>
    <p:sldId id="657" r:id="rId8"/>
    <p:sldId id="656" r:id="rId9"/>
    <p:sldId id="658" r:id="rId10"/>
    <p:sldId id="727" r:id="rId11"/>
    <p:sldId id="662" r:id="rId12"/>
    <p:sldId id="670" r:id="rId13"/>
    <p:sldId id="668" r:id="rId14"/>
    <p:sldId id="669" r:id="rId15"/>
    <p:sldId id="671" r:id="rId16"/>
    <p:sldId id="675" r:id="rId17"/>
    <p:sldId id="730" r:id="rId18"/>
    <p:sldId id="735" r:id="rId19"/>
    <p:sldId id="672" r:id="rId20"/>
    <p:sldId id="814" r:id="rId21"/>
    <p:sldId id="676" r:id="rId22"/>
    <p:sldId id="728" r:id="rId23"/>
    <p:sldId id="729" r:id="rId24"/>
    <p:sldId id="731" r:id="rId25"/>
    <p:sldId id="754" r:id="rId26"/>
    <p:sldId id="753" r:id="rId27"/>
    <p:sldId id="484" r:id="rId28"/>
    <p:sldId id="755" r:id="rId29"/>
    <p:sldId id="485" r:id="rId30"/>
    <p:sldId id="784" r:id="rId31"/>
    <p:sldId id="831" r:id="rId32"/>
    <p:sldId id="837" r:id="rId33"/>
    <p:sldId id="832" r:id="rId34"/>
    <p:sldId id="443" r:id="rId35"/>
    <p:sldId id="732" r:id="rId36"/>
    <p:sldId id="733" r:id="rId37"/>
    <p:sldId id="734" r:id="rId38"/>
  </p:sldIdLst>
  <p:sldSz cx="9144000" cy="6858000" type="screen4x3"/>
  <p:notesSz cx="6858000" cy="9144000"/>
  <p:custShowLst>
    <p:custShow name="自定义放映1" id="0">
      <p:sldLst/>
    </p:custShow>
  </p:custShow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00"/>
    <a:srgbClr val="FFFF99"/>
    <a:srgbClr val="0066FF"/>
    <a:srgbClr val="CC66FF"/>
    <a:srgbClr val="FFFFCC"/>
    <a:srgbClr val="FF33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136"/>
    <p:restoredTop sz="94660"/>
  </p:normalViewPr>
  <p:slideViewPr>
    <p:cSldViewPr showGuides="1">
      <p:cViewPr varScale="1">
        <p:scale>
          <a:sx n="114" d="100"/>
          <a:sy n="114" d="100"/>
        </p:scale>
        <p:origin x="-1602" y="-108"/>
      </p:cViewPr>
      <p:guideLst>
        <p:guide orient="horz" pos="2249"/>
        <p:guide pos="28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8370" name="页眉占位符 58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58371" name="日期占位符 58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58372" name="页脚占位符 58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58373" name="灯片编号占位符 58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6322" name="页眉占位符 5632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56323" name="日期占位符 5632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56324" name="幻灯片图像占位符 56323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6325" name="文本占位符 5632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6326" name="页脚占位符 5632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56327" name="灯片编号占位符 5632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5734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7347" name="文本占位符 5734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5121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123" name="副标题 5122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512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ln>
            <a:miter/>
          </a:ln>
        </p:spPr>
        <p:txBody>
          <a:bodyPr anchor="t"/>
          <a:p>
            <a:pPr eaLnBrk="1" hangingPunct="1"/>
            <a:endParaRPr lang="zh-CN" altLang="en-US" sz="1400" dirty="0"/>
          </a:p>
        </p:txBody>
      </p:sp>
      <p:sp>
        <p:nvSpPr>
          <p:cNvPr id="8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>
            <a:miter/>
          </a:ln>
        </p:spPr>
        <p:txBody>
          <a:bodyPr anchor="t"/>
          <a:p>
            <a:pPr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9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4097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4098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ctr" eaLnBrk="1" hangingPunct="1"/>
            <a:r>
              <a:rPr lang="en-US" altLang="zh-CN" sz="1400" dirty="0"/>
              <a:t>绿色圃中小学教育网http://www.lspjy.com</a:t>
            </a:r>
            <a:endParaRPr lang="en-US" altLang="zh-CN" sz="1400" dirty="0"/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blinds dir="vert"/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emf"/><Relationship Id="rId2" Type="http://schemas.microsoft.com/office/2007/relationships/media" Target="file:///C:\Documents%20and%20Settings\Administrator\&#26700;&#38754;\&#22826;&#38451;&#26368;&#32418;.wav" TargetMode="External"/><Relationship Id="rId1" Type="http://schemas.openxmlformats.org/officeDocument/2006/relationships/audio" Target="file:///C:\Documents%20and%20Settings\Administrator\&#26700;&#38754;\&#22826;&#38451;&#26368;&#32418;.wav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hyperlink" Target="http://dytjl.nease.net/msf/1.htm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hyperlink" Target="http://www.nths.cn/chinese/xuzhimo/&#24464;&#24535;&#25705;/xiangguanneirong/q4.htm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4099" name="内容占位符 2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7200" b="1" dirty="0"/>
              <a:t>歌曲欣赏</a:t>
            </a:r>
            <a:endParaRPr lang="zh-CN" altLang="en-US" sz="7200" b="1" dirty="0"/>
          </a:p>
        </p:txBody>
      </p:sp>
      <p:sp>
        <p:nvSpPr>
          <p:cNvPr id="4102" name="矩形 4101"/>
          <p:cNvSpPr/>
          <p:nvPr/>
        </p:nvSpPr>
        <p:spPr>
          <a:xfrm>
            <a:off x="0" y="0"/>
            <a:ext cx="30988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3" name="矩形 4102"/>
          <p:cNvSpPr/>
          <p:nvPr/>
        </p:nvSpPr>
        <p:spPr>
          <a:xfrm>
            <a:off x="1476375" y="6021388"/>
            <a:ext cx="6969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55297" descr="屋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55298" descr="09052408120f5dc607225b3dc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0" name="文本框 55299"/>
          <p:cNvSpPr txBox="1"/>
          <p:nvPr/>
        </p:nvSpPr>
        <p:spPr>
          <a:xfrm>
            <a:off x="5029200" y="533400"/>
            <a:ext cx="3733800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99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沙洲坝，</a:t>
            </a:r>
            <a:endParaRPr lang="zh-CN" altLang="en-US" sz="4000" b="1" dirty="0">
              <a:solidFill>
                <a:srgbClr val="FF99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99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沙洲坝，</a:t>
            </a:r>
            <a:endParaRPr lang="zh-CN" altLang="en-US" sz="4000" b="1" dirty="0">
              <a:solidFill>
                <a:srgbClr val="FF99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99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三天不下雨，</a:t>
            </a:r>
            <a:endParaRPr lang="zh-CN" altLang="en-US" sz="4000" b="1" dirty="0">
              <a:solidFill>
                <a:srgbClr val="FF99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99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无水洗手帕。</a:t>
            </a:r>
            <a:endParaRPr lang="zh-CN" altLang="en-US" sz="4000" b="1" dirty="0">
              <a:solidFill>
                <a:srgbClr val="FF99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3317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50177"/>
          <p:cNvSpPr/>
          <p:nvPr/>
        </p:nvSpPr>
        <p:spPr>
          <a:xfrm>
            <a:off x="250825" y="620713"/>
            <a:ext cx="8880475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瑞金城外有个小村子叫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沙洲坝。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毛主席在江西领导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革命的时候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，在那儿住过。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</a:t>
            </a:r>
            <a:endParaRPr lang="zh-CN" altLang="en-US" sz="4400" b="1" dirty="0">
              <a:solidFill>
                <a:srgbClr val="92D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18435" name="文本框 2"/>
          <p:cNvSpPr txBox="1"/>
          <p:nvPr/>
        </p:nvSpPr>
        <p:spPr>
          <a:xfrm>
            <a:off x="6988175" y="2484120"/>
            <a:ext cx="183673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2970FF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时间</a:t>
            </a:r>
            <a:endParaRPr lang="zh-CN" altLang="en-US" sz="4800" b="1" dirty="0">
              <a:solidFill>
                <a:srgbClr val="2970FF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4344" name="矩形 14343"/>
          <p:cNvSpPr/>
          <p:nvPr/>
        </p:nvSpPr>
        <p:spPr>
          <a:xfrm>
            <a:off x="0" y="0"/>
            <a:ext cx="4324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800"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800" err="1"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50177"/>
          <p:cNvSpPr/>
          <p:nvPr/>
        </p:nvSpPr>
        <p:spPr>
          <a:xfrm>
            <a:off x="250825" y="620713"/>
            <a:ext cx="8880475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瑞金城外有个小村子叫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沙洲坝。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毛主席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在江西领导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革命的时候，在那儿住过。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</a:t>
            </a:r>
            <a:endParaRPr lang="zh-CN" altLang="en-US" sz="4400" b="1" dirty="0">
              <a:solidFill>
                <a:srgbClr val="92D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19459" name="文本框 2"/>
          <p:cNvSpPr txBox="1"/>
          <p:nvPr/>
        </p:nvSpPr>
        <p:spPr>
          <a:xfrm>
            <a:off x="2957830" y="2301875"/>
            <a:ext cx="183673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2970FF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人物</a:t>
            </a:r>
            <a:endParaRPr lang="zh-CN" altLang="en-US" sz="4800" b="1" dirty="0">
              <a:solidFill>
                <a:srgbClr val="2970FF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50177"/>
          <p:cNvSpPr/>
          <p:nvPr/>
        </p:nvSpPr>
        <p:spPr>
          <a:xfrm>
            <a:off x="250825" y="620713"/>
            <a:ext cx="8880475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瑞金城外有个小村子叫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沙洲坝。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毛主席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在江西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领导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的时候，在那儿住过。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</a:t>
            </a:r>
            <a:endParaRPr lang="zh-CN" altLang="en-US" sz="4400" b="1" dirty="0">
              <a:solidFill>
                <a:srgbClr val="92D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7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20483" name="文本框 3"/>
          <p:cNvSpPr txBox="1"/>
          <p:nvPr/>
        </p:nvSpPr>
        <p:spPr>
          <a:xfrm>
            <a:off x="466408" y="3446463"/>
            <a:ext cx="80899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席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x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í   </a:t>
            </a:r>
            <a:r>
              <a:rPr lang="zh-CN" altLang="en-US" sz="4400" b="1" dirty="0">
                <a:solidFill>
                  <a:srgbClr val="0066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毛主席</a:t>
            </a:r>
            <a:endParaRPr lang="zh-CN" altLang="en-US" sz="4400" b="1" dirty="0">
              <a:solidFill>
                <a:srgbClr val="0066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484" name="文本框 4"/>
          <p:cNvSpPr txBox="1"/>
          <p:nvPr/>
        </p:nvSpPr>
        <p:spPr>
          <a:xfrm>
            <a:off x="466725" y="4149725"/>
            <a:ext cx="6670675" cy="1767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导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dǎo </a:t>
            </a:r>
            <a:r>
              <a:rPr lang="zh-CN" altLang="en-US" sz="4400" b="1" dirty="0">
                <a:solidFill>
                  <a:srgbClr val="0066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领导</a:t>
            </a:r>
            <a:endParaRPr lang="zh-CN" altLang="en-US" sz="4400" b="1" dirty="0">
              <a:solidFill>
                <a:srgbClr val="0066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6895" y="5084763"/>
            <a:ext cx="55181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革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g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é          </a:t>
            </a:r>
            <a:r>
              <a:rPr lang="zh-CN" altLang="en-US" sz="4400" b="1" dirty="0">
                <a:solidFill>
                  <a:srgbClr val="0066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革命</a:t>
            </a:r>
            <a:endParaRPr lang="zh-CN" altLang="en-US" sz="4400" b="1" dirty="0">
              <a:solidFill>
                <a:srgbClr val="0066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3" name="文本框 63492"/>
          <p:cNvSpPr txBox="1"/>
          <p:nvPr/>
        </p:nvSpPr>
        <p:spPr>
          <a:xfrm>
            <a:off x="466725" y="1123950"/>
            <a:ext cx="3382963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为什么要挖井？</a:t>
            </a:r>
            <a:endParaRPr lang="zh-CN" altLang="en-US" sz="36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63489"/>
          <p:cNvSpPr/>
          <p:nvPr/>
        </p:nvSpPr>
        <p:spPr>
          <a:xfrm>
            <a:off x="457200" y="1600200"/>
            <a:ext cx="8153400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5400">
                <a:latin typeface="Times New Roman" panose="02020603050405020304" pitchFamily="18" charset="0"/>
              </a:rPr>
              <a:t>       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村子里没有井，吃水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要到很远的地方去挑。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8435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63489"/>
          <p:cNvSpPr/>
          <p:nvPr/>
        </p:nvSpPr>
        <p:spPr>
          <a:xfrm>
            <a:off x="457200" y="1600200"/>
            <a:ext cx="8153400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5400">
                <a:latin typeface="Times New Roman" panose="02020603050405020304" pitchFamily="18" charset="0"/>
              </a:rPr>
              <a:t>       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村子里</a:t>
            </a:r>
            <a:r>
              <a:rPr lang="zh-CN" altLang="en-US" sz="54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没有井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，吃水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要到</a:t>
            </a:r>
            <a:r>
              <a:rPr lang="zh-CN" altLang="en-US" sz="54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很远的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地方去</a:t>
            </a:r>
            <a:r>
              <a:rPr lang="zh-CN" altLang="en-US" sz="54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挑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。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9459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19463" name="矩形 19462"/>
          <p:cNvSpPr/>
          <p:nvPr/>
        </p:nvSpPr>
        <p:spPr>
          <a:xfrm>
            <a:off x="1476375" y="6021388"/>
            <a:ext cx="6969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58369" descr="艰难挑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5100" y="194945"/>
            <a:ext cx="4692650" cy="6348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矩形 58370"/>
          <p:cNvSpPr/>
          <p:nvPr/>
        </p:nvSpPr>
        <p:spPr>
          <a:xfrm>
            <a:off x="4527550" y="1270635"/>
            <a:ext cx="3657600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400"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村子里没有井，吃水要到很远的地方去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挑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。</a:t>
            </a:r>
            <a:endParaRPr lang="zh-CN" altLang="en-US" sz="4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484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63489"/>
          <p:cNvSpPr/>
          <p:nvPr/>
        </p:nvSpPr>
        <p:spPr>
          <a:xfrm>
            <a:off x="457200" y="1600200"/>
            <a:ext cx="8153400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5400">
                <a:latin typeface="Times New Roman" panose="02020603050405020304" pitchFamily="18" charset="0"/>
              </a:rPr>
              <a:t>       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村子里</a:t>
            </a:r>
            <a:r>
              <a:rPr lang="zh-CN" altLang="en-US" sz="54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没有井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，吃水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要到</a:t>
            </a:r>
            <a:r>
              <a:rPr lang="zh-CN" altLang="en-US" sz="54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很远的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地方去</a:t>
            </a:r>
            <a:r>
              <a:rPr lang="zh-CN" altLang="en-US" sz="54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挑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。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2531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22535" name="矩形 22534"/>
          <p:cNvSpPr/>
          <p:nvPr/>
        </p:nvSpPr>
        <p:spPr>
          <a:xfrm>
            <a:off x="0" y="0"/>
            <a:ext cx="4324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800"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800" err="1"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文本框 61441"/>
          <p:cNvSpPr txBox="1"/>
          <p:nvPr/>
        </p:nvSpPr>
        <p:spPr>
          <a:xfrm>
            <a:off x="900113" y="3068638"/>
            <a:ext cx="80772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</a:t>
            </a:r>
            <a:r>
              <a:rPr lang="zh-CN" altLang="en-US" sz="48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毛主席就带领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战士</a:t>
            </a:r>
            <a:r>
              <a:rPr lang="zh-CN" altLang="en-US" sz="48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和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乡亲们</a:t>
            </a:r>
            <a:r>
              <a:rPr lang="zh-CN" altLang="en-US" sz="48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挖了一口井</a:t>
            </a:r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。</a:t>
            </a:r>
            <a:endParaRPr lang="zh-CN" altLang="en-US" sz="48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23555" name="图片 61442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52400"/>
            <a:ext cx="3825875" cy="2849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日期占位符 1"/>
          <p:cNvSpPr txBox="1">
            <a:spLocks noGrp="1"/>
          </p:cNvSpPr>
          <p:nvPr>
            <p:ph type="dt" sz="half" idx="10"/>
          </p:nvPr>
        </p:nvSpPr>
        <p:spPr>
          <a:xfrm>
            <a:off x="684213" y="4652963"/>
            <a:ext cx="7023100" cy="1289050"/>
          </a:xfrm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en-US" sz="4000" b="1" dirty="0">
                <a:solidFill>
                  <a:srgbClr val="FF0000"/>
                </a:solidFill>
              </a:rPr>
              <a:t>战 </a:t>
            </a:r>
            <a:r>
              <a:rPr lang="en-US" altLang="en-US" sz="4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zhàn </a:t>
            </a:r>
            <a:r>
              <a:rPr lang="zh-CN" altLang="en-US" sz="4000" b="1" dirty="0">
                <a:solidFill>
                  <a:srgbClr val="0066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战士</a:t>
            </a:r>
            <a:endParaRPr lang="zh-CN" altLang="en-US" sz="4000" b="1" dirty="0">
              <a:solidFill>
                <a:srgbClr val="0066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乡 xi</a:t>
            </a:r>
            <a:r>
              <a:rPr lang="en-US" altLang="en-US" sz="4000" b="1" dirty="0">
                <a:solidFill>
                  <a:srgbClr val="FF0000"/>
                </a:solidFill>
                <a:sym typeface="Arial" panose="020B0604020202020204" pitchFamily="34" charset="0"/>
              </a:rPr>
              <a:t>ā</a:t>
            </a:r>
            <a:r>
              <a:rPr lang="en-US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ng  </a:t>
            </a:r>
            <a:r>
              <a:rPr lang="zh-CN" altLang="en-US" sz="4000" b="1" dirty="0">
                <a:solidFill>
                  <a:srgbClr val="0066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乡亲们</a:t>
            </a:r>
            <a:endParaRPr lang="zh-CN" altLang="en-US" sz="4000" b="1" dirty="0">
              <a:solidFill>
                <a:srgbClr val="0066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256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2" name="文本占位符 8194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5400" dirty="0"/>
              <a:t>说说你都听到了什么？</a:t>
            </a:r>
            <a:endParaRPr lang="zh-CN" altLang="en-US" sz="5400" dirty="0"/>
          </a:p>
          <a:p>
            <a:pPr eaLnBrk="1" hangingPunct="1"/>
            <a:endParaRPr lang="zh-CN" altLang="en-US" dirty="0"/>
          </a:p>
          <a:p>
            <a:pPr eaLnBrk="1" hangingPunct="1"/>
            <a:r>
              <a:rPr lang="zh-CN" altLang="en-US" sz="5400" dirty="0"/>
              <a:t>你知道毛主席是什么人吗？</a:t>
            </a:r>
            <a:endParaRPr lang="zh-CN" altLang="en-US" sz="5400" dirty="0"/>
          </a:p>
        </p:txBody>
      </p:sp>
      <p:pic>
        <p:nvPicPr>
          <p:cNvPr id="4099" name="太阳最红.wav" descr="太阳最红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019925" y="6021388"/>
            <a:ext cx="619125" cy="61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40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9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76801" descr="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28600"/>
            <a:ext cx="1127125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76802"/>
          <p:cNvSpPr txBox="1"/>
          <p:nvPr/>
        </p:nvSpPr>
        <p:spPr>
          <a:xfrm>
            <a:off x="2209800" y="762000"/>
            <a:ext cx="2286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我会写</a:t>
            </a:r>
            <a:endParaRPr lang="zh-CN" altLang="en-US" sz="44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24580" name="组合 76808"/>
          <p:cNvGrpSpPr/>
          <p:nvPr/>
        </p:nvGrpSpPr>
        <p:grpSpPr>
          <a:xfrm>
            <a:off x="4114800" y="2209800"/>
            <a:ext cx="3200400" cy="3076575"/>
            <a:chOff x="720" y="1008"/>
            <a:chExt cx="864" cy="864"/>
          </a:xfrm>
        </p:grpSpPr>
        <p:sp>
          <p:nvSpPr>
            <p:cNvPr id="24584" name="矩形 76809"/>
            <p:cNvSpPr/>
            <p:nvPr/>
          </p:nvSpPr>
          <p:spPr>
            <a:xfrm>
              <a:off x="720" y="1008"/>
              <a:ext cx="864" cy="86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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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585" name="直接连接符 76810"/>
            <p:cNvSpPr/>
            <p:nvPr/>
          </p:nvSpPr>
          <p:spPr>
            <a:xfrm>
              <a:off x="720" y="1440"/>
              <a:ext cx="8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4586" name="直接连接符 76811"/>
            <p:cNvSpPr/>
            <p:nvPr/>
          </p:nvSpPr>
          <p:spPr>
            <a:xfrm rot="-5400000">
              <a:off x="711" y="1431"/>
              <a:ext cx="864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24581" name="文本框 76812"/>
          <p:cNvSpPr txBox="1"/>
          <p:nvPr/>
        </p:nvSpPr>
        <p:spPr>
          <a:xfrm>
            <a:off x="4356100" y="2060575"/>
            <a:ext cx="28194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乡</a:t>
            </a:r>
            <a:endParaRPr lang="zh-CN" altLang="en-US" sz="2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" name="日期占位符 1"/>
          <p:cNvSpPr txBox="1">
            <a:spLocks noGrp="1"/>
          </p:cNvSpPr>
          <p:nvPr>
            <p:ph type="dt" sz="half" idx="10"/>
          </p:nvPr>
        </p:nvSpPr>
        <p:spPr>
          <a:xfrm>
            <a:off x="1908175" y="2708275"/>
            <a:ext cx="2289175" cy="476250"/>
          </a:xfrm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800" b="1" dirty="0">
                <a:latin typeface="Times New Roman" panose="02020603050405020304" pitchFamily="18" charset="0"/>
              </a:rPr>
              <a:t>乡亲们</a:t>
            </a:r>
            <a:endParaRPr lang="en-US" altLang="zh-CN" sz="4800" b="1" dirty="0">
              <a:latin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en-US" sz="4800" b="1" dirty="0">
                <a:latin typeface="Times New Roman" panose="02020603050405020304" pitchFamily="18" charset="0"/>
              </a:rPr>
              <a:t>故乡</a:t>
            </a:r>
            <a:endParaRPr lang="en-US" altLang="en-US" sz="4800" b="1" dirty="0">
              <a:latin typeface="Times New Roman" panose="02020603050405020304" pitchFamily="18" charset="0"/>
            </a:endParaRPr>
          </a:p>
        </p:txBody>
      </p:sp>
      <p:sp>
        <p:nvSpPr>
          <p:cNvPr id="25604" name="文本框 2"/>
          <p:cNvSpPr txBox="1"/>
          <p:nvPr/>
        </p:nvSpPr>
        <p:spPr>
          <a:xfrm>
            <a:off x="4211638" y="5372100"/>
            <a:ext cx="16764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CC"/>
                </a:solidFill>
                <a:sym typeface="Arial" panose="020B0604020202020204" pitchFamily="34" charset="0"/>
              </a:rPr>
              <a:t>纟</a:t>
            </a:r>
            <a:r>
              <a:rPr lang="en-US" altLang="zh-CN" b="1">
                <a:solidFill>
                  <a:srgbClr val="0000CC"/>
                </a:solidFill>
                <a:sym typeface="Arial" panose="020B0604020202020204" pitchFamily="34" charset="0"/>
              </a:rPr>
              <a:t>-----</a:t>
            </a:r>
            <a:r>
              <a:rPr lang="zh-CN" altLang="en-US" b="1" dirty="0">
                <a:solidFill>
                  <a:srgbClr val="0000CC"/>
                </a:solidFill>
                <a:sym typeface="Arial" panose="020B0604020202020204" pitchFamily="34" charset="0"/>
              </a:rPr>
              <a:t>乡</a:t>
            </a:r>
            <a:endParaRPr lang="zh-CN" altLang="en-US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6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48129" descr="069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49225"/>
            <a:ext cx="9144000" cy="640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26627" name="内容占位符 2"/>
          <p:cNvSpPr>
            <a:spLocks noGrp="1" noRot="1"/>
          </p:cNvSpPr>
          <p:nvPr>
            <p:ph idx="1"/>
          </p:nvPr>
        </p:nvSpPr>
        <p:spPr>
          <a:xfrm>
            <a:off x="395288" y="3068638"/>
            <a:ext cx="6935787" cy="1223962"/>
          </a:xfrm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解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jiě</a:t>
            </a:r>
            <a:endParaRPr lang="zh-CN" altLang="en-US" sz="4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Arial" panose="020B0604020202020204" pitchFamily="34" charset="0"/>
            </a:endParaRPr>
          </a:p>
          <a:p>
            <a:pPr marL="0" indent="0" eaLnBrk="1" hangingPunct="1"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忘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wàng</a:t>
            </a:r>
            <a:endParaRPr lang="zh-CN" altLang="en-US" sz="4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6628" name="矩形 48130"/>
          <p:cNvSpPr/>
          <p:nvPr/>
        </p:nvSpPr>
        <p:spPr>
          <a:xfrm>
            <a:off x="395288" y="404813"/>
            <a:ext cx="6918960" cy="2773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400">
                <a:latin typeface="Times New Roman" panose="02020603050405020304" pitchFamily="18" charset="0"/>
              </a:rPr>
              <a:t>      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解放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以后，乡亲们在井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旁边立了一块石碑，上面刻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着：</a:t>
            </a:r>
            <a:r>
              <a:rPr lang="zh-CN" altLang="en-US" sz="4400" b="1" dirty="0">
                <a:solidFill>
                  <a:srgbClr val="000000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吃水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不忘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挖井人，时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刻想念毛主席。</a:t>
            </a:r>
            <a:r>
              <a:rPr lang="zh-CN" altLang="en-US" sz="4400" b="1" dirty="0">
                <a:solidFill>
                  <a:srgbClr val="000000"/>
                </a:solidFill>
                <a:ea typeface="楷体_GB2312" panose="02010609030101010101" pitchFamily="49" charset="-122"/>
              </a:rPr>
              <a:t>”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27651" name="内容占位符 2"/>
          <p:cNvSpPr>
            <a:spLocks noGrp="1" noRot="1"/>
          </p:cNvSpPr>
          <p:nvPr>
            <p:ph idx="1"/>
          </p:nvPr>
        </p:nvSpPr>
        <p:spPr>
          <a:xfrm>
            <a:off x="395288" y="3068638"/>
            <a:ext cx="6935787" cy="1223962"/>
          </a:xfrm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endParaRPr lang="zh-CN" altLang="en-US" sz="4000" b="1" dirty="0">
              <a:solidFill>
                <a:srgbClr val="0066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2" name="矩形 48130"/>
          <p:cNvSpPr/>
          <p:nvPr/>
        </p:nvSpPr>
        <p:spPr>
          <a:xfrm>
            <a:off x="395288" y="404813"/>
            <a:ext cx="7896860" cy="2773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400">
                <a:latin typeface="Times New Roman" panose="02020603050405020304" pitchFamily="18" charset="0"/>
              </a:rPr>
              <a:t>      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解放以后，乡亲们在井旁边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立了一块石碑，上面刻着：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吃水不忘挖井人，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时刻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想念毛主席。</a:t>
            </a:r>
            <a:r>
              <a:rPr lang="zh-CN" altLang="en-US" sz="4400" b="1" dirty="0">
                <a:solidFill>
                  <a:srgbClr val="000000"/>
                </a:solidFill>
                <a:ea typeface="楷体_GB2312" panose="02010609030101010101" pitchFamily="49" charset="-122"/>
              </a:rPr>
              <a:t>”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3" name="内容占位符 2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</a:rPr>
              <a:t>时刻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</a:rPr>
              <a:t>时时刻刻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</a:rPr>
              <a:t>每时每刻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3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3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8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charRg st="8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29699" name="内容占位符 2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en-US" dirty="0"/>
          </a:p>
        </p:txBody>
      </p:sp>
      <p:sp>
        <p:nvSpPr>
          <p:cNvPr id="52226" name="文本框 52225"/>
          <p:cNvSpPr txBox="1"/>
          <p:nvPr/>
        </p:nvSpPr>
        <p:spPr>
          <a:xfrm>
            <a:off x="611188" y="1539875"/>
            <a:ext cx="76327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例：沙洲坝的乡亲们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时刻</a:t>
            </a:r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想念着毛主席。</a:t>
            </a:r>
            <a:endParaRPr lang="zh-CN" altLang="en-US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27" name="文本框 52226"/>
          <p:cNvSpPr txBox="1"/>
          <p:nvPr/>
        </p:nvSpPr>
        <p:spPr>
          <a:xfrm>
            <a:off x="971550" y="2620963"/>
            <a:ext cx="63357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（</a:t>
            </a:r>
            <a:r>
              <a:rPr lang="en-US" altLang="zh-CN" b="1">
                <a:latin typeface="Times New Roman" panose="02020603050405020304" pitchFamily="18" charset="0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</a:rPr>
              <a:t>）</a:t>
            </a:r>
            <a:r>
              <a:rPr lang="zh-CN" altLang="en-US" b="1" u="sng" dirty="0">
                <a:latin typeface="Times New Roman" panose="02020603050405020304" pitchFamily="18" charset="0"/>
              </a:rPr>
              <a:t>                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时刻</a:t>
            </a:r>
            <a:r>
              <a:rPr lang="zh-CN" altLang="en-US" b="1" u="sng" dirty="0">
                <a:latin typeface="Times New Roman" panose="02020603050405020304" pitchFamily="18" charset="0"/>
              </a:rPr>
              <a:t>                     。                           </a:t>
            </a:r>
            <a:endParaRPr lang="zh-CN" altLang="en-US" b="1" u="sng" dirty="0">
              <a:latin typeface="Times New Roman" panose="02020603050405020304" pitchFamily="18" charset="0"/>
            </a:endParaRPr>
          </a:p>
        </p:txBody>
      </p:sp>
      <p:sp>
        <p:nvSpPr>
          <p:cNvPr id="52228" name="文本框 52227"/>
          <p:cNvSpPr txBox="1"/>
          <p:nvPr/>
        </p:nvSpPr>
        <p:spPr>
          <a:xfrm>
            <a:off x="1116013" y="3916363"/>
            <a:ext cx="64801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（2） </a:t>
            </a:r>
            <a:r>
              <a:rPr lang="zh-CN" altLang="en-US" b="1" u="sng" dirty="0">
                <a:latin typeface="Times New Roman" panose="02020603050405020304" pitchFamily="18" charset="0"/>
              </a:rPr>
              <a:t>                 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时刻</a:t>
            </a:r>
            <a:r>
              <a:rPr lang="zh-CN" altLang="en-US" b="1" dirty="0">
                <a:latin typeface="Times New Roman" panose="02020603050405020304" pitchFamily="18" charset="0"/>
              </a:rPr>
              <a:t> </a:t>
            </a:r>
            <a:r>
              <a:rPr lang="zh-CN" altLang="en-US" b="1" u="sng" dirty="0">
                <a:latin typeface="Times New Roman" panose="02020603050405020304" pitchFamily="18" charset="0"/>
              </a:rPr>
              <a:t>                    。   </a:t>
            </a:r>
            <a:endParaRPr lang="zh-CN" altLang="en-US" b="1" u="sng" dirty="0">
              <a:latin typeface="Times New Roman" panose="02020603050405020304" pitchFamily="18" charset="0"/>
            </a:endParaRPr>
          </a:p>
        </p:txBody>
      </p:sp>
      <p:sp>
        <p:nvSpPr>
          <p:cNvPr id="52229" name="文本框 52228"/>
          <p:cNvSpPr txBox="1"/>
          <p:nvPr/>
        </p:nvSpPr>
        <p:spPr>
          <a:xfrm>
            <a:off x="2268538" y="2560638"/>
            <a:ext cx="140811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我们要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52230" name="文本框 52229"/>
          <p:cNvSpPr txBox="1"/>
          <p:nvPr/>
        </p:nvSpPr>
        <p:spPr>
          <a:xfrm>
            <a:off x="4779963" y="249237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保护树木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52231" name="文本框 52230"/>
          <p:cNvSpPr txBox="1"/>
          <p:nvPr/>
        </p:nvSpPr>
        <p:spPr>
          <a:xfrm>
            <a:off x="2339975" y="3789363"/>
            <a:ext cx="140811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鸟妈妈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52232" name="文本框 52231"/>
          <p:cNvSpPr txBox="1"/>
          <p:nvPr/>
        </p:nvSpPr>
        <p:spPr>
          <a:xfrm>
            <a:off x="4949825" y="3857625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保护着小鸟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9707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/>
      <p:bldP spid="52228" grpId="0"/>
      <p:bldP spid="52229" grpId="0" bldLvl="0"/>
      <p:bldP spid="52230" grpId="0" bldLvl="0"/>
      <p:bldP spid="52231" grpId="0" bldLvl="0"/>
      <p:bldP spid="52232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31747" name="内容占位符 2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</a:rPr>
              <a:t>想念</a:t>
            </a:r>
            <a:r>
              <a:rPr lang="en-US" altLang="zh-CN" sz="4800" b="1">
                <a:solidFill>
                  <a:srgbClr val="FF0000"/>
                </a:solidFill>
              </a:rPr>
              <a:t>---</a:t>
            </a:r>
            <a:r>
              <a:rPr lang="zh-CN" altLang="en-US" sz="4800" b="1" dirty="0">
                <a:solidFill>
                  <a:srgbClr val="FF0000"/>
                </a:solidFill>
              </a:rPr>
              <a:t>思恋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blinds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32771" name="内容占位符 2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en-US" dirty="0"/>
          </a:p>
        </p:txBody>
      </p:sp>
      <p:sp>
        <p:nvSpPr>
          <p:cNvPr id="53250" name="文本框 53249"/>
          <p:cNvSpPr txBox="1"/>
          <p:nvPr/>
        </p:nvSpPr>
        <p:spPr>
          <a:xfrm>
            <a:off x="1116013" y="1743075"/>
            <a:ext cx="66960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例：</a:t>
            </a:r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我很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想念</a:t>
            </a:r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在北京工作的爸爸。</a:t>
            </a:r>
            <a:endParaRPr lang="zh-CN" altLang="en-US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1" name="文本框 53250"/>
          <p:cNvSpPr txBox="1"/>
          <p:nvPr/>
        </p:nvSpPr>
        <p:spPr>
          <a:xfrm>
            <a:off x="900113" y="2608263"/>
            <a:ext cx="66246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（</a:t>
            </a:r>
            <a:r>
              <a:rPr lang="en-US" altLang="zh-CN" b="1">
                <a:latin typeface="Times New Roman" panose="02020603050405020304" pitchFamily="18" charset="0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</a:rPr>
              <a:t>）小鸟十分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想念</a:t>
            </a:r>
            <a:r>
              <a:rPr lang="zh-CN" altLang="en-US" b="1" u="sng" dirty="0">
                <a:latin typeface="Times New Roman" panose="02020603050405020304" pitchFamily="18" charset="0"/>
              </a:rPr>
              <a:t>                            。                           </a:t>
            </a:r>
            <a:endParaRPr lang="zh-CN" altLang="en-US" b="1" u="sng" dirty="0">
              <a:latin typeface="Times New Roman" panose="02020603050405020304" pitchFamily="18" charset="0"/>
            </a:endParaRPr>
          </a:p>
        </p:txBody>
      </p:sp>
      <p:sp>
        <p:nvSpPr>
          <p:cNvPr id="53252" name="文本框 53251"/>
          <p:cNvSpPr txBox="1"/>
          <p:nvPr/>
        </p:nvSpPr>
        <p:spPr>
          <a:xfrm>
            <a:off x="900113" y="3687763"/>
            <a:ext cx="66246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（</a:t>
            </a:r>
            <a:r>
              <a:rPr lang="en-US" altLang="zh-CN" b="1">
                <a:latin typeface="Times New Roman" panose="02020603050405020304" pitchFamily="18" charset="0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</a:rPr>
              <a:t>） </a:t>
            </a:r>
            <a:r>
              <a:rPr lang="zh-CN" altLang="en-US" b="1" u="sng" dirty="0">
                <a:latin typeface="Times New Roman" panose="02020603050405020304" pitchFamily="18" charset="0"/>
              </a:rPr>
              <a:t>                 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想念</a:t>
            </a:r>
            <a:r>
              <a:rPr lang="zh-CN" altLang="en-US" b="1" dirty="0">
                <a:latin typeface="Times New Roman" panose="02020603050405020304" pitchFamily="18" charset="0"/>
              </a:rPr>
              <a:t>  </a:t>
            </a:r>
            <a:r>
              <a:rPr lang="zh-CN" altLang="en-US" b="1" u="sng" dirty="0">
                <a:latin typeface="Times New Roman" panose="02020603050405020304" pitchFamily="18" charset="0"/>
              </a:rPr>
              <a:t>                       。   </a:t>
            </a:r>
            <a:endParaRPr lang="zh-CN" altLang="en-US" b="1" u="sng" dirty="0">
              <a:latin typeface="Times New Roman" panose="02020603050405020304" pitchFamily="18" charset="0"/>
            </a:endParaRPr>
          </a:p>
        </p:txBody>
      </p:sp>
      <p:sp>
        <p:nvSpPr>
          <p:cNvPr id="53253" name="文本框 53252"/>
          <p:cNvSpPr txBox="1"/>
          <p:nvPr/>
        </p:nvSpPr>
        <p:spPr>
          <a:xfrm>
            <a:off x="4932363" y="2492375"/>
            <a:ext cx="140811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鸟妈妈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53254" name="文本框 53253"/>
          <p:cNvSpPr txBox="1"/>
          <p:nvPr/>
        </p:nvSpPr>
        <p:spPr>
          <a:xfrm>
            <a:off x="2484438" y="36449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我很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53255" name="文本框 53254"/>
          <p:cNvSpPr txBox="1"/>
          <p:nvPr/>
        </p:nvSpPr>
        <p:spPr>
          <a:xfrm>
            <a:off x="5219700" y="357028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妈妈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32778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  <p:bldP spid="53252" grpId="0"/>
      <p:bldP spid="53253" grpId="0" bldLvl="0"/>
      <p:bldP spid="53254" grpId="0" bldLvl="0"/>
      <p:bldP spid="53255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33795" name="文本框 1"/>
          <p:cNvSpPr txBox="1"/>
          <p:nvPr/>
        </p:nvSpPr>
        <p:spPr>
          <a:xfrm>
            <a:off x="611188" y="1196975"/>
            <a:ext cx="5287962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Arial" panose="020B0604020202020204" pitchFamily="34" charset="0"/>
              </a:rPr>
              <a:t>吃水不忘挖井人，时刻想念毛主席。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34819" name="文本框 1"/>
          <p:cNvSpPr txBox="1"/>
          <p:nvPr/>
        </p:nvSpPr>
        <p:spPr>
          <a:xfrm>
            <a:off x="611188" y="1196975"/>
            <a:ext cx="71501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Arial" panose="020B0604020202020204" pitchFamily="34" charset="0"/>
              </a:rPr>
              <a:t>思考：你们觉得毛主席是什么样的人呢？</a:t>
            </a:r>
            <a:endParaRPr lang="zh-CN" altLang="zh-CN" sz="48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占位符 50178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6147" name="标题 50179" descr="101">
            <a:hlinkClick r:id="rId1"/>
          </p:cNvPr>
          <p:cNvPicPr>
            <a:picLocks noGrp="1" noRot="1" noChangeAspect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115888"/>
            <a:ext cx="4922838" cy="6669087"/>
          </a:xfrm>
        </p:spPr>
      </p:pic>
      <p:sp>
        <p:nvSpPr>
          <p:cNvPr id="6148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35843" name="文本框 1"/>
          <p:cNvSpPr txBox="1"/>
          <p:nvPr/>
        </p:nvSpPr>
        <p:spPr>
          <a:xfrm>
            <a:off x="611188" y="908050"/>
            <a:ext cx="767397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Arial" panose="020B0604020202020204" pitchFamily="34" charset="0"/>
              </a:rPr>
              <a:t>现在你们明白</a:t>
            </a:r>
            <a:r>
              <a:rPr lang="en-US" altLang="zh-CN" sz="4800" b="1">
                <a:solidFill>
                  <a:srgbClr val="000000"/>
                </a:solidFill>
                <a:ea typeface="楷体_GB2312" panose="0201060903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Arial" panose="020B0604020202020204" pitchFamily="34" charset="0"/>
              </a:rPr>
              <a:t>吃水不忘挖井人</a:t>
            </a:r>
            <a:r>
              <a:rPr lang="en-US" altLang="zh-CN" sz="4800" b="1">
                <a:solidFill>
                  <a:srgbClr val="000000"/>
                </a:solidFill>
                <a:ea typeface="楷体_GB2312" panose="0201060903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Arial" panose="020B0604020202020204" pitchFamily="34" charset="0"/>
              </a:rPr>
              <a:t>的真正意义了吗？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0113" y="3213100"/>
            <a:ext cx="76739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Arial" panose="020B0604020202020204" pitchFamily="34" charset="0"/>
              </a:rPr>
              <a:t>A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Arial" panose="020B0604020202020204" pitchFamily="34" charset="0"/>
              </a:rPr>
              <a:t>：吃水不能忘记挖井的人。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2625" y="4076700"/>
            <a:ext cx="767397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Arial" panose="020B0604020202020204" pitchFamily="34" charset="0"/>
              </a:rPr>
              <a:t> 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Arial" panose="020B0604020202020204" pitchFamily="34" charset="0"/>
              </a:rPr>
              <a:t>B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Arial" panose="020B0604020202020204" pitchFamily="34" charset="0"/>
              </a:rPr>
              <a:t>：人不能忘记关心和帮助过自己的人。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36867" name="文本框 1"/>
          <p:cNvSpPr txBox="1"/>
          <p:nvPr/>
        </p:nvSpPr>
        <p:spPr>
          <a:xfrm>
            <a:off x="611188" y="1196975"/>
            <a:ext cx="71501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zh-CN" sz="4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Arial" panose="020B0604020202020204" pitchFamily="34" charset="0"/>
              </a:rPr>
              <a:t>在你的生活中有没有遇到被人帮助或者帮助过别人的事呢？</a:t>
            </a:r>
            <a:endParaRPr lang="zh-CN" altLang="zh-CN" sz="4800" b="1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动作按钮: 自定义 13313">
            <a:hlinkClick r:id="" action="ppaction://hlinksldjump">
              <a:snd r:embed="rId1" name="chimes.wav"/>
            </a:hlinkClick>
          </p:cNvPr>
          <p:cNvSpPr/>
          <p:nvPr/>
        </p:nvSpPr>
        <p:spPr>
          <a:xfrm>
            <a:off x="7740650" y="5949950"/>
            <a:ext cx="1152525" cy="503238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FFCC"/>
                </a:solidFill>
                <a:latin typeface="Times New Roman" panose="02020603050405020304" pitchFamily="18" charset="0"/>
              </a:rPr>
              <a:t>认读词语</a:t>
            </a:r>
            <a:endParaRPr lang="zh-CN" altLang="en-US" sz="2400" dirty="0">
              <a:solidFill>
                <a:srgbClr val="FFFF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1" name="文本框 13314"/>
          <p:cNvSpPr txBox="1"/>
          <p:nvPr/>
        </p:nvSpPr>
        <p:spPr>
          <a:xfrm>
            <a:off x="0" y="549275"/>
            <a:ext cx="9144000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w</a:t>
            </a:r>
            <a:r>
              <a:rPr lang="zh-CN" altLang="en-US" sz="4000" b="1" dirty="0">
                <a:latin typeface="宋体" panose="02010600030101010101" pitchFamily="2" charset="-122"/>
                <a:ea typeface="楷体_GB2312" panose="02010609030101010101" pitchFamily="49" charset="-122"/>
              </a:rPr>
              <a:t>à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ng  wā   jǐng    x</a:t>
            </a:r>
            <a:r>
              <a:rPr lang="zh-CN" altLang="en-US" sz="4000" b="1" dirty="0">
                <a:latin typeface="宋体" panose="02010600030101010101" pitchFamily="2" charset="-122"/>
                <a:ea typeface="楷体_GB2312" panose="02010609030101010101" pitchFamily="49" charset="-122"/>
              </a:rPr>
              <a:t>í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dǎo  g</a:t>
            </a:r>
            <a:r>
              <a:rPr lang="zh-CN" altLang="en-US" sz="4000" b="1" dirty="0">
                <a:latin typeface="宋体" panose="02010600030101010101" pitchFamily="2" charset="-122"/>
                <a:ea typeface="楷体_GB2312" panose="02010609030101010101" pitchFamily="49" charset="-122"/>
              </a:rPr>
              <a:t>é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0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忘   挖    井     席    导    革</a:t>
            </a:r>
            <a:endParaRPr lang="zh-CN" altLang="en-US" sz="4000" b="1" dirty="0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m</a:t>
            </a:r>
            <a:r>
              <a:rPr lang="zh-CN" altLang="en-US" sz="4000" b="1" dirty="0">
                <a:latin typeface="宋体" panose="02010600030101010101" pitchFamily="2" charset="-122"/>
                <a:ea typeface="楷体_GB2312" panose="02010609030101010101" pitchFamily="49" charset="-122"/>
              </a:rPr>
              <a:t>ì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ng   zh</a:t>
            </a:r>
            <a:r>
              <a:rPr lang="zh-CN" altLang="en-US" sz="4000" b="1" dirty="0">
                <a:latin typeface="宋体" panose="02010600030101010101" pitchFamily="2" charset="-122"/>
                <a:ea typeface="楷体_GB2312" panose="02010609030101010101" pitchFamily="49" charset="-122"/>
              </a:rPr>
              <a:t>à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n  sh</a:t>
            </a:r>
            <a:r>
              <a:rPr lang="zh-CN" altLang="en-US" sz="4000" b="1" dirty="0">
                <a:latin typeface="宋体" panose="02010600030101010101" pitchFamily="2" charset="-122"/>
                <a:ea typeface="楷体_GB2312" panose="02010609030101010101" pitchFamily="49" charset="-122"/>
              </a:rPr>
              <a:t>ì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jiě    k</a:t>
            </a:r>
            <a:r>
              <a:rPr lang="zh-CN" altLang="en-US" sz="4000" b="1" dirty="0">
                <a:latin typeface="宋体" panose="02010600030101010101" pitchFamily="2" charset="-122"/>
                <a:ea typeface="楷体_GB2312" panose="02010609030101010101" pitchFamily="49" charset="-122"/>
              </a:rPr>
              <a:t>è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ni</a:t>
            </a:r>
            <a:r>
              <a:rPr lang="zh-CN" altLang="en-US" sz="4000" b="1" dirty="0">
                <a:latin typeface="宋体" panose="02010600030101010101" pitchFamily="2" charset="-122"/>
                <a:ea typeface="楷体_GB2312" panose="02010609030101010101" pitchFamily="49" charset="-122"/>
              </a:rPr>
              <a:t>à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n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0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命     战    士     解   刻    念</a:t>
            </a:r>
            <a:endParaRPr lang="zh-CN" altLang="en-US" sz="4000" b="1" dirty="0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4000" b="1" dirty="0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7892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38915" name="内容占位符 2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4800" b="1" dirty="0">
                <a:latin typeface="宋体" panose="02010600030101010101" pitchFamily="2" charset="-122"/>
              </a:rPr>
              <a:t>你还能讲出类似的故事吗？</a:t>
            </a:r>
            <a:endParaRPr lang="zh-CN" altLang="en-US" sz="4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搜集类似故事讲给同学听。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背诵课文。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blinds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1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22225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8800"/>
              <a:t>  </a:t>
            </a:r>
            <a:r>
              <a:rPr lang="zh-CN" altLang="en-US" sz="9600" dirty="0"/>
              <a:t>再见</a:t>
            </a:r>
            <a:r>
              <a:rPr lang="zh-CN" altLang="en-US" sz="8800" dirty="0"/>
              <a:t>！</a:t>
            </a:r>
            <a:endParaRPr lang="zh-CN" altLang="en-US" sz="8800" dirty="0"/>
          </a:p>
        </p:txBody>
      </p:sp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3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7171" name="内容占位符 4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en-US" dirty="0"/>
          </a:p>
        </p:txBody>
      </p:sp>
      <p:pic>
        <p:nvPicPr>
          <p:cNvPr id="7172" name="图片 7169" descr="20049161432267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7170"/>
          <p:cNvSpPr txBox="1"/>
          <p:nvPr/>
        </p:nvSpPr>
        <p:spPr>
          <a:xfrm>
            <a:off x="762000" y="228600"/>
            <a:ext cx="80772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6600" b="1" dirty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.吃水不忘挖井人</a:t>
            </a:r>
            <a:endParaRPr lang="zh-CN" altLang="en-US" sz="6600" b="1" dirty="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174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1"/>
          <p:cNvSpPr txBox="1"/>
          <p:nvPr/>
        </p:nvSpPr>
        <p:spPr>
          <a:xfrm>
            <a:off x="179388" y="692150"/>
            <a:ext cx="22256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/>
              <a:t>初读感知</a:t>
            </a:r>
            <a:endParaRPr lang="zh-CN" altLang="en-US" sz="4000" b="1" dirty="0"/>
          </a:p>
        </p:txBody>
      </p:sp>
      <p:sp>
        <p:nvSpPr>
          <p:cNvPr id="8195" name="文本框 2"/>
          <p:cNvSpPr txBox="1"/>
          <p:nvPr/>
        </p:nvSpPr>
        <p:spPr>
          <a:xfrm>
            <a:off x="611188" y="1844675"/>
            <a:ext cx="5535612" cy="2041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en-US" b="1">
                <a:sym typeface="Arial" panose="020B0604020202020204" pitchFamily="34" charset="0"/>
              </a:rPr>
              <a:t>1. </a:t>
            </a:r>
            <a:r>
              <a:rPr lang="zh-CN" altLang="en-US" b="1" dirty="0">
                <a:sym typeface="Arial" panose="020B0604020202020204" pitchFamily="34" charset="0"/>
              </a:rPr>
              <a:t>自读课文，注意读准字音。</a:t>
            </a:r>
            <a:endParaRPr lang="zh-CN" altLang="en-US" b="1" dirty="0">
              <a:sym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b="1" dirty="0">
              <a:sym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b="1" dirty="0">
              <a:sym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>
                <a:sym typeface="Arial" panose="020B0604020202020204" pitchFamily="34" charset="0"/>
              </a:rPr>
              <a:t>2. </a:t>
            </a:r>
            <a:r>
              <a:rPr lang="zh-CN" altLang="en-US" b="1" dirty="0">
                <a:sym typeface="Arial" panose="020B0604020202020204" pitchFamily="34" charset="0"/>
              </a:rPr>
              <a:t>标出自然段。</a:t>
            </a:r>
            <a:endParaRPr lang="zh-CN" altLang="en-US" b="1" dirty="0"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21506" descr="1108in6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557338"/>
            <a:ext cx="4111625" cy="3370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日期占位符 1"/>
          <p:cNvSpPr txBox="1">
            <a:spLocks noGrp="1"/>
          </p:cNvSpPr>
          <p:nvPr>
            <p:ph type="dt" sz="half" idx="10"/>
          </p:nvPr>
        </p:nvSpPr>
        <p:spPr>
          <a:xfrm>
            <a:off x="900113" y="620713"/>
            <a:ext cx="3779837" cy="850900"/>
          </a:xfrm>
        </p:spPr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en-US" sz="4800" b="1" dirty="0"/>
              <a:t>一（   ）井</a:t>
            </a:r>
            <a:endParaRPr lang="en-US" altLang="en-US" sz="4800" b="1" dirty="0"/>
          </a:p>
        </p:txBody>
      </p:sp>
      <p:grpSp>
        <p:nvGrpSpPr>
          <p:cNvPr id="13315" name="组合 63491"/>
          <p:cNvGrpSpPr/>
          <p:nvPr/>
        </p:nvGrpSpPr>
        <p:grpSpPr>
          <a:xfrm>
            <a:off x="5286375" y="841375"/>
            <a:ext cx="3200400" cy="3076575"/>
            <a:chOff x="720" y="1008"/>
            <a:chExt cx="864" cy="864"/>
          </a:xfrm>
        </p:grpSpPr>
        <p:sp>
          <p:nvSpPr>
            <p:cNvPr id="9225" name="矩形 63492"/>
            <p:cNvSpPr/>
            <p:nvPr/>
          </p:nvSpPr>
          <p:spPr>
            <a:xfrm>
              <a:off x="720" y="1008"/>
              <a:ext cx="864" cy="86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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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dirty="0"/>
            </a:p>
          </p:txBody>
        </p:sp>
        <p:sp>
          <p:nvSpPr>
            <p:cNvPr id="9226" name="直接连接符 63493"/>
            <p:cNvSpPr/>
            <p:nvPr/>
          </p:nvSpPr>
          <p:spPr>
            <a:xfrm>
              <a:off x="720" y="1440"/>
              <a:ext cx="8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9227" name="直接连接符 63494"/>
            <p:cNvSpPr/>
            <p:nvPr/>
          </p:nvSpPr>
          <p:spPr>
            <a:xfrm rot="-5400000">
              <a:off x="710" y="1430"/>
              <a:ext cx="864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13321" name="矩形 63503"/>
          <p:cNvSpPr/>
          <p:nvPr/>
        </p:nvSpPr>
        <p:spPr>
          <a:xfrm>
            <a:off x="5651500" y="765175"/>
            <a:ext cx="2724150" cy="314007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井</a:t>
            </a:r>
            <a:endParaRPr lang="zh-CN" altLang="en-US" sz="2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3323" name="文本框 2"/>
          <p:cNvSpPr txBox="1"/>
          <p:nvPr/>
        </p:nvSpPr>
        <p:spPr>
          <a:xfrm>
            <a:off x="611188" y="5373688"/>
            <a:ext cx="36703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ym typeface="Arial" panose="020B0604020202020204" pitchFamily="34" charset="0"/>
              </a:rPr>
              <a:t>变一变：  </a:t>
            </a:r>
            <a:r>
              <a:rPr lang="zh-CN" altLang="en-US" b="1" dirty="0">
                <a:solidFill>
                  <a:srgbClr val="0000CC"/>
                </a:solidFill>
                <a:sym typeface="Arial" panose="020B0604020202020204" pitchFamily="34" charset="0"/>
              </a:rPr>
              <a:t>开</a:t>
            </a:r>
            <a:r>
              <a:rPr lang="en-US" altLang="zh-CN" b="1">
                <a:solidFill>
                  <a:srgbClr val="0000CC"/>
                </a:solidFill>
                <a:sym typeface="Arial" panose="020B0604020202020204" pitchFamily="34" charset="0"/>
              </a:rPr>
              <a:t>------</a:t>
            </a:r>
            <a:r>
              <a:rPr lang="zh-CN" altLang="en-US" b="1" dirty="0">
                <a:solidFill>
                  <a:srgbClr val="0000CC"/>
                </a:solidFill>
                <a:sym typeface="Arial" panose="020B0604020202020204" pitchFamily="34" charset="0"/>
              </a:rPr>
              <a:t>井</a:t>
            </a:r>
            <a:endParaRPr lang="zh-CN" altLang="en-US" dirty="0"/>
          </a:p>
        </p:txBody>
      </p:sp>
      <p:sp>
        <p:nvSpPr>
          <p:cNvPr id="13322" name="日期占位符 1"/>
          <p:cNvSpPr/>
          <p:nvPr/>
        </p:nvSpPr>
        <p:spPr>
          <a:xfrm>
            <a:off x="5546090" y="400367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6000" b="1" dirty="0"/>
              <a:t>井口</a:t>
            </a:r>
            <a:endParaRPr lang="zh-CN" altLang="en-US" sz="6000" b="1" dirty="0"/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6000" b="1" dirty="0"/>
              <a:t>挖井</a:t>
            </a:r>
            <a:endParaRPr lang="zh-CN" altLang="en-US" sz="6000" b="1" dirty="0"/>
          </a:p>
        </p:txBody>
      </p:sp>
      <p:sp>
        <p:nvSpPr>
          <p:cNvPr id="2" name="日期占位符 1"/>
          <p:cNvSpPr/>
          <p:nvPr/>
        </p:nvSpPr>
        <p:spPr>
          <a:xfrm>
            <a:off x="755650" y="549275"/>
            <a:ext cx="3779838" cy="746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FF0000"/>
                </a:solidFill>
              </a:rPr>
              <a:t>        </a:t>
            </a:r>
            <a:r>
              <a:rPr lang="zh-CN" altLang="en-US" sz="4800" b="1" dirty="0">
                <a:solidFill>
                  <a:srgbClr val="FF0000"/>
                </a:solidFill>
              </a:rPr>
              <a:t>口   </a:t>
            </a:r>
            <a:endParaRPr lang="zh-CN" altLang="en-US" sz="4800" b="1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build="allAtOnce"/>
      <p:bldP spid="13321" grpId="0"/>
      <p:bldP spid="13323" grpId="0"/>
      <p:bldP spid="13322" grpId="0"/>
      <p:bldP spid="2" grpId="0" bldLvl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466725" y="765175"/>
            <a:ext cx="7532688" cy="15541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/>
              <a:t>想一想？</a:t>
            </a:r>
            <a:endParaRPr lang="zh-CN" altLang="en-US" b="1" dirty="0"/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b="1" dirty="0"/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/>
              <a:t>这口井在哪里？请大家齐读第一自然段。</a:t>
            </a:r>
            <a:endParaRPr lang="zh-CN" altLang="en-US" b="1" dirty="0"/>
          </a:p>
        </p:txBody>
      </p:sp>
    </p:spTree>
  </p:cSld>
  <p:clrMapOvr>
    <a:masterClrMapping/>
  </p:clrMapOvr>
  <p:transition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50177"/>
          <p:cNvSpPr/>
          <p:nvPr/>
        </p:nvSpPr>
        <p:spPr>
          <a:xfrm>
            <a:off x="250825" y="620713"/>
            <a:ext cx="8880475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瑞金城外有个小村子叫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沙洲坝。毛主席在江西领导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革命的时候，在那儿住过。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</a:t>
            </a:r>
            <a:endParaRPr lang="zh-CN" altLang="en-US" sz="4400" b="1" dirty="0">
              <a:solidFill>
                <a:srgbClr val="92D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7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11268" name="文本框 2"/>
          <p:cNvSpPr txBox="1"/>
          <p:nvPr/>
        </p:nvSpPr>
        <p:spPr>
          <a:xfrm>
            <a:off x="6588125" y="2492375"/>
            <a:ext cx="183673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4800" b="1" dirty="0">
              <a:solidFill>
                <a:srgbClr val="2970FF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50177"/>
          <p:cNvSpPr/>
          <p:nvPr/>
        </p:nvSpPr>
        <p:spPr>
          <a:xfrm>
            <a:off x="250825" y="620713"/>
            <a:ext cx="8880475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瑞金城外有个小村子叫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沙洲坝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。毛主席在江西领导</a:t>
            </a:r>
            <a:endParaRPr lang="zh-CN" altLang="en-US" sz="4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革命的时候，在那儿住过。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</a:t>
            </a:r>
            <a:endParaRPr lang="zh-CN" altLang="en-US" sz="4400" b="1" dirty="0">
              <a:solidFill>
                <a:srgbClr val="92D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1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en-US" sz="1400" dirty="0"/>
          </a:p>
        </p:txBody>
      </p:sp>
      <p:sp>
        <p:nvSpPr>
          <p:cNvPr id="16387" name="文本框 2"/>
          <p:cNvSpPr txBox="1"/>
          <p:nvPr/>
        </p:nvSpPr>
        <p:spPr>
          <a:xfrm>
            <a:off x="1655445" y="2287905"/>
            <a:ext cx="183673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2970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地点</a:t>
            </a:r>
            <a:endParaRPr lang="zh-CN" altLang="en-US" sz="4800" b="1" dirty="0">
              <a:solidFill>
                <a:srgbClr val="2970FF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296" name="矩形 12295"/>
          <p:cNvSpPr/>
          <p:nvPr/>
        </p:nvSpPr>
        <p:spPr>
          <a:xfrm>
            <a:off x="1476375" y="6021388"/>
            <a:ext cx="6969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矩形 12296"/>
          <p:cNvSpPr/>
          <p:nvPr/>
        </p:nvSpPr>
        <p:spPr>
          <a:xfrm>
            <a:off x="900113" y="4076700"/>
            <a:ext cx="540067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Designs\Bamboo.pot</Template>
  <TotalTime>0</TotalTime>
  <Words>1674</Words>
  <Application>WPS 演示</Application>
  <PresentationFormat/>
  <Paragraphs>179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  <vt:variant>
        <vt:lpstr>自定义放映</vt:lpstr>
      </vt:variant>
      <vt:variant>
        <vt:i4>1</vt:i4>
      </vt:variant>
    </vt:vector>
  </HeadingPairs>
  <TitlesOfParts>
    <vt:vector size="45" baseType="lpstr">
      <vt:lpstr>Arial</vt:lpstr>
      <vt:lpstr>宋体</vt:lpstr>
      <vt:lpstr>Wingdings</vt:lpstr>
      <vt:lpstr>Times New Roman</vt:lpstr>
      <vt:lpstr>Calibri</vt:lpstr>
      <vt:lpstr>楷体_GB2312</vt:lpstr>
      <vt:lpstr>微软雅黑</vt:lpstr>
      <vt:lpstr>楷体</vt:lpstr>
      <vt:lpstr>诗情画意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作业</vt:lpstr>
      <vt:lpstr>  再见！</vt:lpstr>
      <vt:lpstr>自定义放映1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绿色圃中小学教育网http://www.lspjy.com</dc:title>
  <dc:creator>绿色圃中小学教育网http://www.lspjy.com</dc:creator>
  <cp:keywords>绿色圃中小学教育网http:/www.lspjy.com</cp:keywords>
  <dc:description>绿色圃中小学教育网http://www.lspjy.com</dc:description>
  <dc:subject>绿色圃中小学教育网http://www.lspjy.com</dc:subject>
  <cp:lastModifiedBy>Administrator</cp:lastModifiedBy>
  <cp:revision>164</cp:revision>
  <dcterms:created xsi:type="dcterms:W3CDTF">2004-07-28T02:38:00Z</dcterms:created>
  <dcterms:modified xsi:type="dcterms:W3CDTF">2017-03-27T15:16:32Z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