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tags/tag6.xml" ContentType="application/vnd.openxmlformats-officedocument.presentationml.tags+xml"/>
  <Override PartName="/ppt/tags/tag8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tags/tag7.xml" ContentType="application/vnd.openxmlformats-officedocument.presentationml.tag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tags/tag3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8"/>
  </p:notesMasterIdLst>
  <p:sldIdLst>
    <p:sldId id="257" r:id="rId2"/>
    <p:sldId id="258" r:id="rId3"/>
    <p:sldId id="277" r:id="rId4"/>
    <p:sldId id="259" r:id="rId5"/>
    <p:sldId id="260" r:id="rId6"/>
    <p:sldId id="261" r:id="rId7"/>
    <p:sldId id="262" r:id="rId8"/>
    <p:sldId id="263" r:id="rId9"/>
    <p:sldId id="276" r:id="rId10"/>
    <p:sldId id="281" r:id="rId11"/>
    <p:sldId id="264" r:id="rId12"/>
    <p:sldId id="265" r:id="rId13"/>
    <p:sldId id="275" r:id="rId14"/>
    <p:sldId id="266" r:id="rId15"/>
    <p:sldId id="267" r:id="rId16"/>
    <p:sldId id="268" r:id="rId17"/>
    <p:sldId id="269" r:id="rId18"/>
    <p:sldId id="270" r:id="rId19"/>
    <p:sldId id="278" r:id="rId20"/>
    <p:sldId id="280" r:id="rId21"/>
    <p:sldId id="279" r:id="rId22"/>
    <p:sldId id="282" r:id="rId23"/>
    <p:sldId id="283" r:id="rId24"/>
    <p:sldId id="272" r:id="rId25"/>
    <p:sldId id="284" r:id="rId26"/>
    <p:sldId id="273" r:id="rId27"/>
  </p:sldIdLst>
  <p:sldSz cx="9144000" cy="6858000" type="screen4x3"/>
  <p:notesSz cx="6858000" cy="9144000"/>
  <p:custDataLst>
    <p:tags r:id="rId2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54" d="100"/>
          <a:sy n="54" d="100"/>
        </p:scale>
        <p:origin x="-1056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C2F551-117A-43D2-8845-E086C8240D3B}" type="datetimeFigureOut">
              <a:rPr lang="zh-CN" altLang="en-US" smtClean="0"/>
              <a:pPr/>
              <a:t>2009/1/8 Thursday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128BC0-5A08-4868-B73B-1A8837E7786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2" name="文本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幻灯片图像占位符 1"/>
          <p:cNvSpPr>
            <a:spLocks noGrp="1" noRot="1" noChangeAspect="1"/>
          </p:cNvSpPr>
          <p:nvPr>
            <p:ph type="sldImg" idx="2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58" name="文本占位符 2"/>
          <p:cNvSpPr>
            <a:spLocks noGrp="1"/>
          </p:cNvSpPr>
          <p:nvPr>
            <p:ph type="body" idx="3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A3CE613-EBAD-4B86-98F4-B0050B430BD1}" type="datetimeFigureOut">
              <a:rPr lang="zh-CN" altLang="en-US" smtClean="0"/>
              <a:pPr/>
              <a:t>2009/1/8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042BAC-02B6-40A0-B8C4-193BD54E1E0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A3CE613-EBAD-4B86-98F4-B0050B430BD1}" type="datetimeFigureOut">
              <a:rPr lang="zh-CN" altLang="en-US" smtClean="0"/>
              <a:pPr/>
              <a:t>2009/1/8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042BAC-02B6-40A0-B8C4-193BD54E1E0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A3CE613-EBAD-4B86-98F4-B0050B430BD1}" type="datetimeFigureOut">
              <a:rPr lang="zh-CN" altLang="en-US" smtClean="0"/>
              <a:pPr/>
              <a:t>2009/1/8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042BAC-02B6-40A0-B8C4-193BD54E1E0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A3CE613-EBAD-4B86-98F4-B0050B430BD1}" type="datetimeFigureOut">
              <a:rPr lang="zh-CN" altLang="en-US" smtClean="0"/>
              <a:pPr/>
              <a:t>2009/1/8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042BAC-02B6-40A0-B8C4-193BD54E1E0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A3CE613-EBAD-4B86-98F4-B0050B430BD1}" type="datetimeFigureOut">
              <a:rPr lang="zh-CN" altLang="en-US" smtClean="0"/>
              <a:pPr/>
              <a:t>2009/1/8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042BAC-02B6-40A0-B8C4-193BD54E1E0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A3CE613-EBAD-4B86-98F4-B0050B430BD1}" type="datetimeFigureOut">
              <a:rPr lang="zh-CN" altLang="en-US" smtClean="0"/>
              <a:pPr/>
              <a:t>2009/1/8 Thursday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042BAC-02B6-40A0-B8C4-193BD54E1E0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A3CE613-EBAD-4B86-98F4-B0050B430BD1}" type="datetimeFigureOut">
              <a:rPr lang="zh-CN" altLang="en-US" smtClean="0"/>
              <a:pPr/>
              <a:t>2009/1/8 Thursday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042BAC-02B6-40A0-B8C4-193BD54E1E0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A3CE613-EBAD-4B86-98F4-B0050B430BD1}" type="datetimeFigureOut">
              <a:rPr lang="zh-CN" altLang="en-US" smtClean="0"/>
              <a:pPr/>
              <a:t>2009/1/8 Thursday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042BAC-02B6-40A0-B8C4-193BD54E1E0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A3CE613-EBAD-4B86-98F4-B0050B430BD1}" type="datetimeFigureOut">
              <a:rPr lang="zh-CN" altLang="en-US" smtClean="0"/>
              <a:pPr/>
              <a:t>2009/1/8 Thursday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042BAC-02B6-40A0-B8C4-193BD54E1E0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A3CE613-EBAD-4B86-98F4-B0050B430BD1}" type="datetimeFigureOut">
              <a:rPr lang="zh-CN" altLang="en-US" smtClean="0"/>
              <a:pPr/>
              <a:t>2009/1/8 Thursday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042BAC-02B6-40A0-B8C4-193BD54E1E0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A3CE613-EBAD-4B86-98F4-B0050B430BD1}" type="datetimeFigureOut">
              <a:rPr lang="zh-CN" altLang="en-US" smtClean="0"/>
              <a:pPr/>
              <a:t>2009/1/8 Thursday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042BAC-02B6-40A0-B8C4-193BD54E1E0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628650" y="365126"/>
            <a:ext cx="78867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fld id="{4A3CE613-EBAD-4B86-98F4-B0050B430BD1}" type="datetimeFigureOut">
              <a:rPr lang="zh-CN" altLang="en-US" smtClean="0"/>
              <a:pPr/>
              <a:t>2009/1/8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fld id="{13042BAC-02B6-40A0-B8C4-193BD54E1E0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9pPr>
    </p:titleStyle>
    <p:bodyStyle>
      <a:lvl1pPr marL="228600" indent="-228600" algn="l" rtl="0" eaLnBrk="1" fontAlgn="base" hangingPunct="1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13" Type="http://schemas.openxmlformats.org/officeDocument/2006/relationships/image" Target="../media/image31.png"/><Relationship Id="rId18" Type="http://schemas.openxmlformats.org/officeDocument/2006/relationships/hyperlink" Target="pptlink://LinkType=WORDCARD&amp;eventName=ShowWordCard&amp;identify=e4bc2c84-f653-4f4d-81f2-21ce091cedc0&amp;phonetic=gu&#257;&amp;resourceRoot=F:/NdCloud/NewWordCards/e4bc2c84-f653-4f4d-81f2-21ce091cedc0&amp;content=JuniorGrade/" TargetMode="External"/><Relationship Id="rId3" Type="http://schemas.openxmlformats.org/officeDocument/2006/relationships/tags" Target="../tags/tag4.xml"/><Relationship Id="rId21" Type="http://schemas.openxmlformats.org/officeDocument/2006/relationships/image" Target="../media/image35.png"/><Relationship Id="rId7" Type="http://schemas.openxmlformats.org/officeDocument/2006/relationships/tags" Target="../tags/tag8.xml"/><Relationship Id="rId12" Type="http://schemas.openxmlformats.org/officeDocument/2006/relationships/hyperlink" Target="pptlink://LinkType=WORDCARD&amp;eventName=ShowWordCard&amp;identify=ae1080f7-d4fd-4c3c-8d7c-1151dea25406&amp;phonetic=f&#275;i&amp;resourceRoot=F:/NdCloud/NewWordCards/ae1080f7-d4fd-4c3c-8d7c-1151dea25406&amp;content=JuniorGrade/" TargetMode="External"/><Relationship Id="rId17" Type="http://schemas.openxmlformats.org/officeDocument/2006/relationships/image" Target="../media/image33.png"/><Relationship Id="rId2" Type="http://schemas.openxmlformats.org/officeDocument/2006/relationships/tags" Target="../tags/tag3.xml"/><Relationship Id="rId16" Type="http://schemas.openxmlformats.org/officeDocument/2006/relationships/hyperlink" Target="pptlink://LinkType=WORDCARD&amp;eventName=ShowWordCard&amp;identify=c42d2b7c-3da5-4f42-a4ce-4bf8d6f464d3&amp;phonetic=w&#462;ng&amp;resourceRoot=F:/NdCloud/NewWordCards/c42d2b7c-3da5-4f42-a4ce-4bf8d6f464d3&amp;content=JuniorGrade/" TargetMode="External"/><Relationship Id="rId20" Type="http://schemas.openxmlformats.org/officeDocument/2006/relationships/hyperlink" Target="pptlink://LinkType=WORDCARD&amp;eventName=ShowWordCard&amp;identify=2efbca42-2650-4925-8d53-f05dc0d47d6e&amp;phonetic=j&#236;n&amp;resourceRoot=F:/NdCloud/NewWordCards/2efbca42-2650-4925-8d53-f05dc0d47d6e&amp;content=JuniorGrade/" TargetMode="Externa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image" Target="../media/image30.png"/><Relationship Id="rId5" Type="http://schemas.openxmlformats.org/officeDocument/2006/relationships/tags" Target="../tags/tag6.xml"/><Relationship Id="rId15" Type="http://schemas.openxmlformats.org/officeDocument/2006/relationships/image" Target="../media/image32.png"/><Relationship Id="rId23" Type="http://schemas.openxmlformats.org/officeDocument/2006/relationships/image" Target="../media/image36.png"/><Relationship Id="rId10" Type="http://schemas.openxmlformats.org/officeDocument/2006/relationships/hyperlink" Target="pptlink://LinkType=WORDCARD&amp;eventName=ShowWordCard&amp;identify=c99bab18-72c2-4436-9f2a-eeea9eca4198&amp;phonetic=ku&#224;i&amp;resourceRoot=F:/NdCloud/NewWordCards/c99bab18-72c2-4436-9f2a-eeea9eca4198&amp;content=JuniorGrade/" TargetMode="External"/><Relationship Id="rId19" Type="http://schemas.openxmlformats.org/officeDocument/2006/relationships/image" Target="../media/image34.png"/><Relationship Id="rId4" Type="http://schemas.openxmlformats.org/officeDocument/2006/relationships/tags" Target="../tags/tag5.xml"/><Relationship Id="rId9" Type="http://schemas.openxmlformats.org/officeDocument/2006/relationships/image" Target="../media/image1.jpeg"/><Relationship Id="rId14" Type="http://schemas.openxmlformats.org/officeDocument/2006/relationships/hyperlink" Target="pptlink://LinkType=WORDCARD&amp;eventName=ShowWordCard&amp;identify=902d2a6b-d847-4ef9-abe0-5f7ceab91f2e&amp;phonetic=ch&#225;ng&amp;resourceRoot=F:/NdCloud/NewWordCards/902d2a6b-d847-4ef9-abe0-5f7ceab91f2e&amp;content=JuniorGrade/" TargetMode="External"/><Relationship Id="rId22" Type="http://schemas.openxmlformats.org/officeDocument/2006/relationships/hyperlink" Target="pptlink://LinkType=WORDCARD&amp;eventName=ShowWordCard&amp;identify=66783aa7-2091-4f50-9f69-9586afc78304&amp;phonetic=k&#333;ng&amp;resourceRoot=F:/NdCloud/NewWordCards/66783aa7-2091-4f50-9f69-9586afc78304&amp;content=JuniorGrade/" TargetMode="Externa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10" descr="Snap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8" name="副标题 23"/>
          <p:cNvSpPr>
            <a:spLocks noGrp="1" noChangeArrowheads="1"/>
          </p:cNvSpPr>
          <p:nvPr>
            <p:ph type="subTitle" idx="4294967295"/>
          </p:nvPr>
        </p:nvSpPr>
        <p:spPr>
          <a:xfrm>
            <a:off x="1219200" y="4495800"/>
            <a:ext cx="7573566" cy="1447800"/>
          </a:xfrm>
        </p:spPr>
        <p:txBody>
          <a:bodyPr/>
          <a:lstStyle/>
          <a:p>
            <a:pPr marL="0" indent="0" algn="ctr" eaLnBrk="1" hangingPunct="1">
              <a:buFont typeface="Arial" charset="0"/>
              <a:buNone/>
            </a:pPr>
            <a:endParaRPr lang="zh-CN" altLang="en-US" b="1" dirty="0" smtClean="0">
              <a:latin typeface="楷体"/>
              <a:ea typeface="楷体"/>
              <a:cs typeface="楷体"/>
            </a:endParaRPr>
          </a:p>
        </p:txBody>
      </p:sp>
      <p:sp>
        <p:nvSpPr>
          <p:cNvPr id="14339" name="Line 9"/>
          <p:cNvSpPr>
            <a:spLocks noChangeShapeType="1"/>
          </p:cNvSpPr>
          <p:nvPr/>
        </p:nvSpPr>
        <p:spPr bwMode="auto">
          <a:xfrm>
            <a:off x="214313" y="6858000"/>
            <a:ext cx="8610600" cy="0"/>
          </a:xfrm>
          <a:prstGeom prst="line">
            <a:avLst/>
          </a:prstGeom>
          <a:noFill/>
          <a:ln w="19050">
            <a:solidFill>
              <a:srgbClr val="FF505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40" name="Rectangle 17"/>
          <p:cNvSpPr>
            <a:spLocks noChangeArrowheads="1"/>
          </p:cNvSpPr>
          <p:nvPr/>
        </p:nvSpPr>
        <p:spPr bwMode="auto">
          <a:xfrm>
            <a:off x="1115616" y="1484313"/>
            <a:ext cx="2895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zh-CN" sz="9200" b="1">
              <a:solidFill>
                <a:srgbClr val="0000FF"/>
              </a:solidFill>
              <a:latin typeface="Garamond" pitchFamily="18" charset="0"/>
              <a:ea typeface="华文行楷"/>
              <a:cs typeface="华文行楷"/>
            </a:endParaRPr>
          </a:p>
        </p:txBody>
      </p:sp>
      <p:sp>
        <p:nvSpPr>
          <p:cNvPr id="14341" name="Rectangle 23"/>
          <p:cNvSpPr>
            <a:spLocks noChangeArrowheads="1"/>
          </p:cNvSpPr>
          <p:nvPr/>
        </p:nvSpPr>
        <p:spPr bwMode="auto">
          <a:xfrm>
            <a:off x="1115616" y="1484313"/>
            <a:ext cx="2895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zh-CN" sz="9200" b="1">
              <a:solidFill>
                <a:srgbClr val="0000FF"/>
              </a:solidFill>
              <a:latin typeface="Garamond" pitchFamily="18" charset="0"/>
              <a:ea typeface="华文行楷"/>
              <a:cs typeface="华文行楷"/>
            </a:endParaRPr>
          </a:p>
        </p:txBody>
      </p:sp>
      <p:sp>
        <p:nvSpPr>
          <p:cNvPr id="14342" name="Rectangle 26"/>
          <p:cNvSpPr>
            <a:spLocks noChangeArrowheads="1"/>
          </p:cNvSpPr>
          <p:nvPr/>
        </p:nvSpPr>
        <p:spPr bwMode="auto">
          <a:xfrm>
            <a:off x="1126331" y="1484313"/>
            <a:ext cx="4987529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zh-CN" sz="9200" b="1">
              <a:solidFill>
                <a:srgbClr val="0000FF"/>
              </a:solidFill>
              <a:latin typeface="Garamond" pitchFamily="18" charset="0"/>
              <a:ea typeface="华文行楷"/>
              <a:cs typeface="华文行楷"/>
            </a:endParaRPr>
          </a:p>
        </p:txBody>
      </p:sp>
      <p:sp>
        <p:nvSpPr>
          <p:cNvPr id="14343" name="TextBox 9"/>
          <p:cNvSpPr txBox="1">
            <a:spLocks noChangeArrowheads="1"/>
          </p:cNvSpPr>
          <p:nvPr/>
        </p:nvSpPr>
        <p:spPr bwMode="auto">
          <a:xfrm>
            <a:off x="304800" y="228601"/>
            <a:ext cx="57912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>
                <a:latin typeface="楷体"/>
                <a:ea typeface="楷体"/>
                <a:cs typeface="楷体"/>
              </a:rPr>
              <a:t>部编本教材小学语文一年级下册</a:t>
            </a:r>
          </a:p>
        </p:txBody>
      </p:sp>
      <p:grpSp>
        <p:nvGrpSpPr>
          <p:cNvPr id="2" name="组合 4"/>
          <p:cNvGrpSpPr>
            <a:grpSpLocks/>
          </p:cNvGrpSpPr>
          <p:nvPr/>
        </p:nvGrpSpPr>
        <p:grpSpPr bwMode="auto">
          <a:xfrm>
            <a:off x="571374" y="1428870"/>
            <a:ext cx="8286756" cy="2212177"/>
            <a:chOff x="2159" y="1656"/>
            <a:chExt cx="15386" cy="3483"/>
          </a:xfrm>
        </p:grpSpPr>
        <p:sp>
          <p:nvSpPr>
            <p:cNvPr id="14345" name="文本框 1"/>
            <p:cNvSpPr txBox="1">
              <a:spLocks noChangeArrowheads="1"/>
            </p:cNvSpPr>
            <p:nvPr/>
          </p:nvSpPr>
          <p:spPr bwMode="auto">
            <a:xfrm>
              <a:off x="2159" y="2668"/>
              <a:ext cx="15386" cy="24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en-US" altLang="zh-CN" sz="9600" dirty="0" smtClean="0">
                  <a:latin typeface="楷体"/>
                  <a:ea typeface="楷体"/>
                  <a:cs typeface="楷体"/>
                </a:rPr>
                <a:t>18 </a:t>
              </a:r>
              <a:r>
                <a:rPr lang="zh-CN" altLang="en-US" sz="9600" dirty="0" smtClean="0">
                  <a:latin typeface="楷体"/>
                  <a:ea typeface="楷体"/>
                  <a:cs typeface="楷体"/>
                </a:rPr>
                <a:t>小  子</a:t>
              </a:r>
              <a:r>
                <a:rPr lang="zh-CN" altLang="en-US" sz="9600" dirty="0">
                  <a:latin typeface="楷体"/>
                  <a:ea typeface="楷体"/>
                  <a:cs typeface="楷体"/>
                </a:rPr>
                <a:t>下山</a:t>
              </a:r>
            </a:p>
          </p:txBody>
        </p:sp>
        <p:sp>
          <p:nvSpPr>
            <p:cNvPr id="14346" name="文本框 2"/>
            <p:cNvSpPr txBox="1">
              <a:spLocks noChangeArrowheads="1"/>
            </p:cNvSpPr>
            <p:nvPr/>
          </p:nvSpPr>
          <p:spPr bwMode="auto">
            <a:xfrm>
              <a:off x="7730" y="1656"/>
              <a:ext cx="3215" cy="13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4800" dirty="0">
                  <a:latin typeface="Calibri" pitchFamily="34" charset="0"/>
                  <a:sym typeface="+mn-ea"/>
                </a:rPr>
                <a:t> h</a:t>
              </a:r>
              <a:r>
                <a:rPr lang="el-GR" altLang="zh-CN" sz="4800" dirty="0">
                  <a:latin typeface="Calibri" pitchFamily="34" charset="0"/>
                  <a:sym typeface="+mn-ea"/>
                </a:rPr>
                <a:t>ό</a:t>
              </a:r>
              <a:r>
                <a:rPr lang="en-US" altLang="zh-CN" sz="4800" dirty="0">
                  <a:latin typeface="Calibri" pitchFamily="34" charset="0"/>
                  <a:sym typeface="+mn-ea"/>
                </a:rPr>
                <a:t>u</a:t>
              </a:r>
            </a:p>
          </p:txBody>
        </p:sp>
        <p:sp>
          <p:nvSpPr>
            <p:cNvPr id="14347" name="文本框 3"/>
            <p:cNvSpPr txBox="1">
              <a:spLocks noChangeArrowheads="1"/>
            </p:cNvSpPr>
            <p:nvPr/>
          </p:nvSpPr>
          <p:spPr bwMode="auto">
            <a:xfrm>
              <a:off x="7863" y="2668"/>
              <a:ext cx="2626" cy="22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8800" dirty="0" smtClean="0">
                  <a:solidFill>
                    <a:srgbClr val="FF0000"/>
                  </a:solidFill>
                  <a:latin typeface="楷体"/>
                  <a:ea typeface="楷体"/>
                  <a:cs typeface="楷体"/>
                </a:rPr>
                <a:t>猴 </a:t>
              </a:r>
              <a:endParaRPr lang="zh-CN" altLang="en-US" sz="8800" dirty="0">
                <a:solidFill>
                  <a:srgbClr val="FF0000"/>
                </a:solidFill>
                <a:latin typeface="楷体"/>
                <a:ea typeface="楷体"/>
                <a:cs typeface="楷体"/>
              </a:endParaRPr>
            </a:p>
          </p:txBody>
        </p:sp>
      </p:grpSp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7"/>
          <p:cNvGrpSpPr>
            <a:grpSpLocks/>
          </p:cNvGrpSpPr>
          <p:nvPr/>
        </p:nvGrpSpPr>
        <p:grpSpPr bwMode="auto">
          <a:xfrm>
            <a:off x="500087" y="258764"/>
            <a:ext cx="8161711" cy="5524078"/>
            <a:chOff x="666750" y="259259"/>
            <a:chExt cx="10881574" cy="5522976"/>
          </a:xfrm>
        </p:grpSpPr>
        <p:pic>
          <p:nvPicPr>
            <p:cNvPr id="22530" name="图片 1" descr="猴2.jpg"/>
            <p:cNvPicPr>
              <a:picLocks noChangeAspect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735004" y="259259"/>
              <a:ext cx="4813320" cy="55229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3" name="组合 6"/>
            <p:cNvGrpSpPr>
              <a:grpSpLocks/>
            </p:cNvGrpSpPr>
            <p:nvPr/>
          </p:nvGrpSpPr>
          <p:grpSpPr bwMode="auto">
            <a:xfrm>
              <a:off x="666750" y="357505"/>
              <a:ext cx="6762115" cy="4379595"/>
              <a:chOff x="1049" y="1020"/>
              <a:chExt cx="10649" cy="6897"/>
            </a:xfrm>
          </p:grpSpPr>
          <p:sp>
            <p:nvSpPr>
              <p:cNvPr id="22532" name="TextBox 2"/>
              <p:cNvSpPr txBox="1">
                <a:spLocks noChangeArrowheads="1"/>
              </p:cNvSpPr>
              <p:nvPr/>
            </p:nvSpPr>
            <p:spPr bwMode="auto">
              <a:xfrm>
                <a:off x="1049" y="1020"/>
                <a:ext cx="10317" cy="689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lnSpc>
                    <a:spcPct val="160000"/>
                  </a:lnSpc>
                </a:pPr>
                <a:r>
                  <a:rPr lang="zh-CN" altLang="en-US" sz="3600" b="1" dirty="0">
                    <a:latin typeface="楷体"/>
                    <a:ea typeface="楷体"/>
                    <a:cs typeface="楷体"/>
                  </a:rPr>
                  <a:t>    小猴子扛着玉米，走到一棵桃树底下</a:t>
                </a:r>
                <a:r>
                  <a:rPr lang="zh-CN" altLang="en-US" sz="3600" b="1" dirty="0" smtClean="0">
                    <a:latin typeface="楷体"/>
                    <a:ea typeface="楷体"/>
                    <a:cs typeface="楷体"/>
                  </a:rPr>
                  <a:t>。他</a:t>
                </a:r>
                <a:r>
                  <a:rPr lang="zh-CN" altLang="en-US" sz="3600" b="1" dirty="0">
                    <a:latin typeface="楷体"/>
                    <a:ea typeface="楷体"/>
                    <a:cs typeface="楷体"/>
                  </a:rPr>
                  <a:t>看见</a:t>
                </a:r>
                <a:r>
                  <a:rPr lang="zh-CN" altLang="en-US" sz="3600" b="1" dirty="0">
                    <a:solidFill>
                      <a:srgbClr val="FF0000"/>
                    </a:solidFill>
                    <a:latin typeface="楷体"/>
                    <a:ea typeface="楷体"/>
                    <a:cs typeface="楷体"/>
                  </a:rPr>
                  <a:t>满</a:t>
                </a:r>
                <a:r>
                  <a:rPr lang="zh-CN" altLang="en-US" sz="3600" b="1" dirty="0">
                    <a:latin typeface="楷体"/>
                    <a:ea typeface="楷体"/>
                    <a:cs typeface="楷体"/>
                  </a:rPr>
                  <a:t>树的桃子又大又红，非常高兴</a:t>
                </a:r>
                <a:r>
                  <a:rPr lang="zh-CN" altLang="en-US" sz="3600" b="1" dirty="0" smtClean="0">
                    <a:latin typeface="楷体"/>
                    <a:ea typeface="楷体"/>
                    <a:cs typeface="楷体"/>
                  </a:rPr>
                  <a:t>，就</a:t>
                </a:r>
                <a:r>
                  <a:rPr lang="zh-CN" altLang="en-US" sz="3600" b="1" dirty="0">
                    <a:solidFill>
                      <a:srgbClr val="FF0000"/>
                    </a:solidFill>
                    <a:latin typeface="楷体"/>
                    <a:ea typeface="楷体"/>
                    <a:cs typeface="楷体"/>
                  </a:rPr>
                  <a:t>扔</a:t>
                </a:r>
                <a:r>
                  <a:rPr lang="zh-CN" altLang="en-US" sz="3600" b="1" dirty="0">
                    <a:latin typeface="楷体"/>
                    <a:ea typeface="楷体"/>
                    <a:cs typeface="楷体"/>
                  </a:rPr>
                  <a:t>了玉米，去</a:t>
                </a:r>
                <a:r>
                  <a:rPr lang="zh-CN" altLang="en-US" sz="3600" b="1" dirty="0">
                    <a:solidFill>
                      <a:srgbClr val="FF0000"/>
                    </a:solidFill>
                    <a:latin typeface="楷体"/>
                    <a:ea typeface="楷体"/>
                    <a:cs typeface="楷体"/>
                  </a:rPr>
                  <a:t>摘</a:t>
                </a:r>
                <a:r>
                  <a:rPr lang="zh-CN" altLang="en-US" sz="3600" b="1" dirty="0">
                    <a:latin typeface="楷体"/>
                    <a:ea typeface="楷体"/>
                    <a:cs typeface="楷体"/>
                  </a:rPr>
                  <a:t>桃子。</a:t>
                </a:r>
                <a:endParaRPr lang="zh-CN" altLang="en-US" sz="3600" dirty="0">
                  <a:latin typeface="楷体"/>
                  <a:ea typeface="楷体"/>
                  <a:cs typeface="楷体"/>
                </a:endParaRPr>
              </a:p>
            </p:txBody>
          </p:sp>
          <p:sp>
            <p:nvSpPr>
              <p:cNvPr id="22533" name="TextBox 3"/>
              <p:cNvSpPr txBox="1">
                <a:spLocks noChangeArrowheads="1"/>
              </p:cNvSpPr>
              <p:nvPr/>
            </p:nvSpPr>
            <p:spPr bwMode="auto">
              <a:xfrm>
                <a:off x="2849" y="3474"/>
                <a:ext cx="2307" cy="9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3200" dirty="0">
                    <a:latin typeface="Calibri" pitchFamily="34" charset="0"/>
                  </a:rPr>
                  <a:t>m</a:t>
                </a:r>
                <a:r>
                  <a:rPr lang="el-GR" altLang="zh-CN" sz="3200" dirty="0">
                    <a:latin typeface="Calibri" pitchFamily="34" charset="0"/>
                  </a:rPr>
                  <a:t>ᾰ</a:t>
                </a:r>
                <a:r>
                  <a:rPr lang="en-US" altLang="zh-CN" sz="3200" dirty="0">
                    <a:latin typeface="Calibri" pitchFamily="34" charset="0"/>
                  </a:rPr>
                  <a:t>n</a:t>
                </a:r>
                <a:endParaRPr lang="zh-CN" altLang="en-US" sz="3200" dirty="0">
                  <a:latin typeface="Calibri" pitchFamily="34" charset="0"/>
                </a:endParaRPr>
              </a:p>
            </p:txBody>
          </p:sp>
          <p:sp>
            <p:nvSpPr>
              <p:cNvPr id="22534" name="TextBox 4"/>
              <p:cNvSpPr txBox="1">
                <a:spLocks noChangeArrowheads="1"/>
              </p:cNvSpPr>
              <p:nvPr/>
            </p:nvSpPr>
            <p:spPr bwMode="auto">
              <a:xfrm>
                <a:off x="8848" y="4732"/>
                <a:ext cx="2850" cy="9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r>
                  <a:rPr lang="en-US" altLang="zh-CN" sz="3200" dirty="0" err="1">
                    <a:latin typeface="Calibri" pitchFamily="34" charset="0"/>
                  </a:rPr>
                  <a:t>rēng</a:t>
                </a:r>
                <a:endParaRPr lang="zh-CN" altLang="en-US" sz="3200" dirty="0">
                  <a:latin typeface="Calibri" pitchFamily="34" charset="0"/>
                </a:endParaRPr>
              </a:p>
            </p:txBody>
          </p:sp>
          <p:sp>
            <p:nvSpPr>
              <p:cNvPr id="22535" name="TextBox 5"/>
              <p:cNvSpPr txBox="1">
                <a:spLocks noChangeArrowheads="1"/>
              </p:cNvSpPr>
              <p:nvPr/>
            </p:nvSpPr>
            <p:spPr bwMode="auto">
              <a:xfrm>
                <a:off x="4800" y="6173"/>
                <a:ext cx="2099" cy="9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3200" dirty="0" err="1">
                    <a:latin typeface="Calibri" pitchFamily="34" charset="0"/>
                  </a:rPr>
                  <a:t>zh</a:t>
                </a:r>
                <a:r>
                  <a:rPr lang="el-GR" altLang="zh-CN" sz="3200" dirty="0">
                    <a:latin typeface="Calibri" pitchFamily="34" charset="0"/>
                  </a:rPr>
                  <a:t>ᾱ</a:t>
                </a:r>
                <a:r>
                  <a:rPr lang="en-US" altLang="zh-CN" sz="3200" dirty="0" err="1">
                    <a:latin typeface="Calibri" pitchFamily="34" charset="0"/>
                  </a:rPr>
                  <a:t>i</a:t>
                </a:r>
                <a:endParaRPr lang="zh-CN" altLang="en-US" sz="3200" dirty="0">
                  <a:latin typeface="Calibri" pitchFamily="34" charset="0"/>
                </a:endParaRPr>
              </a:p>
            </p:txBody>
          </p:sp>
        </p:grpSp>
      </p:grpSp>
      <p:sp>
        <p:nvSpPr>
          <p:cNvPr id="9" name="TextBox 8"/>
          <p:cNvSpPr txBox="1"/>
          <p:nvPr/>
        </p:nvSpPr>
        <p:spPr>
          <a:xfrm>
            <a:off x="5500662" y="357166"/>
            <a:ext cx="3643338" cy="1569660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</a:rPr>
              <a:t>小猴子看到桃子又大又红，就扔了玉米去摘桃子。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5" name="图片 5" descr="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4288" y="77789"/>
            <a:ext cx="3339704" cy="3881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组合 4"/>
          <p:cNvGrpSpPr>
            <a:grpSpLocks/>
          </p:cNvGrpSpPr>
          <p:nvPr/>
        </p:nvGrpSpPr>
        <p:grpSpPr bwMode="auto">
          <a:xfrm>
            <a:off x="928662" y="3357562"/>
            <a:ext cx="3993356" cy="1728478"/>
            <a:chOff x="601" y="5597"/>
            <a:chExt cx="8383" cy="2721"/>
          </a:xfrm>
        </p:grpSpPr>
        <p:sp>
          <p:nvSpPr>
            <p:cNvPr id="23558" name="TextBox 1"/>
            <p:cNvSpPr txBox="1">
              <a:spLocks noChangeArrowheads="1"/>
            </p:cNvSpPr>
            <p:nvPr/>
          </p:nvSpPr>
          <p:spPr bwMode="auto">
            <a:xfrm>
              <a:off x="601" y="6719"/>
              <a:ext cx="8383" cy="15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6000" b="1">
                  <a:solidFill>
                    <a:srgbClr val="FF0000"/>
                  </a:solidFill>
                  <a:latin typeface="楷体"/>
                  <a:ea typeface="楷体"/>
                  <a:cs typeface="Times New Roman" pitchFamily="18" charset="0"/>
                  <a:sym typeface="+mn-ea"/>
                </a:rPr>
                <a:t>扔</a:t>
              </a:r>
              <a:r>
                <a:rPr lang="zh-CN" altLang="en-US" sz="6000">
                  <a:latin typeface="楷体"/>
                  <a:ea typeface="楷体"/>
                  <a:cs typeface="Times New Roman" pitchFamily="18" charset="0"/>
                  <a:sym typeface="+mn-ea"/>
                </a:rPr>
                <a:t>玉米</a:t>
              </a:r>
            </a:p>
          </p:txBody>
        </p:sp>
        <p:sp>
          <p:nvSpPr>
            <p:cNvPr id="23559" name="TextBox 2"/>
            <p:cNvSpPr txBox="1">
              <a:spLocks noChangeArrowheads="1"/>
            </p:cNvSpPr>
            <p:nvPr/>
          </p:nvSpPr>
          <p:spPr bwMode="auto">
            <a:xfrm>
              <a:off x="914" y="5597"/>
              <a:ext cx="3585" cy="15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6000" dirty="0" err="1">
                  <a:latin typeface="Calibri" pitchFamily="34" charset="0"/>
                  <a:sym typeface="+mn-ea"/>
                </a:rPr>
                <a:t>rēng</a:t>
              </a:r>
              <a:endParaRPr lang="en-US" altLang="zh-CN" sz="6000" dirty="0">
                <a:latin typeface="Calibri" pitchFamily="34" charset="0"/>
                <a:sym typeface="+mn-ea"/>
              </a:endParaRPr>
            </a:p>
          </p:txBody>
        </p:sp>
      </p:grp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4500562" y="3929066"/>
            <a:ext cx="3437335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7200" dirty="0">
                <a:latin typeface="楷体"/>
                <a:ea typeface="楷体"/>
                <a:cs typeface="楷体"/>
              </a:rPr>
              <a:t>扔（   ）</a:t>
            </a:r>
          </a:p>
        </p:txBody>
      </p:sp>
      <p:pic>
        <p:nvPicPr>
          <p:cNvPr id="7" name="图片 6" descr="11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29088" y="471489"/>
            <a:ext cx="2276475" cy="2606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7" descr="扔垃圾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07969" y="655639"/>
            <a:ext cx="2268141" cy="242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4572000" y="4214818"/>
            <a:ext cx="4137422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8000" dirty="0">
                <a:latin typeface="楷体"/>
                <a:ea typeface="楷体"/>
                <a:cs typeface="楷体"/>
              </a:rPr>
              <a:t>摘（   ）</a:t>
            </a:r>
          </a:p>
        </p:txBody>
      </p:sp>
      <p:pic>
        <p:nvPicPr>
          <p:cNvPr id="24578" name="图片 7" descr="猴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8131" y="141289"/>
            <a:ext cx="2757488" cy="3729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组合 4"/>
          <p:cNvGrpSpPr>
            <a:grpSpLocks/>
          </p:cNvGrpSpPr>
          <p:nvPr/>
        </p:nvGrpSpPr>
        <p:grpSpPr bwMode="auto">
          <a:xfrm>
            <a:off x="4369594" y="330200"/>
            <a:ext cx="4662488" cy="3124200"/>
            <a:chOff x="9176" y="520"/>
            <a:chExt cx="9789" cy="4920"/>
          </a:xfrm>
        </p:grpSpPr>
        <p:pic>
          <p:nvPicPr>
            <p:cNvPr id="24583" name="图片 8" descr="xihongshi.jpg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9176" y="717"/>
              <a:ext cx="4851" cy="45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4584" name="图片 9" descr="huanggua.jpg"/>
            <p:cNvPicPr>
              <a:picLocks noChangeAspect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4695" y="520"/>
              <a:ext cx="4270" cy="49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3" name="组合 13"/>
          <p:cNvGrpSpPr>
            <a:grpSpLocks/>
          </p:cNvGrpSpPr>
          <p:nvPr/>
        </p:nvGrpSpPr>
        <p:grpSpPr bwMode="auto">
          <a:xfrm>
            <a:off x="428596" y="3643314"/>
            <a:ext cx="4598194" cy="1981835"/>
            <a:chOff x="888" y="5945"/>
            <a:chExt cx="9657" cy="3121"/>
          </a:xfrm>
        </p:grpSpPr>
        <p:sp>
          <p:nvSpPr>
            <p:cNvPr id="24581" name="文本框 11"/>
            <p:cNvSpPr txBox="1">
              <a:spLocks noChangeArrowheads="1"/>
            </p:cNvSpPr>
            <p:nvPr/>
          </p:nvSpPr>
          <p:spPr bwMode="auto">
            <a:xfrm>
              <a:off x="888" y="7176"/>
              <a:ext cx="9657" cy="18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7200" b="1">
                  <a:solidFill>
                    <a:srgbClr val="FF0000"/>
                  </a:solidFill>
                  <a:latin typeface="楷体"/>
                  <a:ea typeface="楷体"/>
                  <a:cs typeface="楷体"/>
                  <a:sym typeface="+mn-ea"/>
                </a:rPr>
                <a:t>摘</a:t>
              </a:r>
              <a:r>
                <a:rPr lang="zh-CN" altLang="en-US" sz="7200">
                  <a:latin typeface="楷体"/>
                  <a:ea typeface="楷体"/>
                  <a:cs typeface="楷体"/>
                  <a:sym typeface="+mn-ea"/>
                </a:rPr>
                <a:t>桃子</a:t>
              </a:r>
            </a:p>
          </p:txBody>
        </p:sp>
        <p:sp>
          <p:nvSpPr>
            <p:cNvPr id="24582" name="文本框 12"/>
            <p:cNvSpPr txBox="1">
              <a:spLocks noChangeArrowheads="1"/>
            </p:cNvSpPr>
            <p:nvPr/>
          </p:nvSpPr>
          <p:spPr bwMode="auto">
            <a:xfrm>
              <a:off x="1057" y="5945"/>
              <a:ext cx="3936" cy="14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5400" dirty="0" err="1" smtClean="0">
                  <a:latin typeface="方正姚体" pitchFamily="2" charset="-122"/>
                  <a:ea typeface="方正姚体" pitchFamily="2" charset="-122"/>
                  <a:sym typeface="+mn-ea"/>
                </a:rPr>
                <a:t>zhāi</a:t>
              </a:r>
              <a:endParaRPr lang="en-US" altLang="zh-CN" sz="5400" dirty="0">
                <a:latin typeface="方正姚体" pitchFamily="2" charset="-122"/>
                <a:ea typeface="方正姚体" pitchFamily="2" charset="-122"/>
                <a:sym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339752" y="1412776"/>
            <a:ext cx="4534805" cy="262059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内容占位符 2"/>
          <p:cNvSpPr txBox="1"/>
          <p:nvPr/>
        </p:nvSpPr>
        <p:spPr>
          <a:xfrm>
            <a:off x="611560" y="4149080"/>
            <a:ext cx="8259763" cy="16446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eaLnBrk="0" hangingPunct="0">
              <a:spcBef>
                <a:spcPct val="20000"/>
              </a:spcBef>
            </a:pP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小猴子捧着桃子，走到（   ），</a:t>
            </a:r>
            <a:endParaRPr lang="en-US" altLang="zh-CN" sz="4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0" hangingPunct="0">
              <a:spcBef>
                <a:spcPct val="20000"/>
              </a:spcBef>
            </a:pP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看见（     ），就（     ）。</a:t>
            </a:r>
            <a:endParaRPr lang="zh-CN" altLang="en-US" sz="4000" b="1" dirty="0">
              <a:solidFill>
                <a:srgbClr val="CC00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同侧圆角矩形 3"/>
          <p:cNvSpPr/>
          <p:nvPr/>
        </p:nvSpPr>
        <p:spPr bwMode="auto">
          <a:xfrm>
            <a:off x="251520" y="620688"/>
            <a:ext cx="4681538" cy="660400"/>
          </a:xfrm>
          <a:prstGeom prst="round2Same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ctr"/>
            <a:r>
              <a:rPr lang="zh-CN" altLang="en-US" sz="4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你来编编看</a:t>
            </a:r>
            <a:endParaRPr lang="zh-CN" altLang="en-US" sz="4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7"/>
          <p:cNvGrpSpPr>
            <a:grpSpLocks/>
          </p:cNvGrpSpPr>
          <p:nvPr/>
        </p:nvGrpSpPr>
        <p:grpSpPr bwMode="auto">
          <a:xfrm>
            <a:off x="285735" y="137149"/>
            <a:ext cx="8648715" cy="6392239"/>
            <a:chOff x="659765" y="137160"/>
            <a:chExt cx="11532235" cy="6392731"/>
          </a:xfrm>
        </p:grpSpPr>
        <p:pic>
          <p:nvPicPr>
            <p:cNvPr id="25602" name="图片 1" descr="猴3.jpg"/>
            <p:cNvPicPr>
              <a:picLocks noChangeAspect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698760" y="861866"/>
              <a:ext cx="5493240" cy="56680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3" name="组合 6"/>
            <p:cNvGrpSpPr>
              <a:grpSpLocks/>
            </p:cNvGrpSpPr>
            <p:nvPr/>
          </p:nvGrpSpPr>
          <p:grpSpPr bwMode="auto">
            <a:xfrm>
              <a:off x="659765" y="137160"/>
              <a:ext cx="6477635" cy="5030489"/>
              <a:chOff x="1039" y="216"/>
              <a:chExt cx="10201" cy="7922"/>
            </a:xfrm>
          </p:grpSpPr>
          <p:sp>
            <p:nvSpPr>
              <p:cNvPr id="25604" name="TextBox 2"/>
              <p:cNvSpPr txBox="1">
                <a:spLocks noChangeArrowheads="1"/>
              </p:cNvSpPr>
              <p:nvPr/>
            </p:nvSpPr>
            <p:spPr bwMode="auto">
              <a:xfrm>
                <a:off x="1039" y="1013"/>
                <a:ext cx="10201" cy="712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>
                  <a:lnSpc>
                    <a:spcPct val="160000"/>
                  </a:lnSpc>
                </a:pPr>
                <a:r>
                  <a:rPr lang="zh-CN" altLang="en-US" sz="3600" b="1" dirty="0">
                    <a:latin typeface="楷体"/>
                    <a:ea typeface="楷体"/>
                    <a:cs typeface="楷体"/>
                  </a:rPr>
                  <a:t>    小猴子</a:t>
                </a:r>
                <a:r>
                  <a:rPr lang="zh-CN" altLang="en-US" sz="3600" b="1" dirty="0">
                    <a:solidFill>
                      <a:srgbClr val="FF0000"/>
                    </a:solidFill>
                    <a:latin typeface="楷体"/>
                    <a:ea typeface="楷体"/>
                    <a:cs typeface="楷体"/>
                  </a:rPr>
                  <a:t>捧</a:t>
                </a:r>
                <a:r>
                  <a:rPr lang="zh-CN" altLang="en-US" sz="3600" b="1" dirty="0">
                    <a:latin typeface="楷体"/>
                    <a:ea typeface="楷体"/>
                    <a:cs typeface="楷体"/>
                  </a:rPr>
                  <a:t>着几个桃子，走到一</a:t>
                </a:r>
                <a:r>
                  <a:rPr lang="zh-CN" altLang="en-US" sz="3600" b="1" dirty="0" smtClean="0">
                    <a:latin typeface="楷体"/>
                    <a:ea typeface="楷体"/>
                    <a:cs typeface="楷体"/>
                  </a:rPr>
                  <a:t>片</a:t>
                </a:r>
                <a:r>
                  <a:rPr lang="zh-CN" altLang="en-US" sz="3600" b="1" dirty="0" smtClean="0">
                    <a:solidFill>
                      <a:srgbClr val="FF0000"/>
                    </a:solidFill>
                    <a:latin typeface="楷体"/>
                    <a:ea typeface="楷体"/>
                    <a:cs typeface="楷体"/>
                  </a:rPr>
                  <a:t>瓜</a:t>
                </a:r>
                <a:r>
                  <a:rPr lang="zh-CN" altLang="en-US" sz="3600" b="1" dirty="0">
                    <a:latin typeface="楷体"/>
                    <a:ea typeface="楷体"/>
                    <a:cs typeface="楷体"/>
                  </a:rPr>
                  <a:t>地里。他看见</a:t>
                </a:r>
                <a:r>
                  <a:rPr lang="zh-CN" altLang="en-US" sz="3600" b="1" dirty="0">
                    <a:solidFill>
                      <a:srgbClr val="FF0000"/>
                    </a:solidFill>
                    <a:latin typeface="楷体"/>
                    <a:ea typeface="楷体"/>
                    <a:cs typeface="楷体"/>
                  </a:rPr>
                  <a:t>满</a:t>
                </a:r>
                <a:r>
                  <a:rPr lang="zh-CN" altLang="en-US" sz="3600" b="1" dirty="0">
                    <a:latin typeface="楷体"/>
                    <a:ea typeface="楷体"/>
                    <a:cs typeface="楷体"/>
                  </a:rPr>
                  <a:t>地的西瓜又大又圆，非常高兴，就扔了桃子，去摘西瓜。</a:t>
                </a:r>
                <a:endParaRPr lang="zh-CN" altLang="en-US" sz="3600" dirty="0">
                  <a:latin typeface="楷体"/>
                  <a:ea typeface="楷体"/>
                  <a:cs typeface="楷体"/>
                </a:endParaRPr>
              </a:p>
            </p:txBody>
          </p:sp>
          <p:sp>
            <p:nvSpPr>
              <p:cNvPr id="25605" name="TextBox 3"/>
              <p:cNvSpPr txBox="1">
                <a:spLocks noChangeArrowheads="1"/>
              </p:cNvSpPr>
              <p:nvPr/>
            </p:nvSpPr>
            <p:spPr bwMode="auto">
              <a:xfrm>
                <a:off x="5689" y="216"/>
                <a:ext cx="2742" cy="124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lnSpc>
                    <a:spcPct val="160000"/>
                  </a:lnSpc>
                </a:pPr>
                <a:r>
                  <a:rPr lang="en-US" altLang="zh-CN" sz="3200" dirty="0" err="1">
                    <a:latin typeface="Calibri" pitchFamily="34" charset="0"/>
                  </a:rPr>
                  <a:t>p</a:t>
                </a:r>
                <a:r>
                  <a:rPr lang="en-US" altLang="zh-CN" sz="3200" dirty="0" err="1" smtClean="0">
                    <a:latin typeface="Calibri" pitchFamily="34" charset="0"/>
                  </a:rPr>
                  <a:t>ěng</a:t>
                </a:r>
                <a:endParaRPr lang="zh-CN" altLang="en-US" sz="3200" dirty="0">
                  <a:latin typeface="Calibri" pitchFamily="34" charset="0"/>
                </a:endParaRPr>
              </a:p>
            </p:txBody>
          </p:sp>
          <p:sp>
            <p:nvSpPr>
              <p:cNvPr id="25606" name="TextBox 4"/>
              <p:cNvSpPr txBox="1">
                <a:spLocks noChangeArrowheads="1"/>
              </p:cNvSpPr>
              <p:nvPr/>
            </p:nvSpPr>
            <p:spPr bwMode="auto">
              <a:xfrm>
                <a:off x="6739" y="1800"/>
                <a:ext cx="2250" cy="138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>
                  <a:lnSpc>
                    <a:spcPct val="160000"/>
                  </a:lnSpc>
                </a:pPr>
                <a:r>
                  <a:rPr lang="en-US" altLang="zh-CN" sz="3200" dirty="0" err="1" smtClean="0">
                    <a:latin typeface="方正姚体" pitchFamily="2" charset="-122"/>
                    <a:ea typeface="方正姚体" pitchFamily="2" charset="-122"/>
                  </a:rPr>
                  <a:t>guā</a:t>
                </a:r>
                <a:endParaRPr lang="zh-CN" altLang="en-US" sz="3200" dirty="0">
                  <a:latin typeface="方正姚体" pitchFamily="2" charset="-122"/>
                  <a:ea typeface="方正姚体" pitchFamily="2" charset="-122"/>
                </a:endParaRPr>
              </a:p>
            </p:txBody>
          </p:sp>
          <p:sp>
            <p:nvSpPr>
              <p:cNvPr id="25607" name="TextBox 5"/>
              <p:cNvSpPr txBox="1">
                <a:spLocks noChangeArrowheads="1"/>
              </p:cNvSpPr>
              <p:nvPr/>
            </p:nvSpPr>
            <p:spPr bwMode="auto">
              <a:xfrm>
                <a:off x="3844" y="3103"/>
                <a:ext cx="3196" cy="11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>
                  <a:lnSpc>
                    <a:spcPct val="160000"/>
                  </a:lnSpc>
                </a:pPr>
                <a:r>
                  <a:rPr lang="en-US" altLang="zh-CN" sz="3200" dirty="0" err="1" smtClean="0">
                    <a:solidFill>
                      <a:srgbClr val="FF0000"/>
                    </a:solidFill>
                    <a:latin typeface="方正姚体" pitchFamily="2" charset="-122"/>
                    <a:ea typeface="方正姚体" pitchFamily="2" charset="-122"/>
                  </a:rPr>
                  <a:t>mǎn</a:t>
                </a:r>
                <a:r>
                  <a:rPr lang="en-US" altLang="zh-CN" sz="3200" dirty="0" smtClean="0">
                    <a:solidFill>
                      <a:srgbClr val="FF0000"/>
                    </a:solidFill>
                    <a:latin typeface="方正姚体" pitchFamily="2" charset="-122"/>
                    <a:ea typeface="方正姚体" pitchFamily="2" charset="-122"/>
                  </a:rPr>
                  <a:t>    </a:t>
                </a:r>
                <a:endParaRPr lang="en-US" altLang="zh-CN" sz="3200" dirty="0">
                  <a:solidFill>
                    <a:srgbClr val="FF0000"/>
                  </a:solidFill>
                  <a:latin typeface="方正姚体" pitchFamily="2" charset="-122"/>
                  <a:ea typeface="方正姚体" pitchFamily="2" charset="-122"/>
                </a:endParaRPr>
              </a:p>
            </p:txBody>
          </p:sp>
        </p:grpSp>
      </p:grpSp>
      <p:sp>
        <p:nvSpPr>
          <p:cNvPr id="9" name="TextBox 8"/>
          <p:cNvSpPr txBox="1"/>
          <p:nvPr/>
        </p:nvSpPr>
        <p:spPr>
          <a:xfrm>
            <a:off x="5072066" y="0"/>
            <a:ext cx="3643338" cy="1569660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</a:rPr>
              <a:t>小猴子看到西瓜又大又圆，就扔了桃子去摘西瓜。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4570810" y="4514850"/>
            <a:ext cx="4011215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8000" dirty="0">
                <a:latin typeface="楷体"/>
                <a:ea typeface="楷体"/>
                <a:cs typeface="楷体"/>
              </a:rPr>
              <a:t>捧（   ）</a:t>
            </a:r>
          </a:p>
        </p:txBody>
      </p:sp>
      <p:pic>
        <p:nvPicPr>
          <p:cNvPr id="26626" name="图片 4" descr="5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247" y="158750"/>
            <a:ext cx="3189684" cy="391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组合 7"/>
          <p:cNvGrpSpPr>
            <a:grpSpLocks/>
          </p:cNvGrpSpPr>
          <p:nvPr/>
        </p:nvGrpSpPr>
        <p:grpSpPr bwMode="auto">
          <a:xfrm>
            <a:off x="571472" y="3934780"/>
            <a:ext cx="3593306" cy="1894840"/>
            <a:chOff x="451" y="6084"/>
            <a:chExt cx="7545" cy="2984"/>
          </a:xfrm>
        </p:grpSpPr>
        <p:sp>
          <p:nvSpPr>
            <p:cNvPr id="26629" name="文本框 2"/>
            <p:cNvSpPr txBox="1">
              <a:spLocks noChangeArrowheads="1"/>
            </p:cNvSpPr>
            <p:nvPr/>
          </p:nvSpPr>
          <p:spPr bwMode="auto">
            <a:xfrm>
              <a:off x="796" y="7323"/>
              <a:ext cx="7200" cy="17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6600" b="1" dirty="0">
                  <a:solidFill>
                    <a:srgbClr val="FF0000"/>
                  </a:solidFill>
                  <a:latin typeface="楷体"/>
                  <a:ea typeface="楷体"/>
                  <a:cs typeface="Times New Roman" pitchFamily="18" charset="0"/>
                  <a:sym typeface="+mn-ea"/>
                </a:rPr>
                <a:t>捧</a:t>
              </a:r>
              <a:r>
                <a:rPr lang="zh-CN" altLang="en-US" sz="6600" dirty="0">
                  <a:latin typeface="楷体"/>
                  <a:ea typeface="楷体"/>
                  <a:cs typeface="Times New Roman" pitchFamily="18" charset="0"/>
                  <a:sym typeface="+mn-ea"/>
                </a:rPr>
                <a:t>桃子  </a:t>
              </a:r>
              <a:endParaRPr lang="zh-CN" altLang="en-US" sz="6600" dirty="0">
                <a:solidFill>
                  <a:srgbClr val="FF0000"/>
                </a:solidFill>
                <a:latin typeface="楷体"/>
                <a:ea typeface="楷体"/>
                <a:cs typeface="Times New Roman" pitchFamily="18" charset="0"/>
                <a:sym typeface="+mn-ea"/>
              </a:endParaRPr>
            </a:p>
          </p:txBody>
        </p:sp>
        <p:sp>
          <p:nvSpPr>
            <p:cNvPr id="26630" name="文本框 6"/>
            <p:cNvSpPr txBox="1">
              <a:spLocks noChangeArrowheads="1"/>
            </p:cNvSpPr>
            <p:nvPr/>
          </p:nvSpPr>
          <p:spPr bwMode="auto">
            <a:xfrm>
              <a:off x="451" y="6084"/>
              <a:ext cx="6769" cy="14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en-US" altLang="zh-CN" sz="5400" dirty="0" err="1">
                  <a:latin typeface="方正姚体" pitchFamily="2" charset="-122"/>
                  <a:ea typeface="方正姚体" pitchFamily="2" charset="-122"/>
                  <a:sym typeface="+mn-ea"/>
                </a:rPr>
                <a:t>pěng</a:t>
              </a:r>
              <a:endParaRPr lang="en-US" altLang="zh-CN" sz="5400" dirty="0">
                <a:latin typeface="方正姚体" pitchFamily="2" charset="-122"/>
                <a:ea typeface="方正姚体" pitchFamily="2" charset="-122"/>
                <a:sym typeface="+mn-ea"/>
              </a:endParaRPr>
            </a:p>
          </p:txBody>
        </p:sp>
      </p:grpSp>
      <p:pic>
        <p:nvPicPr>
          <p:cNvPr id="9" name="图片 8" descr="tim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1569" y="327025"/>
            <a:ext cx="3650456" cy="3487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7"/>
          <p:cNvGrpSpPr>
            <a:grpSpLocks/>
          </p:cNvGrpSpPr>
          <p:nvPr/>
        </p:nvGrpSpPr>
        <p:grpSpPr bwMode="auto">
          <a:xfrm>
            <a:off x="-71392" y="272397"/>
            <a:ext cx="9143986" cy="5403203"/>
            <a:chOff x="0" y="330835"/>
            <a:chExt cx="12192673" cy="5402990"/>
          </a:xfrm>
        </p:grpSpPr>
        <p:pic>
          <p:nvPicPr>
            <p:cNvPr id="27650" name="图片 1" descr="猴4.jpg"/>
            <p:cNvPicPr>
              <a:picLocks noChangeAspect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831296"/>
              <a:ext cx="5361567" cy="49025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3" name="组合 5"/>
            <p:cNvGrpSpPr>
              <a:grpSpLocks/>
            </p:cNvGrpSpPr>
            <p:nvPr/>
          </p:nvGrpSpPr>
          <p:grpSpPr bwMode="auto">
            <a:xfrm>
              <a:off x="5368328" y="330835"/>
              <a:ext cx="6824345" cy="4620895"/>
              <a:chOff x="8471" y="1041"/>
              <a:chExt cx="10747" cy="7277"/>
            </a:xfrm>
          </p:grpSpPr>
          <p:sp>
            <p:nvSpPr>
              <p:cNvPr id="27652" name="TextBox 2"/>
              <p:cNvSpPr txBox="1">
                <a:spLocks noChangeArrowheads="1"/>
              </p:cNvSpPr>
              <p:nvPr/>
            </p:nvSpPr>
            <p:spPr bwMode="auto">
              <a:xfrm>
                <a:off x="8471" y="1420"/>
                <a:ext cx="10747" cy="689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>
                  <a:lnSpc>
                    <a:spcPct val="160000"/>
                  </a:lnSpc>
                </a:pPr>
                <a:r>
                  <a:rPr lang="zh-CN" altLang="en-US" sz="3600" b="1" dirty="0">
                    <a:latin typeface="楷体"/>
                    <a:ea typeface="楷体"/>
                    <a:cs typeface="楷体"/>
                  </a:rPr>
                  <a:t>    小猴子</a:t>
                </a:r>
                <a:r>
                  <a:rPr lang="zh-CN" altLang="en-US" sz="3600" b="1" dirty="0">
                    <a:solidFill>
                      <a:srgbClr val="FF0000"/>
                    </a:solidFill>
                    <a:latin typeface="楷体"/>
                    <a:ea typeface="楷体"/>
                    <a:cs typeface="楷体"/>
                  </a:rPr>
                  <a:t>抱</a:t>
                </a:r>
                <a:r>
                  <a:rPr lang="zh-CN" altLang="en-US" sz="3600" b="1" dirty="0">
                    <a:latin typeface="楷体"/>
                    <a:ea typeface="楷体"/>
                    <a:cs typeface="楷体"/>
                  </a:rPr>
                  <a:t>着一个大西瓜往回走。走着走着</a:t>
                </a:r>
                <a:r>
                  <a:rPr lang="zh-CN" altLang="en-US" sz="3600" b="1" dirty="0" smtClean="0">
                    <a:latin typeface="楷体"/>
                    <a:ea typeface="楷体"/>
                    <a:cs typeface="楷体"/>
                  </a:rPr>
                  <a:t>，看见</a:t>
                </a:r>
                <a:r>
                  <a:rPr lang="zh-CN" altLang="en-US" sz="3600" b="1" dirty="0">
                    <a:latin typeface="楷体"/>
                    <a:ea typeface="楷体"/>
                    <a:cs typeface="楷体"/>
                  </a:rPr>
                  <a:t>一只小</a:t>
                </a:r>
                <a:r>
                  <a:rPr lang="zh-CN" altLang="en-US" sz="3600" b="1" dirty="0" smtClean="0">
                    <a:latin typeface="楷体"/>
                    <a:ea typeface="楷体"/>
                    <a:cs typeface="楷体"/>
                  </a:rPr>
                  <a:t>兔子</a:t>
                </a:r>
                <a:r>
                  <a:rPr lang="zh-CN" altLang="en-US" sz="3600" b="1" dirty="0" smtClean="0">
                    <a:solidFill>
                      <a:srgbClr val="FF0000"/>
                    </a:solidFill>
                    <a:latin typeface="楷体"/>
                    <a:ea typeface="楷体"/>
                    <a:cs typeface="楷体"/>
                  </a:rPr>
                  <a:t>蹦蹦跳跳</a:t>
                </a:r>
                <a:r>
                  <a:rPr lang="zh-CN" altLang="en-US" sz="3600" b="1" dirty="0">
                    <a:latin typeface="楷体"/>
                    <a:ea typeface="楷体"/>
                    <a:cs typeface="楷体"/>
                  </a:rPr>
                  <a:t>的，真可爱</a:t>
                </a:r>
                <a:r>
                  <a:rPr lang="zh-CN" altLang="en-US" sz="3600" b="1" dirty="0" smtClean="0">
                    <a:latin typeface="楷体"/>
                    <a:ea typeface="楷体"/>
                    <a:cs typeface="楷体"/>
                  </a:rPr>
                  <a:t>，就</a:t>
                </a:r>
                <a:r>
                  <a:rPr lang="zh-CN" altLang="en-US" sz="3600" b="1" dirty="0">
                    <a:latin typeface="楷体"/>
                    <a:ea typeface="楷体"/>
                    <a:cs typeface="楷体"/>
                  </a:rPr>
                  <a:t>扔了西瓜，去</a:t>
                </a:r>
                <a:r>
                  <a:rPr lang="zh-CN" altLang="en-US" sz="3600" b="1" dirty="0">
                    <a:solidFill>
                      <a:srgbClr val="FF0000"/>
                    </a:solidFill>
                    <a:latin typeface="楷体"/>
                    <a:ea typeface="楷体"/>
                    <a:cs typeface="楷体"/>
                  </a:rPr>
                  <a:t>追</a:t>
                </a:r>
                <a:r>
                  <a:rPr lang="zh-CN" altLang="en-US" sz="3600" b="1" dirty="0">
                    <a:latin typeface="楷体"/>
                    <a:ea typeface="楷体"/>
                    <a:cs typeface="楷体"/>
                  </a:rPr>
                  <a:t>小兔子。</a:t>
                </a:r>
                <a:endParaRPr lang="zh-CN" altLang="en-US" sz="3600" dirty="0">
                  <a:latin typeface="楷体"/>
                  <a:ea typeface="楷体"/>
                  <a:cs typeface="楷体"/>
                </a:endParaRPr>
              </a:p>
            </p:txBody>
          </p:sp>
          <p:sp>
            <p:nvSpPr>
              <p:cNvPr id="27653" name="TextBox 3"/>
              <p:cNvSpPr txBox="1">
                <a:spLocks noChangeArrowheads="1"/>
              </p:cNvSpPr>
              <p:nvPr/>
            </p:nvSpPr>
            <p:spPr bwMode="auto">
              <a:xfrm>
                <a:off x="13068" y="1041"/>
                <a:ext cx="3192" cy="9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r>
                  <a:rPr lang="en-US" altLang="zh-CN" sz="3200" dirty="0">
                    <a:latin typeface="Calibri" pitchFamily="34" charset="0"/>
                  </a:rPr>
                  <a:t>b</a:t>
                </a:r>
                <a:r>
                  <a:rPr lang="el-GR" altLang="zh-CN" sz="3200" dirty="0">
                    <a:latin typeface="Calibri" pitchFamily="34" charset="0"/>
                  </a:rPr>
                  <a:t>ὰ</a:t>
                </a:r>
                <a:r>
                  <a:rPr lang="en-US" altLang="zh-CN" sz="3200" dirty="0">
                    <a:latin typeface="Calibri" pitchFamily="34" charset="0"/>
                  </a:rPr>
                  <a:t>o</a:t>
                </a:r>
                <a:endParaRPr lang="zh-CN" altLang="en-US" sz="3200" dirty="0">
                  <a:latin typeface="Calibri" pitchFamily="34" charset="0"/>
                </a:endParaRPr>
              </a:p>
            </p:txBody>
          </p:sp>
          <p:sp>
            <p:nvSpPr>
              <p:cNvPr id="27654" name="TextBox 4"/>
              <p:cNvSpPr txBox="1">
                <a:spLocks noChangeArrowheads="1"/>
              </p:cNvSpPr>
              <p:nvPr/>
            </p:nvSpPr>
            <p:spPr bwMode="auto">
              <a:xfrm>
                <a:off x="15159" y="3854"/>
                <a:ext cx="3909" cy="9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r>
                  <a:rPr lang="en-US" altLang="zh-CN" sz="3200" dirty="0" err="1">
                    <a:latin typeface="Calibri" pitchFamily="34" charset="0"/>
                  </a:rPr>
                  <a:t>bèng</a:t>
                </a:r>
                <a:endParaRPr lang="zh-CN" altLang="en-US" sz="3200" dirty="0">
                  <a:latin typeface="Calibri" pitchFamily="34" charset="0"/>
                </a:endParaRPr>
              </a:p>
            </p:txBody>
          </p:sp>
          <p:sp>
            <p:nvSpPr>
              <p:cNvPr id="27655" name="TextBox 6"/>
              <p:cNvSpPr txBox="1">
                <a:spLocks noChangeArrowheads="1"/>
              </p:cNvSpPr>
              <p:nvPr/>
            </p:nvSpPr>
            <p:spPr bwMode="auto">
              <a:xfrm>
                <a:off x="12510" y="6666"/>
                <a:ext cx="2658" cy="9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r>
                  <a:rPr lang="en-US" altLang="zh-CN" sz="3200" dirty="0" err="1">
                    <a:latin typeface="Calibri" pitchFamily="34" charset="0"/>
                  </a:rPr>
                  <a:t>zhuī</a:t>
                </a:r>
                <a:endParaRPr lang="zh-CN" altLang="en-US" sz="3200" dirty="0">
                  <a:latin typeface="Calibri" pitchFamily="34" charset="0"/>
                </a:endParaRPr>
              </a:p>
            </p:txBody>
          </p:sp>
        </p:grpSp>
      </p:grpSp>
      <p:sp>
        <p:nvSpPr>
          <p:cNvPr id="9" name="TextBox 8"/>
          <p:cNvSpPr txBox="1"/>
          <p:nvPr/>
        </p:nvSpPr>
        <p:spPr>
          <a:xfrm>
            <a:off x="571472" y="214290"/>
            <a:ext cx="3643338" cy="1569660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</a:rPr>
              <a:t>小猴子看见一只可爱的小兔子，就扔了西瓜去追小兔子。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5" name="图片 2" descr="6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1456" y="127000"/>
            <a:ext cx="2768204" cy="3729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357158" y="3357562"/>
            <a:ext cx="3655219" cy="2140049"/>
            <a:chOff x="1080" y="5784"/>
            <a:chExt cx="7676" cy="3371"/>
          </a:xfrm>
        </p:grpSpPr>
        <p:sp>
          <p:nvSpPr>
            <p:cNvPr id="28677" name="Rectangle 1"/>
            <p:cNvSpPr>
              <a:spLocks noChangeArrowheads="1"/>
            </p:cNvSpPr>
            <p:nvPr/>
          </p:nvSpPr>
          <p:spPr bwMode="auto">
            <a:xfrm>
              <a:off x="1080" y="6876"/>
              <a:ext cx="7676" cy="22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r>
                <a:rPr lang="zh-CN" altLang="en-US" sz="8800" b="1" dirty="0">
                  <a:solidFill>
                    <a:srgbClr val="FF0000"/>
                  </a:solidFill>
                  <a:latin typeface="楷体"/>
                  <a:ea typeface="楷体"/>
                  <a:cs typeface="Times New Roman" pitchFamily="18" charset="0"/>
                </a:rPr>
                <a:t>抱</a:t>
              </a:r>
              <a:r>
                <a:rPr lang="zh-CN" altLang="en-US" sz="8800" dirty="0">
                  <a:latin typeface="楷体"/>
                  <a:ea typeface="楷体"/>
                  <a:cs typeface="Times New Roman" pitchFamily="18" charset="0"/>
                </a:rPr>
                <a:t>西瓜</a:t>
              </a:r>
            </a:p>
          </p:txBody>
        </p:sp>
        <p:sp>
          <p:nvSpPr>
            <p:cNvPr id="28678" name="文本框 5"/>
            <p:cNvSpPr txBox="1">
              <a:spLocks noChangeArrowheads="1"/>
            </p:cNvSpPr>
            <p:nvPr/>
          </p:nvSpPr>
          <p:spPr bwMode="auto">
            <a:xfrm>
              <a:off x="1512" y="5784"/>
              <a:ext cx="3879" cy="1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6000" dirty="0">
                  <a:latin typeface="Calibri" pitchFamily="34" charset="0"/>
                  <a:sym typeface="+mn-ea"/>
                </a:rPr>
                <a:t>b</a:t>
              </a:r>
              <a:r>
                <a:rPr lang="el-GR" altLang="zh-CN" sz="6000" dirty="0">
                  <a:latin typeface="Calibri" pitchFamily="34" charset="0"/>
                  <a:sym typeface="+mn-ea"/>
                </a:rPr>
                <a:t>ὰ</a:t>
              </a:r>
              <a:r>
                <a:rPr lang="en-US" altLang="zh-CN" sz="6000" dirty="0">
                  <a:latin typeface="Calibri" pitchFamily="34" charset="0"/>
                  <a:sym typeface="+mn-ea"/>
                </a:rPr>
                <a:t>o</a:t>
              </a:r>
            </a:p>
          </p:txBody>
        </p:sp>
      </p:grp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4786314" y="3929066"/>
            <a:ext cx="3990975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8000" dirty="0">
                <a:latin typeface="楷体"/>
                <a:ea typeface="楷体"/>
                <a:cs typeface="Times New Roman" pitchFamily="18" charset="0"/>
              </a:rPr>
              <a:t>抱（   ）</a:t>
            </a:r>
          </a:p>
        </p:txBody>
      </p:sp>
      <p:pic>
        <p:nvPicPr>
          <p:cNvPr id="4" name="图片 3" descr="0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1569" y="127001"/>
            <a:ext cx="3063479" cy="3336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图片 1" descr="猴5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488" y="2928934"/>
            <a:ext cx="5704285" cy="288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698" name="TextBox 2"/>
          <p:cNvSpPr txBox="1">
            <a:spLocks noChangeArrowheads="1"/>
          </p:cNvSpPr>
          <p:nvPr/>
        </p:nvSpPr>
        <p:spPr bwMode="auto">
          <a:xfrm>
            <a:off x="357158" y="428604"/>
            <a:ext cx="8429684" cy="2585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5400" b="1" dirty="0">
                <a:latin typeface="楷体"/>
                <a:ea typeface="楷体"/>
                <a:cs typeface="楷体"/>
              </a:rPr>
              <a:t>   </a:t>
            </a:r>
            <a:r>
              <a:rPr lang="zh-CN" altLang="en-US" sz="5400" b="1" dirty="0" smtClean="0">
                <a:latin typeface="楷体"/>
                <a:ea typeface="楷体"/>
                <a:cs typeface="楷体"/>
              </a:rPr>
              <a:t>小</a:t>
            </a:r>
            <a:r>
              <a:rPr lang="zh-CN" altLang="en-US" sz="5400" b="1" dirty="0">
                <a:latin typeface="楷体"/>
                <a:ea typeface="楷体"/>
                <a:cs typeface="楷体"/>
              </a:rPr>
              <a:t>兔子跑进树林里，不见了。小猴子只好空着手回家去。</a:t>
            </a:r>
            <a:endParaRPr lang="zh-CN" altLang="en-US" sz="5400" dirty="0">
              <a:latin typeface="楷体"/>
              <a:ea typeface="楷体"/>
              <a:cs typeface="楷体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71538" y="3000372"/>
            <a:ext cx="5286412" cy="1569660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</a:rPr>
              <a:t>小兔子不见了，小猴子只好空手而归。小猴子最后什么也没有得到。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41590" y="642918"/>
            <a:ext cx="880241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用又（）又（）的形式说说小猴子看到了什么。</a:t>
            </a:r>
            <a:endParaRPr lang="zh-CN" altLang="en-US" sz="32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331593" y="1785926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latin typeface="楷体" pitchFamily="49" charset="-122"/>
                <a:ea typeface="楷体" pitchFamily="49" charset="-122"/>
              </a:rPr>
              <a:t>小猴子看到了</a:t>
            </a:r>
            <a:endParaRPr lang="zh-CN" altLang="en-US" sz="36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051601" y="1785926"/>
            <a:ext cx="387798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又大又多的玉米、</a:t>
            </a:r>
            <a:endParaRPr lang="zh-CN" altLang="en-US" sz="36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5720" y="2500306"/>
            <a:ext cx="387798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又大又红的桃子、</a:t>
            </a:r>
            <a:endParaRPr lang="zh-CN" altLang="en-US" sz="36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857620" y="2500306"/>
            <a:ext cx="433965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和又大又圆的西瓜。</a:t>
            </a:r>
            <a:endParaRPr lang="zh-CN" altLang="en-US" sz="36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" name="笑脸 6"/>
          <p:cNvSpPr/>
          <p:nvPr/>
        </p:nvSpPr>
        <p:spPr>
          <a:xfrm>
            <a:off x="357158" y="3571876"/>
            <a:ext cx="1571636" cy="1571636"/>
          </a:xfrm>
          <a:prstGeom prst="smileyFac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2071670" y="3714752"/>
            <a:ext cx="657229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你还能想到哪些水果也可以这样写？</a:t>
            </a:r>
            <a:endParaRPr lang="zh-CN" altLang="en-US" sz="44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 animBg="1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 descr="猴5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00694" y="3643314"/>
            <a:ext cx="2897981" cy="1966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右箭头 2"/>
          <p:cNvSpPr/>
          <p:nvPr/>
        </p:nvSpPr>
        <p:spPr>
          <a:xfrm>
            <a:off x="2555081" y="1044576"/>
            <a:ext cx="772716" cy="398463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右箭头 3"/>
          <p:cNvSpPr/>
          <p:nvPr/>
        </p:nvSpPr>
        <p:spPr>
          <a:xfrm>
            <a:off x="4714876" y="4286256"/>
            <a:ext cx="772716" cy="400050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右箭头 4"/>
          <p:cNvSpPr/>
          <p:nvPr/>
        </p:nvSpPr>
        <p:spPr>
          <a:xfrm>
            <a:off x="5556648" y="1162050"/>
            <a:ext cx="773906" cy="400050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右箭头 5"/>
          <p:cNvSpPr/>
          <p:nvPr/>
        </p:nvSpPr>
        <p:spPr>
          <a:xfrm>
            <a:off x="185738" y="4394201"/>
            <a:ext cx="773906" cy="398463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3286116" y="2643182"/>
            <a:ext cx="2881321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3600" dirty="0">
                <a:latin typeface="楷体"/>
                <a:ea typeface="楷体"/>
                <a:cs typeface="楷体"/>
              </a:rPr>
              <a:t>一（   ）桃树下</a:t>
            </a:r>
          </a:p>
        </p:txBody>
      </p:sp>
      <p:pic>
        <p:nvPicPr>
          <p:cNvPr id="24" name="图片 23" descr="猴2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17107" y="115888"/>
            <a:ext cx="1903810" cy="249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文本框 11"/>
          <p:cNvSpPr txBox="1">
            <a:spLocks noChangeArrowheads="1"/>
          </p:cNvSpPr>
          <p:nvPr/>
        </p:nvSpPr>
        <p:spPr bwMode="auto">
          <a:xfrm>
            <a:off x="6579394" y="2387600"/>
            <a:ext cx="2278886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4000" dirty="0">
                <a:latin typeface="楷体"/>
                <a:ea typeface="楷体"/>
                <a:cs typeface="楷体"/>
              </a:rPr>
              <a:t>一（  ）瓜地</a:t>
            </a:r>
          </a:p>
        </p:txBody>
      </p:sp>
      <p:pic>
        <p:nvPicPr>
          <p:cNvPr id="25" name="图片 24" descr="猴3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07981" y="98426"/>
            <a:ext cx="2176463" cy="228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25" descr="猴4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51322" y="3532189"/>
            <a:ext cx="1905000" cy="244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文本框 19"/>
          <p:cNvSpPr txBox="1">
            <a:spLocks noChangeArrowheads="1"/>
          </p:cNvSpPr>
          <p:nvPr/>
        </p:nvSpPr>
        <p:spPr bwMode="auto">
          <a:xfrm>
            <a:off x="5786446" y="3857628"/>
            <a:ext cx="1928826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3600" dirty="0">
                <a:latin typeface="楷体"/>
                <a:ea typeface="楷体"/>
                <a:cs typeface="楷体"/>
              </a:rPr>
              <a:t>空着手回家去</a:t>
            </a:r>
          </a:p>
        </p:txBody>
      </p:sp>
      <p:sp>
        <p:nvSpPr>
          <p:cNvPr id="29" name="文本框 7"/>
          <p:cNvSpPr txBox="1">
            <a:spLocks noChangeArrowheads="1"/>
          </p:cNvSpPr>
          <p:nvPr/>
        </p:nvSpPr>
        <p:spPr bwMode="auto">
          <a:xfrm>
            <a:off x="357158" y="2571744"/>
            <a:ext cx="2470533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3600" dirty="0">
                <a:latin typeface="楷体"/>
                <a:ea typeface="楷体"/>
                <a:cs typeface="楷体"/>
              </a:rPr>
              <a:t>一</a:t>
            </a:r>
            <a:r>
              <a:rPr lang="en-US" altLang="zh-CN" sz="3600" dirty="0">
                <a:latin typeface="楷体"/>
                <a:ea typeface="楷体"/>
                <a:cs typeface="楷体"/>
              </a:rPr>
              <a:t>(   )</a:t>
            </a:r>
            <a:r>
              <a:rPr lang="zh-CN" altLang="en-US" sz="3600" dirty="0">
                <a:latin typeface="楷体"/>
                <a:ea typeface="楷体"/>
                <a:cs typeface="楷体"/>
              </a:rPr>
              <a:t>玉米地</a:t>
            </a:r>
          </a:p>
        </p:txBody>
      </p:sp>
      <p:pic>
        <p:nvPicPr>
          <p:cNvPr id="30" name="图片 29" descr="猴1.jp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03622" y="28575"/>
            <a:ext cx="2038350" cy="250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1175126" y="2500306"/>
            <a:ext cx="467916" cy="76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400" dirty="0">
                <a:solidFill>
                  <a:srgbClr val="FF0000"/>
                </a:solidFill>
                <a:latin typeface="楷体"/>
                <a:ea typeface="楷体"/>
                <a:cs typeface="楷体"/>
              </a:rPr>
              <a:t>块</a:t>
            </a:r>
          </a:p>
        </p:txBody>
      </p:sp>
      <p:sp>
        <p:nvSpPr>
          <p:cNvPr id="28" name="TextBox 27"/>
          <p:cNvSpPr txBox="1">
            <a:spLocks noChangeArrowheads="1"/>
          </p:cNvSpPr>
          <p:nvPr/>
        </p:nvSpPr>
        <p:spPr bwMode="auto">
          <a:xfrm>
            <a:off x="4243390" y="2611438"/>
            <a:ext cx="685800" cy="76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400" dirty="0">
                <a:solidFill>
                  <a:srgbClr val="FF0000"/>
                </a:solidFill>
                <a:latin typeface="楷体"/>
                <a:ea typeface="楷体"/>
                <a:cs typeface="楷体"/>
              </a:rPr>
              <a:t>棵</a:t>
            </a:r>
          </a:p>
        </p:txBody>
      </p:sp>
      <p:sp>
        <p:nvSpPr>
          <p:cNvPr id="31" name="TextBox 30"/>
          <p:cNvSpPr txBox="1">
            <a:spLocks noChangeArrowheads="1"/>
          </p:cNvSpPr>
          <p:nvPr/>
        </p:nvSpPr>
        <p:spPr bwMode="auto">
          <a:xfrm>
            <a:off x="7548587" y="2389188"/>
            <a:ext cx="595313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400" dirty="0" smtClean="0">
                <a:solidFill>
                  <a:srgbClr val="FF0000"/>
                </a:solidFill>
                <a:latin typeface="楷体"/>
                <a:ea typeface="楷体"/>
                <a:cs typeface="楷体"/>
              </a:rPr>
              <a:t>片</a:t>
            </a:r>
            <a:endParaRPr lang="zh-CN" altLang="en-US" sz="4400" dirty="0">
              <a:solidFill>
                <a:srgbClr val="FF0000"/>
              </a:solidFill>
              <a:latin typeface="楷体"/>
              <a:ea typeface="楷体"/>
              <a:cs typeface="楷体"/>
            </a:endParaRPr>
          </a:p>
        </p:txBody>
      </p:sp>
      <p:sp>
        <p:nvSpPr>
          <p:cNvPr id="19" name="文本框 18"/>
          <p:cNvSpPr txBox="1">
            <a:spLocks noChangeArrowheads="1"/>
          </p:cNvSpPr>
          <p:nvPr/>
        </p:nvSpPr>
        <p:spPr bwMode="auto">
          <a:xfrm>
            <a:off x="2928926" y="4143380"/>
            <a:ext cx="2000264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4000" dirty="0">
                <a:latin typeface="楷体"/>
                <a:ea typeface="楷体"/>
                <a:cs typeface="楷体"/>
              </a:rPr>
              <a:t>看见小兔子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9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5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6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  <p:bldP spid="20" grpId="0"/>
      <p:bldP spid="29" grpId="0"/>
      <p:bldP spid="21" grpId="0"/>
      <p:bldP spid="28" grpId="0"/>
      <p:bldP spid="31" grpId="0"/>
      <p:bldP spid="1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41590" y="571480"/>
            <a:ext cx="851669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u"/>
            </a:pP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读读课文，照样子说说小猴子看见了什么，就怎么做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71472" y="1785926"/>
            <a:ext cx="79816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小猴子看见玉米，就掰了一个扛着往前走。</a:t>
            </a:r>
            <a:endParaRPr lang="zh-CN" altLang="en-US" sz="32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85720" y="2643182"/>
            <a:ext cx="88582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小猴子看见</a:t>
            </a:r>
            <a:r>
              <a:rPr lang="zh-CN" altLang="en-US" sz="3200" u="sng" dirty="0" smtClean="0">
                <a:latin typeface="楷体" pitchFamily="49" charset="-122"/>
                <a:ea typeface="楷体" pitchFamily="49" charset="-122"/>
              </a:rPr>
              <a:t>      </a:t>
            </a: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，就</a:t>
            </a:r>
            <a:r>
              <a:rPr lang="zh-CN" altLang="en-US" sz="3200" u="sng" dirty="0" smtClean="0">
                <a:latin typeface="楷体" pitchFamily="49" charset="-122"/>
                <a:ea typeface="楷体" pitchFamily="49" charset="-122"/>
              </a:rPr>
              <a:t>         </a:t>
            </a: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，去</a:t>
            </a:r>
            <a:r>
              <a:rPr lang="zh-CN" altLang="en-US" sz="3200" u="sng" dirty="0" smtClean="0">
                <a:latin typeface="楷体" pitchFamily="49" charset="-122"/>
                <a:ea typeface="楷体" pitchFamily="49" charset="-122"/>
              </a:rPr>
              <a:t>        </a:t>
            </a: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zh-CN" altLang="en-US" sz="32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143768" y="2643182"/>
            <a:ext cx="142058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摘桃子</a:t>
            </a:r>
            <a:endParaRPr lang="zh-CN" altLang="en-US" sz="32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429124" y="2571744"/>
            <a:ext cx="183255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扔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了玉米</a:t>
            </a:r>
            <a:endParaRPr lang="zh-CN" altLang="en-US" sz="32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500298" y="2571744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桃子</a:t>
            </a:r>
            <a:endParaRPr lang="zh-CN" altLang="en-US" sz="32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85720" y="3500438"/>
            <a:ext cx="88582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小猴子</a:t>
            </a:r>
            <a:r>
              <a:rPr lang="zh-CN" altLang="en-US" sz="3200" u="sng" dirty="0" smtClean="0">
                <a:latin typeface="楷体" pitchFamily="49" charset="-122"/>
                <a:ea typeface="楷体" pitchFamily="49" charset="-122"/>
              </a:rPr>
              <a:t>          </a:t>
            </a: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，就</a:t>
            </a:r>
            <a:r>
              <a:rPr lang="zh-CN" altLang="en-US" sz="3200" u="sng" dirty="0" smtClean="0">
                <a:latin typeface="楷体" pitchFamily="49" charset="-122"/>
                <a:ea typeface="楷体" pitchFamily="49" charset="-122"/>
              </a:rPr>
              <a:t>        </a:t>
            </a: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，去</a:t>
            </a:r>
            <a:r>
              <a:rPr lang="zh-CN" altLang="en-US" sz="3200" u="sng" dirty="0" smtClean="0">
                <a:latin typeface="楷体" pitchFamily="49" charset="-122"/>
                <a:ea typeface="楷体" pitchFamily="49" charset="-122"/>
              </a:rPr>
              <a:t>        </a:t>
            </a: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zh-CN" altLang="en-US" sz="32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85720" y="4500570"/>
            <a:ext cx="88582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u="sng" dirty="0" smtClean="0">
                <a:latin typeface="楷体" pitchFamily="49" charset="-122"/>
                <a:ea typeface="楷体" pitchFamily="49" charset="-122"/>
              </a:rPr>
              <a:t>                 </a:t>
            </a: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en-US" sz="3200" u="sng" dirty="0" smtClean="0">
                <a:latin typeface="楷体" pitchFamily="49" charset="-122"/>
                <a:ea typeface="楷体" pitchFamily="49" charset="-122"/>
              </a:rPr>
              <a:t>          </a:t>
            </a: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en-US" sz="3200" u="sng" dirty="0" smtClean="0">
                <a:latin typeface="楷体" pitchFamily="49" charset="-122"/>
                <a:ea typeface="楷体" pitchFamily="49" charset="-122"/>
              </a:rPr>
              <a:t>           </a:t>
            </a: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zh-CN" altLang="en-US" sz="32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25001" y="3429000"/>
            <a:ext cx="183255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看见西瓜</a:t>
            </a:r>
            <a:endParaRPr lang="zh-CN" altLang="en-US" sz="32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429124" y="3429000"/>
            <a:ext cx="183255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扔了桃子</a:t>
            </a:r>
            <a:endParaRPr lang="zh-CN" altLang="en-US" sz="32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929454" y="3429000"/>
            <a:ext cx="142058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摘西瓜</a:t>
            </a:r>
            <a:endParaRPr lang="zh-CN" altLang="en-US" sz="32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57158" y="4429132"/>
            <a:ext cx="348044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小猴子看见小兔子</a:t>
            </a:r>
            <a:endParaRPr lang="zh-CN" altLang="en-US" sz="32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000496" y="4429132"/>
            <a:ext cx="224452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就扔了西瓜</a:t>
            </a:r>
            <a:endParaRPr lang="zh-CN" altLang="en-US" sz="32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572264" y="4415861"/>
            <a:ext cx="224452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去追小兔子</a:t>
            </a:r>
            <a:endParaRPr lang="zh-CN" altLang="en-US" sz="32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910" y="500042"/>
            <a:ext cx="778674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latin typeface="楷体" pitchFamily="49" charset="-122"/>
                <a:ea typeface="楷体" pitchFamily="49" charset="-122"/>
              </a:rPr>
              <a:t>   用“○”画出描写小猴子动作的词。</a:t>
            </a:r>
            <a:endParaRPr lang="zh-CN" altLang="en-US" sz="40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446645" y="2357430"/>
            <a:ext cx="582723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掰、扛、扔、摘、捧、抱</a:t>
            </a:r>
            <a:endParaRPr lang="zh-CN" altLang="en-US" sz="40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57158" y="2428868"/>
            <a:ext cx="223651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手部动作：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7158" y="3357562"/>
            <a:ext cx="224452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腿部动作：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428860" y="3286124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追</a:t>
            </a:r>
            <a:endParaRPr lang="zh-CN" altLang="en-US" sz="40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58" y="-24"/>
            <a:ext cx="8501122" cy="5816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b="1" dirty="0" smtClean="0">
                <a:latin typeface="方正姚体" pitchFamily="2" charset="-122"/>
                <a:ea typeface="方正姚体" pitchFamily="2" charset="-122"/>
              </a:rPr>
              <a:t>  </a:t>
            </a:r>
            <a:r>
              <a:rPr lang="en-US" altLang="zh-CN" sz="5400" b="1" dirty="0" err="1" smtClean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hóu</a:t>
            </a:r>
            <a:r>
              <a:rPr lang="en-US" altLang="zh-CN" sz="5400" b="1" dirty="0" smtClean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    </a:t>
            </a:r>
            <a:r>
              <a:rPr lang="en-US" altLang="zh-CN" sz="5400" b="1" dirty="0" err="1" smtClean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jiē</a:t>
            </a:r>
            <a:r>
              <a:rPr lang="en-US" altLang="zh-CN" sz="5400" b="1" dirty="0" smtClean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    </a:t>
            </a:r>
            <a:r>
              <a:rPr lang="en-US" altLang="zh-CN" sz="5400" b="1" dirty="0" err="1" smtClean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bāi</a:t>
            </a:r>
            <a:r>
              <a:rPr lang="en-US" altLang="zh-CN" sz="5400" b="1" dirty="0" smtClean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   </a:t>
            </a:r>
            <a:r>
              <a:rPr lang="en-US" altLang="zh-CN" sz="5400" b="1" dirty="0" err="1" smtClean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káng</a:t>
            </a:r>
            <a:r>
              <a:rPr lang="en-US" altLang="zh-CN" sz="5400" b="1" dirty="0" smtClean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   </a:t>
            </a:r>
            <a:r>
              <a:rPr lang="en-US" altLang="zh-CN" sz="5400" b="1" dirty="0" err="1" smtClean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mǎn</a:t>
            </a:r>
            <a:r>
              <a:rPr lang="en-US" altLang="zh-CN" sz="5400" b="1" dirty="0" smtClean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 </a:t>
            </a:r>
          </a:p>
          <a:p>
            <a:r>
              <a:rPr lang="zh-CN" altLang="en-US" sz="6600" b="1" dirty="0" smtClean="0"/>
              <a:t>  猴    结   掰    扛     满</a:t>
            </a:r>
            <a:endParaRPr lang="en-US" altLang="zh-CN" sz="6600" b="1" dirty="0" smtClean="0"/>
          </a:p>
          <a:p>
            <a:r>
              <a:rPr lang="en-US" altLang="zh-CN" sz="5400" b="1" dirty="0" smtClean="0">
                <a:latin typeface="方正姚体" pitchFamily="2" charset="-122"/>
                <a:ea typeface="方正姚体" pitchFamily="2" charset="-122"/>
              </a:rPr>
              <a:t>   </a:t>
            </a:r>
            <a:r>
              <a:rPr lang="en-US" altLang="zh-CN" sz="5400" b="1" dirty="0" err="1" smtClean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rēng</a:t>
            </a:r>
            <a:r>
              <a:rPr lang="en-US" altLang="zh-CN" sz="5400" b="1" dirty="0" smtClean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   </a:t>
            </a:r>
            <a:r>
              <a:rPr lang="en-US" altLang="zh-CN" sz="5400" b="1" dirty="0" err="1" smtClean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zhāi</a:t>
            </a:r>
            <a:r>
              <a:rPr lang="en-US" altLang="zh-CN" sz="5400" b="1" dirty="0" smtClean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    </a:t>
            </a:r>
            <a:r>
              <a:rPr lang="en-US" altLang="zh-CN" sz="5400" b="1" dirty="0" err="1" smtClean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pěng</a:t>
            </a:r>
            <a:r>
              <a:rPr lang="zh-CN" altLang="en-US" sz="5400" b="1" dirty="0" smtClean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    </a:t>
            </a:r>
            <a:r>
              <a:rPr lang="en-US" altLang="zh-CN" sz="5400" b="1" dirty="0" err="1" smtClean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guā</a:t>
            </a:r>
            <a:endParaRPr lang="en-US" altLang="zh-CN" sz="5400" b="1" dirty="0" smtClean="0">
              <a:solidFill>
                <a:srgbClr val="FF0000"/>
              </a:solidFill>
              <a:latin typeface="方正姚体" pitchFamily="2" charset="-122"/>
              <a:ea typeface="方正姚体" pitchFamily="2" charset="-122"/>
            </a:endParaRPr>
          </a:p>
          <a:p>
            <a:r>
              <a:rPr lang="zh-CN" altLang="en-US" sz="7200" b="1" dirty="0" smtClean="0"/>
              <a:t>    </a:t>
            </a:r>
            <a:r>
              <a:rPr lang="zh-CN" altLang="en-US" sz="6600" b="1" dirty="0" smtClean="0"/>
              <a:t>扔     摘    捧      瓜</a:t>
            </a:r>
            <a:endParaRPr lang="en-US" altLang="zh-CN" sz="7200" b="1" dirty="0" smtClean="0"/>
          </a:p>
          <a:p>
            <a:r>
              <a:rPr lang="en-US" altLang="zh-CN" sz="6000" b="1" dirty="0" smtClean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       </a:t>
            </a:r>
            <a:r>
              <a:rPr lang="en-US" altLang="zh-CN" sz="5400" b="1" dirty="0" err="1" smtClean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bào</a:t>
            </a:r>
            <a:r>
              <a:rPr lang="en-US" altLang="zh-CN" sz="5400" b="1" dirty="0" smtClean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     </a:t>
            </a:r>
            <a:r>
              <a:rPr lang="en-US" altLang="zh-CN" sz="5400" b="1" dirty="0" err="1" smtClean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bèng</a:t>
            </a:r>
            <a:r>
              <a:rPr lang="en-US" altLang="zh-CN" sz="5400" b="1" dirty="0" smtClean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   </a:t>
            </a:r>
            <a:r>
              <a:rPr lang="en-US" altLang="zh-CN" sz="5400" b="1" dirty="0" err="1" smtClean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zhuī</a:t>
            </a:r>
            <a:endParaRPr lang="en-US" altLang="zh-CN" sz="6000" b="1" dirty="0" smtClean="0">
              <a:solidFill>
                <a:srgbClr val="FF0000"/>
              </a:solidFill>
              <a:latin typeface="方正姚体" pitchFamily="2" charset="-122"/>
              <a:ea typeface="方正姚体" pitchFamily="2" charset="-122"/>
            </a:endParaRPr>
          </a:p>
          <a:p>
            <a:r>
              <a:rPr lang="zh-CN" altLang="en-US" sz="6600" b="1" dirty="0" smtClean="0"/>
              <a:t>        抱      蹦     追</a:t>
            </a:r>
            <a:endParaRPr lang="zh-CN" altLang="en-US" sz="6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58" y="-24"/>
            <a:ext cx="8501122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2400"/>
              </a:spcBef>
              <a:spcAft>
                <a:spcPts val="2400"/>
              </a:spcAft>
            </a:pPr>
            <a:r>
              <a:rPr lang="en-US" altLang="zh-CN" sz="6600" b="1" dirty="0" smtClean="0">
                <a:latin typeface="方正姚体" pitchFamily="2" charset="-122"/>
                <a:ea typeface="方正姚体" pitchFamily="2" charset="-122"/>
              </a:rPr>
              <a:t> </a:t>
            </a:r>
            <a:r>
              <a:rPr lang="zh-CN" altLang="en-US" sz="8000" b="1" dirty="0" smtClean="0"/>
              <a:t>猴   结   掰    扛   满</a:t>
            </a:r>
            <a:endParaRPr lang="en-US" altLang="zh-CN" sz="8000" b="1" dirty="0" smtClean="0"/>
          </a:p>
          <a:p>
            <a:pPr>
              <a:spcBef>
                <a:spcPts val="2400"/>
              </a:spcBef>
              <a:spcAft>
                <a:spcPts val="2400"/>
              </a:spcAft>
            </a:pPr>
            <a:r>
              <a:rPr lang="zh-CN" altLang="en-US" sz="8000" b="1" dirty="0" smtClean="0"/>
              <a:t>    扔    </a:t>
            </a:r>
            <a:r>
              <a:rPr lang="zh-CN" altLang="en-US" sz="8000" b="1" dirty="0" smtClean="0"/>
              <a:t>摘    捧 </a:t>
            </a:r>
            <a:r>
              <a:rPr lang="zh-CN" altLang="en-US" sz="8000" b="1" dirty="0" smtClean="0"/>
              <a:t>   瓜</a:t>
            </a:r>
            <a:endParaRPr lang="en-US" altLang="zh-CN" sz="7200" b="1" dirty="0" smtClean="0">
              <a:solidFill>
                <a:srgbClr val="FF0000"/>
              </a:solidFill>
              <a:latin typeface="方正姚体" pitchFamily="2" charset="-122"/>
              <a:ea typeface="方正姚体" pitchFamily="2" charset="-122"/>
            </a:endParaRPr>
          </a:p>
          <a:p>
            <a:pPr>
              <a:spcBef>
                <a:spcPts val="2400"/>
              </a:spcBef>
              <a:spcAft>
                <a:spcPts val="2400"/>
              </a:spcAft>
            </a:pPr>
            <a:r>
              <a:rPr lang="zh-CN" altLang="en-US" sz="8000" b="1" dirty="0" smtClean="0"/>
              <a:t>      </a:t>
            </a:r>
            <a:r>
              <a:rPr lang="zh-CN" altLang="en-US" sz="8000" b="1" dirty="0" smtClean="0"/>
              <a:t> </a:t>
            </a:r>
            <a:r>
              <a:rPr lang="zh-CN" altLang="en-US" sz="8000" b="1" dirty="0" smtClean="0"/>
              <a:t>抱      蹦     追</a:t>
            </a:r>
            <a:endParaRPr lang="zh-CN" altLang="en-US" sz="8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0" descr="Snap1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7" descr="2E66809E.png">
            <a:hlinkClick r:id="rId10" tooltip="生字卡"/>
          </p:cNvPr>
          <p:cNvPicPr>
            <a:picLocks/>
          </p:cNvPicPr>
          <p:nvPr>
            <p:custDataLst>
              <p:tags r:id="rId1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714348" y="571480"/>
            <a:ext cx="1928826" cy="2357454"/>
          </a:xfrm>
          <a:prstGeom prst="rect">
            <a:avLst/>
          </a:prstGeom>
        </p:spPr>
      </p:pic>
      <p:pic>
        <p:nvPicPr>
          <p:cNvPr id="9" name="图片 8" descr="0980A6F2.png">
            <a:hlinkClick r:id="rId12" tooltip="生字卡"/>
          </p:cNvPr>
          <p:cNvPicPr>
            <a:picLocks/>
          </p:cNvPicPr>
          <p:nvPr>
            <p:custDataLst>
              <p:tags r:id="rId2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2714612" y="571480"/>
            <a:ext cx="2000264" cy="2357454"/>
          </a:xfrm>
          <a:prstGeom prst="rect">
            <a:avLst/>
          </a:prstGeom>
        </p:spPr>
      </p:pic>
      <p:pic>
        <p:nvPicPr>
          <p:cNvPr id="10" name="图片 9" descr="7F75EC12.png">
            <a:hlinkClick r:id="rId14" tooltip="生字卡"/>
          </p:cNvPr>
          <p:cNvPicPr>
            <a:picLocks/>
          </p:cNvPicPr>
          <p:nvPr>
            <p:custDataLst>
              <p:tags r:id="rId3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4714876" y="571480"/>
            <a:ext cx="2000264" cy="2357454"/>
          </a:xfrm>
          <a:prstGeom prst="rect">
            <a:avLst/>
          </a:prstGeom>
        </p:spPr>
      </p:pic>
      <p:pic>
        <p:nvPicPr>
          <p:cNvPr id="11" name="图片 10" descr="0F47111E.png">
            <a:hlinkClick r:id="rId16" tooltip="生字卡"/>
          </p:cNvPr>
          <p:cNvPicPr>
            <a:picLocks/>
          </p:cNvPicPr>
          <p:nvPr>
            <p:custDataLst>
              <p:tags r:id="rId4"/>
            </p:custDataLst>
          </p:nvPr>
        </p:nvPicPr>
        <p:blipFill>
          <a:blip r:embed="rId17"/>
          <a:stretch>
            <a:fillRect/>
          </a:stretch>
        </p:blipFill>
        <p:spPr>
          <a:xfrm>
            <a:off x="6715140" y="571480"/>
            <a:ext cx="2000264" cy="2357454"/>
          </a:xfrm>
          <a:prstGeom prst="rect">
            <a:avLst/>
          </a:prstGeom>
        </p:spPr>
      </p:pic>
      <p:pic>
        <p:nvPicPr>
          <p:cNvPr id="12" name="图片 11" descr="B6609B52.png">
            <a:hlinkClick r:id="rId18" tooltip="生字卡"/>
          </p:cNvPr>
          <p:cNvPicPr>
            <a:picLocks/>
          </p:cNvPicPr>
          <p:nvPr>
            <p:custDataLst>
              <p:tags r:id="rId5"/>
            </p:custDataLst>
          </p:nvPr>
        </p:nvPicPr>
        <p:blipFill>
          <a:blip r:embed="rId19"/>
          <a:stretch>
            <a:fillRect/>
          </a:stretch>
        </p:blipFill>
        <p:spPr>
          <a:xfrm>
            <a:off x="1500166" y="2928934"/>
            <a:ext cx="1857388" cy="2214578"/>
          </a:xfrm>
          <a:prstGeom prst="rect">
            <a:avLst/>
          </a:prstGeom>
        </p:spPr>
      </p:pic>
      <p:pic>
        <p:nvPicPr>
          <p:cNvPr id="13" name="图片 12" descr="6D37A77D.png">
            <a:hlinkClick r:id="rId20" tooltip="生字卡"/>
          </p:cNvPr>
          <p:cNvPicPr>
            <a:picLocks/>
          </p:cNvPicPr>
          <p:nvPr>
            <p:custDataLst>
              <p:tags r:id="rId6"/>
            </p:custDataLst>
          </p:nvPr>
        </p:nvPicPr>
        <p:blipFill>
          <a:blip r:embed="rId21"/>
          <a:stretch>
            <a:fillRect/>
          </a:stretch>
        </p:blipFill>
        <p:spPr>
          <a:xfrm>
            <a:off x="3786182" y="3000372"/>
            <a:ext cx="1857388" cy="2143140"/>
          </a:xfrm>
          <a:prstGeom prst="rect">
            <a:avLst/>
          </a:prstGeom>
        </p:spPr>
      </p:pic>
      <p:pic>
        <p:nvPicPr>
          <p:cNvPr id="14" name="图片 13" descr="DEB5C324.png">
            <a:hlinkClick r:id="rId22" tooltip="生字卡"/>
          </p:cNvPr>
          <p:cNvPicPr>
            <a:picLocks/>
          </p:cNvPicPr>
          <p:nvPr>
            <p:custDataLst>
              <p:tags r:id="rId7"/>
            </p:custDataLst>
          </p:nvPr>
        </p:nvPicPr>
        <p:blipFill>
          <a:blip r:embed="rId23"/>
          <a:stretch>
            <a:fillRect/>
          </a:stretch>
        </p:blipFill>
        <p:spPr>
          <a:xfrm>
            <a:off x="6072198" y="3000372"/>
            <a:ext cx="1785950" cy="21431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文本框 1"/>
          <p:cNvSpPr txBox="1">
            <a:spLocks noChangeArrowheads="1"/>
          </p:cNvSpPr>
          <p:nvPr/>
        </p:nvSpPr>
        <p:spPr bwMode="auto">
          <a:xfrm>
            <a:off x="500034" y="857232"/>
            <a:ext cx="8429625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6000" dirty="0">
                <a:latin typeface="楷体"/>
                <a:ea typeface="楷体"/>
                <a:cs typeface="楷体"/>
              </a:rPr>
              <a:t>借助拼音，读准字音</a:t>
            </a:r>
            <a:r>
              <a:rPr lang="zh-CN" altLang="en-US" sz="6000" dirty="0" smtClean="0">
                <a:latin typeface="楷体"/>
                <a:ea typeface="楷体"/>
                <a:cs typeface="楷体"/>
              </a:rPr>
              <a:t>，有感情的朗读课文</a:t>
            </a:r>
            <a:r>
              <a:rPr lang="zh-CN" altLang="en-US" sz="6000" dirty="0">
                <a:latin typeface="楷体"/>
                <a:ea typeface="楷体"/>
                <a:cs typeface="楷体"/>
              </a:rPr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5" name="图片 1" descr="猴5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3869" y="3781425"/>
            <a:ext cx="5704285" cy="288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6" name="文本框 2"/>
          <p:cNvSpPr txBox="1">
            <a:spLocks noChangeArrowheads="1"/>
          </p:cNvSpPr>
          <p:nvPr/>
        </p:nvSpPr>
        <p:spPr bwMode="auto">
          <a:xfrm>
            <a:off x="445294" y="403225"/>
            <a:ext cx="8687991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5400" dirty="0">
                <a:latin typeface="楷体"/>
                <a:ea typeface="楷体"/>
                <a:cs typeface="楷体"/>
              </a:rPr>
              <a:t>作业：</a:t>
            </a:r>
          </a:p>
          <a:p>
            <a:r>
              <a:rPr lang="zh-CN" altLang="en-US" sz="5400">
                <a:latin typeface="楷体"/>
                <a:ea typeface="楷体"/>
                <a:cs typeface="楷体"/>
              </a:rPr>
              <a:t>    回家后，再读读课文，想一想小猴子为什么只好空着手回家去呢？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58" y="-24"/>
            <a:ext cx="8501122" cy="5816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b="1" dirty="0" smtClean="0">
                <a:latin typeface="方正姚体" pitchFamily="2" charset="-122"/>
                <a:ea typeface="方正姚体" pitchFamily="2" charset="-122"/>
              </a:rPr>
              <a:t>  </a:t>
            </a:r>
            <a:r>
              <a:rPr lang="en-US" altLang="zh-CN" sz="5400" b="1" dirty="0" err="1" smtClean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hóu</a:t>
            </a:r>
            <a:r>
              <a:rPr lang="en-US" altLang="zh-CN" sz="5400" b="1" dirty="0" smtClean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    </a:t>
            </a:r>
            <a:r>
              <a:rPr lang="en-US" altLang="zh-CN" sz="5400" b="1" dirty="0" err="1" smtClean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jiē</a:t>
            </a:r>
            <a:r>
              <a:rPr lang="en-US" altLang="zh-CN" sz="5400" b="1" dirty="0" smtClean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    </a:t>
            </a:r>
            <a:r>
              <a:rPr lang="en-US" altLang="zh-CN" sz="5400" b="1" dirty="0" err="1" smtClean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bāi</a:t>
            </a:r>
            <a:r>
              <a:rPr lang="en-US" altLang="zh-CN" sz="5400" b="1" dirty="0" smtClean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   </a:t>
            </a:r>
            <a:r>
              <a:rPr lang="en-US" altLang="zh-CN" sz="5400" b="1" dirty="0" err="1" smtClean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káng</a:t>
            </a:r>
            <a:r>
              <a:rPr lang="en-US" altLang="zh-CN" sz="5400" b="1" dirty="0" smtClean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   </a:t>
            </a:r>
            <a:r>
              <a:rPr lang="en-US" altLang="zh-CN" sz="5400" b="1" dirty="0" err="1" smtClean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mǎn</a:t>
            </a:r>
            <a:r>
              <a:rPr lang="en-US" altLang="zh-CN" sz="5400" b="1" dirty="0" smtClean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 </a:t>
            </a:r>
          </a:p>
          <a:p>
            <a:r>
              <a:rPr lang="zh-CN" altLang="en-US" sz="6600" b="1" dirty="0" smtClean="0"/>
              <a:t>  猴    结   掰    扛     满</a:t>
            </a:r>
            <a:endParaRPr lang="en-US" altLang="zh-CN" sz="6600" b="1" dirty="0" smtClean="0"/>
          </a:p>
          <a:p>
            <a:r>
              <a:rPr lang="en-US" altLang="zh-CN" sz="5400" b="1" dirty="0" smtClean="0">
                <a:latin typeface="方正姚体" pitchFamily="2" charset="-122"/>
                <a:ea typeface="方正姚体" pitchFamily="2" charset="-122"/>
              </a:rPr>
              <a:t>   </a:t>
            </a:r>
            <a:r>
              <a:rPr lang="en-US" altLang="zh-CN" sz="5400" b="1" dirty="0" err="1" smtClean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rēng</a:t>
            </a:r>
            <a:r>
              <a:rPr lang="en-US" altLang="zh-CN" sz="5400" b="1" dirty="0" smtClean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   </a:t>
            </a:r>
            <a:r>
              <a:rPr lang="en-US" altLang="zh-CN" sz="5400" b="1" dirty="0" err="1" smtClean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zhāi</a:t>
            </a:r>
            <a:r>
              <a:rPr lang="en-US" altLang="zh-CN" sz="5400" b="1" dirty="0" smtClean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    </a:t>
            </a:r>
            <a:r>
              <a:rPr lang="en-US" altLang="zh-CN" sz="5400" b="1" dirty="0" err="1" smtClean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pěng</a:t>
            </a:r>
            <a:r>
              <a:rPr lang="zh-CN" altLang="en-US" sz="5400" b="1" dirty="0" smtClean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    </a:t>
            </a:r>
            <a:r>
              <a:rPr lang="en-US" altLang="zh-CN" sz="5400" b="1" dirty="0" err="1" smtClean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guā</a:t>
            </a:r>
            <a:endParaRPr lang="en-US" altLang="zh-CN" sz="5400" b="1" dirty="0" smtClean="0">
              <a:solidFill>
                <a:srgbClr val="FF0000"/>
              </a:solidFill>
              <a:latin typeface="方正姚体" pitchFamily="2" charset="-122"/>
              <a:ea typeface="方正姚体" pitchFamily="2" charset="-122"/>
            </a:endParaRPr>
          </a:p>
          <a:p>
            <a:r>
              <a:rPr lang="zh-CN" altLang="en-US" sz="7200" b="1" dirty="0" smtClean="0"/>
              <a:t>    </a:t>
            </a:r>
            <a:r>
              <a:rPr lang="zh-CN" altLang="en-US" sz="6600" b="1" dirty="0" smtClean="0"/>
              <a:t>扔     摘    捧      瓜</a:t>
            </a:r>
            <a:endParaRPr lang="en-US" altLang="zh-CN" sz="7200" b="1" dirty="0" smtClean="0"/>
          </a:p>
          <a:p>
            <a:r>
              <a:rPr lang="en-US" altLang="zh-CN" sz="6000" b="1" dirty="0" smtClean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       </a:t>
            </a:r>
            <a:r>
              <a:rPr lang="en-US" altLang="zh-CN" sz="5400" b="1" dirty="0" err="1" smtClean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bào</a:t>
            </a:r>
            <a:r>
              <a:rPr lang="en-US" altLang="zh-CN" sz="5400" b="1" dirty="0" smtClean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     </a:t>
            </a:r>
            <a:r>
              <a:rPr lang="en-US" altLang="zh-CN" sz="5400" b="1" dirty="0" err="1" smtClean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bèng</a:t>
            </a:r>
            <a:r>
              <a:rPr lang="en-US" altLang="zh-CN" sz="5400" b="1" dirty="0" smtClean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   </a:t>
            </a:r>
            <a:r>
              <a:rPr lang="en-US" altLang="zh-CN" sz="5400" b="1" dirty="0" err="1" smtClean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zhuī</a:t>
            </a:r>
            <a:endParaRPr lang="en-US" altLang="zh-CN" sz="6000" b="1" dirty="0" smtClean="0">
              <a:solidFill>
                <a:srgbClr val="FF0000"/>
              </a:solidFill>
              <a:latin typeface="方正姚体" pitchFamily="2" charset="-122"/>
              <a:ea typeface="方正姚体" pitchFamily="2" charset="-122"/>
            </a:endParaRPr>
          </a:p>
          <a:p>
            <a:r>
              <a:rPr lang="zh-CN" altLang="en-US" sz="6600" b="1" dirty="0" smtClean="0"/>
              <a:t>        抱      蹦     追</a:t>
            </a:r>
            <a:endParaRPr lang="zh-CN" altLang="en-US" sz="6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文本框 1"/>
          <p:cNvSpPr txBox="1">
            <a:spLocks noChangeArrowheads="1"/>
          </p:cNvSpPr>
          <p:nvPr/>
        </p:nvSpPr>
        <p:spPr bwMode="auto">
          <a:xfrm>
            <a:off x="500034" y="857232"/>
            <a:ext cx="8429625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6000" dirty="0">
                <a:latin typeface="楷体"/>
                <a:ea typeface="楷体"/>
                <a:cs typeface="楷体"/>
              </a:rPr>
              <a:t>借助拼音，读准字音，读通课文。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8"/>
          <p:cNvGrpSpPr>
            <a:grpSpLocks/>
          </p:cNvGrpSpPr>
          <p:nvPr/>
        </p:nvGrpSpPr>
        <p:grpSpPr bwMode="auto">
          <a:xfrm>
            <a:off x="126206" y="365761"/>
            <a:ext cx="8453449" cy="5616575"/>
            <a:chOff x="168267" y="365760"/>
            <a:chExt cx="11271893" cy="5616575"/>
          </a:xfrm>
        </p:grpSpPr>
        <p:pic>
          <p:nvPicPr>
            <p:cNvPr id="18434" name="图片 1" descr="猴1.jpg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68267" y="365760"/>
              <a:ext cx="4608128" cy="55509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3" name="组合 2"/>
            <p:cNvGrpSpPr>
              <a:grpSpLocks/>
            </p:cNvGrpSpPr>
            <p:nvPr/>
          </p:nvGrpSpPr>
          <p:grpSpPr bwMode="auto">
            <a:xfrm>
              <a:off x="4953000" y="405765"/>
              <a:ext cx="6487160" cy="5576570"/>
              <a:chOff x="7800" y="639"/>
              <a:chExt cx="10216" cy="8782"/>
            </a:xfrm>
          </p:grpSpPr>
          <p:sp>
            <p:nvSpPr>
              <p:cNvPr id="18436" name="TextBox 6"/>
              <p:cNvSpPr txBox="1">
                <a:spLocks noChangeArrowheads="1"/>
              </p:cNvSpPr>
              <p:nvPr/>
            </p:nvSpPr>
            <p:spPr bwMode="auto">
              <a:xfrm>
                <a:off x="7800" y="900"/>
                <a:ext cx="10216" cy="85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lnSpc>
                    <a:spcPct val="160000"/>
                  </a:lnSpc>
                </a:pPr>
                <a:r>
                  <a:rPr lang="zh-CN" altLang="en-US" sz="3600" b="1" dirty="0">
                    <a:latin typeface="楷体"/>
                    <a:ea typeface="楷体"/>
                    <a:cs typeface="楷体"/>
                  </a:rPr>
                  <a:t>    </a:t>
                </a:r>
                <a:r>
                  <a:rPr lang="zh-CN" altLang="en-US" sz="3600" b="1" u="sng" dirty="0">
                    <a:latin typeface="楷体"/>
                    <a:ea typeface="楷体"/>
                    <a:cs typeface="楷体"/>
                  </a:rPr>
                  <a:t>有一天，小</a:t>
                </a:r>
                <a:r>
                  <a:rPr lang="zh-CN" altLang="en-US" sz="3600" b="1" u="sng" dirty="0">
                    <a:solidFill>
                      <a:srgbClr val="FF0000"/>
                    </a:solidFill>
                    <a:latin typeface="楷体"/>
                    <a:ea typeface="楷体"/>
                    <a:cs typeface="楷体"/>
                  </a:rPr>
                  <a:t>猴</a:t>
                </a:r>
                <a:r>
                  <a:rPr lang="zh-CN" altLang="en-US" sz="3600" b="1" u="sng" dirty="0">
                    <a:latin typeface="楷体"/>
                    <a:ea typeface="楷体"/>
                    <a:cs typeface="楷体"/>
                  </a:rPr>
                  <a:t>子下山来，走到一块玉米地里。</a:t>
                </a:r>
                <a:r>
                  <a:rPr lang="zh-CN" altLang="en-US" sz="3600" b="1" dirty="0">
                    <a:latin typeface="楷体"/>
                    <a:ea typeface="楷体"/>
                    <a:cs typeface="楷体"/>
                  </a:rPr>
                  <a:t>他看见</a:t>
                </a:r>
                <a:r>
                  <a:rPr lang="zh-CN" altLang="en-US" sz="3600" b="1" dirty="0" smtClean="0">
                    <a:latin typeface="楷体"/>
                    <a:ea typeface="楷体"/>
                    <a:cs typeface="楷体"/>
                  </a:rPr>
                  <a:t>玉米</a:t>
                </a:r>
                <a:r>
                  <a:rPr lang="zh-CN" altLang="en-US" sz="3600" b="1" dirty="0" smtClean="0">
                    <a:solidFill>
                      <a:srgbClr val="FF0000"/>
                    </a:solidFill>
                    <a:latin typeface="楷体"/>
                    <a:ea typeface="楷体"/>
                    <a:cs typeface="楷体"/>
                  </a:rPr>
                  <a:t>结</a:t>
                </a:r>
                <a:r>
                  <a:rPr lang="zh-CN" altLang="en-US" sz="3600" b="1" dirty="0">
                    <a:latin typeface="楷体"/>
                    <a:ea typeface="楷体"/>
                    <a:cs typeface="楷体"/>
                  </a:rPr>
                  <a:t>得又大又多，</a:t>
                </a:r>
                <a:r>
                  <a:rPr lang="zh-CN" altLang="en-US" sz="3600" b="1" dirty="0" smtClean="0">
                    <a:latin typeface="楷体"/>
                    <a:ea typeface="楷体"/>
                    <a:cs typeface="楷体"/>
                  </a:rPr>
                  <a:t>非常高兴</a:t>
                </a:r>
                <a:r>
                  <a:rPr lang="zh-CN" altLang="en-US" sz="3600" b="1" dirty="0">
                    <a:latin typeface="楷体"/>
                    <a:ea typeface="楷体"/>
                    <a:cs typeface="楷体"/>
                  </a:rPr>
                  <a:t>，就</a:t>
                </a:r>
                <a:r>
                  <a:rPr lang="zh-CN" altLang="en-US" sz="3600" b="1" dirty="0">
                    <a:solidFill>
                      <a:srgbClr val="FF0000"/>
                    </a:solidFill>
                    <a:latin typeface="楷体"/>
                    <a:ea typeface="楷体"/>
                    <a:cs typeface="楷体"/>
                  </a:rPr>
                  <a:t>掰</a:t>
                </a:r>
                <a:r>
                  <a:rPr lang="zh-CN" altLang="en-US" sz="3600" b="1" dirty="0">
                    <a:latin typeface="楷体"/>
                    <a:ea typeface="楷体"/>
                    <a:cs typeface="楷体"/>
                  </a:rPr>
                  <a:t>了一个</a:t>
                </a:r>
                <a:r>
                  <a:rPr lang="zh-CN" altLang="en-US" sz="3600" b="1" dirty="0" smtClean="0">
                    <a:latin typeface="楷体"/>
                    <a:ea typeface="楷体"/>
                    <a:cs typeface="楷体"/>
                  </a:rPr>
                  <a:t>，</a:t>
                </a:r>
                <a:r>
                  <a:rPr lang="zh-CN" altLang="en-US" sz="3600" b="1" dirty="0" smtClean="0">
                    <a:solidFill>
                      <a:srgbClr val="FF0000"/>
                    </a:solidFill>
                    <a:latin typeface="楷体"/>
                    <a:ea typeface="楷体"/>
                    <a:cs typeface="楷体"/>
                  </a:rPr>
                  <a:t>扛</a:t>
                </a:r>
                <a:r>
                  <a:rPr lang="zh-CN" altLang="en-US" sz="3600" b="1" dirty="0">
                    <a:latin typeface="楷体"/>
                    <a:ea typeface="楷体"/>
                    <a:cs typeface="楷体"/>
                  </a:rPr>
                  <a:t>着往前走。</a:t>
                </a:r>
                <a:br>
                  <a:rPr lang="zh-CN" altLang="en-US" sz="3600" b="1" dirty="0">
                    <a:latin typeface="楷体"/>
                    <a:ea typeface="楷体"/>
                    <a:cs typeface="楷体"/>
                  </a:rPr>
                </a:br>
                <a:endParaRPr lang="zh-CN" altLang="en-US" sz="3600" dirty="0">
                  <a:latin typeface="楷体"/>
                  <a:ea typeface="楷体"/>
                  <a:cs typeface="楷体"/>
                </a:endParaRPr>
              </a:p>
            </p:txBody>
          </p:sp>
          <p:sp>
            <p:nvSpPr>
              <p:cNvPr id="18437" name="TextBox 3"/>
              <p:cNvSpPr txBox="1">
                <a:spLocks noChangeArrowheads="1"/>
              </p:cNvSpPr>
              <p:nvPr/>
            </p:nvSpPr>
            <p:spPr bwMode="auto">
              <a:xfrm>
                <a:off x="14551" y="639"/>
                <a:ext cx="1806" cy="82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2800" dirty="0">
                    <a:latin typeface="Calibri" pitchFamily="34" charset="0"/>
                  </a:rPr>
                  <a:t> h</a:t>
                </a:r>
                <a:r>
                  <a:rPr lang="el-GR" altLang="zh-CN" sz="2800" dirty="0">
                    <a:latin typeface="Calibri" pitchFamily="34" charset="0"/>
                  </a:rPr>
                  <a:t>ό</a:t>
                </a:r>
                <a:r>
                  <a:rPr lang="en-US" altLang="zh-CN" sz="2800" dirty="0">
                    <a:latin typeface="Calibri" pitchFamily="34" charset="0"/>
                  </a:rPr>
                  <a:t>u</a:t>
                </a:r>
                <a:endParaRPr lang="zh-CN" altLang="en-US" sz="2800" dirty="0">
                  <a:latin typeface="Calibri" pitchFamily="34" charset="0"/>
                </a:endParaRPr>
              </a:p>
            </p:txBody>
          </p:sp>
          <p:sp>
            <p:nvSpPr>
              <p:cNvPr id="18438" name="TextBox 4"/>
              <p:cNvSpPr txBox="1">
                <a:spLocks noChangeArrowheads="1"/>
              </p:cNvSpPr>
              <p:nvPr/>
            </p:nvSpPr>
            <p:spPr bwMode="auto">
              <a:xfrm>
                <a:off x="14851" y="3262"/>
                <a:ext cx="1219" cy="9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CN" sz="3200" dirty="0" err="1">
                    <a:latin typeface="Calibri" pitchFamily="34" charset="0"/>
                  </a:rPr>
                  <a:t>jiē</a:t>
                </a:r>
                <a:endParaRPr lang="zh-CN" altLang="en-US" sz="3200" dirty="0">
                  <a:latin typeface="Calibri" pitchFamily="34" charset="0"/>
                </a:endParaRPr>
              </a:p>
            </p:txBody>
          </p:sp>
          <p:sp>
            <p:nvSpPr>
              <p:cNvPr id="18439" name="TextBox 5"/>
              <p:cNvSpPr txBox="1">
                <a:spLocks noChangeArrowheads="1"/>
              </p:cNvSpPr>
              <p:nvPr/>
            </p:nvSpPr>
            <p:spPr bwMode="auto">
              <a:xfrm>
                <a:off x="7800" y="6188"/>
                <a:ext cx="1962" cy="9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r>
                  <a:rPr lang="en-US" altLang="zh-CN" sz="3200" dirty="0">
                    <a:latin typeface="Calibri" pitchFamily="34" charset="0"/>
                  </a:rPr>
                  <a:t>b</a:t>
                </a:r>
                <a:r>
                  <a:rPr lang="el-GR" altLang="zh-CN" sz="3200" dirty="0">
                    <a:latin typeface="Calibri" pitchFamily="34" charset="0"/>
                  </a:rPr>
                  <a:t>ᾱ</a:t>
                </a:r>
                <a:r>
                  <a:rPr lang="en-US" altLang="zh-CN" sz="3200" dirty="0" err="1">
                    <a:latin typeface="Calibri" pitchFamily="34" charset="0"/>
                  </a:rPr>
                  <a:t>i</a:t>
                </a:r>
                <a:endParaRPr lang="zh-CN" altLang="en-US" sz="3200" dirty="0">
                  <a:latin typeface="Calibri" pitchFamily="34" charset="0"/>
                </a:endParaRPr>
              </a:p>
            </p:txBody>
          </p:sp>
          <p:sp>
            <p:nvSpPr>
              <p:cNvPr id="18440" name="TextBox 7"/>
              <p:cNvSpPr txBox="1">
                <a:spLocks noChangeArrowheads="1"/>
              </p:cNvSpPr>
              <p:nvPr/>
            </p:nvSpPr>
            <p:spPr bwMode="auto">
              <a:xfrm>
                <a:off x="12601" y="6151"/>
                <a:ext cx="2369" cy="82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r>
                  <a:rPr lang="en-US" altLang="zh-CN" sz="2800" dirty="0" err="1" smtClean="0">
                    <a:latin typeface="方正姚体" pitchFamily="2" charset="-122"/>
                    <a:ea typeface="方正姚体" pitchFamily="2" charset="-122"/>
                  </a:rPr>
                  <a:t>káng</a:t>
                </a:r>
                <a:endParaRPr lang="zh-CN" altLang="en-US" sz="2800" dirty="0">
                  <a:latin typeface="方正姚体" pitchFamily="2" charset="-122"/>
                  <a:ea typeface="方正姚体" pitchFamily="2" charset="-122"/>
                </a:endParaRPr>
              </a:p>
            </p:txBody>
          </p:sp>
        </p:grpSp>
      </p:grpSp>
      <p:sp>
        <p:nvSpPr>
          <p:cNvPr id="16" name="TextBox 15"/>
          <p:cNvSpPr txBox="1"/>
          <p:nvPr/>
        </p:nvSpPr>
        <p:spPr>
          <a:xfrm>
            <a:off x="285720" y="214291"/>
            <a:ext cx="3643338" cy="1569660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</a:rPr>
              <a:t>小猴子下山经过玉米地，就掰了一个玉米扛着走。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"/>
          <p:cNvGrpSpPr>
            <a:grpSpLocks/>
          </p:cNvGrpSpPr>
          <p:nvPr/>
        </p:nvGrpSpPr>
        <p:grpSpPr bwMode="auto">
          <a:xfrm>
            <a:off x="785786" y="3500438"/>
            <a:ext cx="3646885" cy="2020195"/>
            <a:chOff x="1366" y="6444"/>
            <a:chExt cx="7657" cy="3183"/>
          </a:xfrm>
        </p:grpSpPr>
        <p:sp>
          <p:nvSpPr>
            <p:cNvPr id="20486" name="文本框 2"/>
            <p:cNvSpPr txBox="1">
              <a:spLocks noChangeArrowheads="1"/>
            </p:cNvSpPr>
            <p:nvPr/>
          </p:nvSpPr>
          <p:spPr bwMode="auto">
            <a:xfrm>
              <a:off x="1366" y="7542"/>
              <a:ext cx="7657" cy="20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8000" b="1">
                  <a:solidFill>
                    <a:srgbClr val="FF0000"/>
                  </a:solidFill>
                  <a:latin typeface="楷体"/>
                  <a:ea typeface="楷体"/>
                  <a:cs typeface="Times New Roman" pitchFamily="18" charset="0"/>
                  <a:sym typeface="+mn-ea"/>
                </a:rPr>
                <a:t>掰</a:t>
              </a:r>
              <a:r>
                <a:rPr lang="zh-CN" altLang="en-US" sz="8000">
                  <a:latin typeface="楷体"/>
                  <a:ea typeface="楷体"/>
                  <a:cs typeface="Times New Roman" pitchFamily="18" charset="0"/>
                  <a:sym typeface="+mn-ea"/>
                </a:rPr>
                <a:t>玉米  </a:t>
              </a:r>
              <a:endParaRPr lang="zh-CN" altLang="en-US" sz="8000">
                <a:solidFill>
                  <a:srgbClr val="FF0000"/>
                </a:solidFill>
                <a:latin typeface="楷体"/>
                <a:ea typeface="楷体"/>
                <a:cs typeface="Times New Roman" pitchFamily="18" charset="0"/>
                <a:sym typeface="+mn-ea"/>
              </a:endParaRPr>
            </a:p>
          </p:txBody>
        </p:sp>
        <p:sp>
          <p:nvSpPr>
            <p:cNvPr id="20487" name="文本框 3"/>
            <p:cNvSpPr txBox="1">
              <a:spLocks noChangeArrowheads="1"/>
            </p:cNvSpPr>
            <p:nvPr/>
          </p:nvSpPr>
          <p:spPr bwMode="auto">
            <a:xfrm>
              <a:off x="1516" y="6444"/>
              <a:ext cx="2556" cy="1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en-US" altLang="zh-CN" sz="6000" dirty="0" err="1" smtClean="0">
                  <a:latin typeface="方正姚体" pitchFamily="2" charset="-122"/>
                  <a:ea typeface="方正姚体" pitchFamily="2" charset="-122"/>
                  <a:sym typeface="+mn-ea"/>
                </a:rPr>
                <a:t>bāi</a:t>
              </a:r>
              <a:endParaRPr lang="en-US" altLang="zh-CN" sz="6000" dirty="0">
                <a:latin typeface="方正姚体" pitchFamily="2" charset="-122"/>
                <a:ea typeface="方正姚体" pitchFamily="2" charset="-122"/>
                <a:sym typeface="+mn-ea"/>
              </a:endParaRPr>
            </a:p>
          </p:txBody>
        </p:sp>
      </p:grp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5000628" y="3857628"/>
            <a:ext cx="3719513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8000" dirty="0">
                <a:latin typeface="楷体"/>
                <a:ea typeface="楷体"/>
                <a:cs typeface="楷体"/>
              </a:rPr>
              <a:t>掰</a:t>
            </a:r>
            <a:r>
              <a:rPr lang="en-US" altLang="zh-CN" sz="8000" dirty="0">
                <a:latin typeface="楷体"/>
                <a:ea typeface="楷体"/>
                <a:cs typeface="楷体"/>
              </a:rPr>
              <a:t>(  )</a:t>
            </a:r>
          </a:p>
        </p:txBody>
      </p:sp>
      <p:pic>
        <p:nvPicPr>
          <p:cNvPr id="20483" name="图片 1" descr="1-1F30Q35645 (1)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6782" y="57151"/>
            <a:ext cx="2646760" cy="3719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 descr="掰面包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9125" y="57150"/>
            <a:ext cx="2476500" cy="284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6" descr="掰手腕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24688" y="57150"/>
            <a:ext cx="1999060" cy="284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7"/>
          <p:cNvGrpSpPr>
            <a:grpSpLocks/>
          </p:cNvGrpSpPr>
          <p:nvPr/>
        </p:nvGrpSpPr>
        <p:grpSpPr bwMode="auto">
          <a:xfrm>
            <a:off x="322660" y="3878264"/>
            <a:ext cx="3574981" cy="2063510"/>
            <a:chOff x="678" y="6107"/>
            <a:chExt cx="7506" cy="3250"/>
          </a:xfrm>
        </p:grpSpPr>
        <p:sp>
          <p:nvSpPr>
            <p:cNvPr id="21511" name="矩形 1"/>
            <p:cNvSpPr>
              <a:spLocks noChangeArrowheads="1"/>
            </p:cNvSpPr>
            <p:nvPr/>
          </p:nvSpPr>
          <p:spPr bwMode="auto">
            <a:xfrm>
              <a:off x="678" y="7079"/>
              <a:ext cx="7506" cy="22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zh-CN" altLang="en-US" sz="8800" b="1" dirty="0">
                  <a:solidFill>
                    <a:srgbClr val="FF0000"/>
                  </a:solidFill>
                  <a:latin typeface="楷体"/>
                  <a:ea typeface="楷体"/>
                  <a:cs typeface="Times New Roman" pitchFamily="18" charset="0"/>
                  <a:sym typeface="+mn-ea"/>
                </a:rPr>
                <a:t>扛</a:t>
              </a:r>
              <a:r>
                <a:rPr lang="zh-CN" altLang="en-US" sz="8800" dirty="0" smtClean="0">
                  <a:latin typeface="楷体"/>
                  <a:ea typeface="楷体"/>
                  <a:cs typeface="Times New Roman" pitchFamily="18" charset="0"/>
                  <a:sym typeface="+mn-ea"/>
                </a:rPr>
                <a:t>玉米</a:t>
              </a:r>
              <a:endParaRPr lang="zh-CN" altLang="en-US" sz="8800" dirty="0">
                <a:latin typeface="Calibri" pitchFamily="34" charset="0"/>
                <a:ea typeface="楷体"/>
                <a:cs typeface="Times New Roman" pitchFamily="18" charset="0"/>
              </a:endParaRPr>
            </a:p>
          </p:txBody>
        </p:sp>
        <p:sp>
          <p:nvSpPr>
            <p:cNvPr id="21512" name="TextBox 2"/>
            <p:cNvSpPr txBox="1">
              <a:spLocks noChangeArrowheads="1"/>
            </p:cNvSpPr>
            <p:nvPr/>
          </p:nvSpPr>
          <p:spPr bwMode="auto">
            <a:xfrm>
              <a:off x="902" y="6107"/>
              <a:ext cx="4348" cy="13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en-US" altLang="zh-CN" sz="4800" dirty="0" err="1" smtClean="0">
                  <a:latin typeface="方正姚体" pitchFamily="2" charset="-122"/>
                  <a:ea typeface="方正姚体" pitchFamily="2" charset="-122"/>
                  <a:sym typeface="+mn-ea"/>
                </a:rPr>
                <a:t>káng</a:t>
              </a:r>
              <a:endParaRPr lang="en-US" altLang="zh-CN" sz="4800" dirty="0">
                <a:latin typeface="方正姚体" pitchFamily="2" charset="-122"/>
                <a:ea typeface="方正姚体" pitchFamily="2" charset="-122"/>
                <a:sym typeface="+mn-ea"/>
              </a:endParaRPr>
            </a:p>
          </p:txBody>
        </p:sp>
      </p:grpSp>
      <p:pic>
        <p:nvPicPr>
          <p:cNvPr id="21506" name="图片 3" descr="猴1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7397" y="561976"/>
            <a:ext cx="2781300" cy="330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4995862" y="4286256"/>
            <a:ext cx="4148138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8800" dirty="0">
                <a:latin typeface="楷体"/>
                <a:ea typeface="楷体"/>
                <a:cs typeface="楷体"/>
              </a:rPr>
              <a:t>扛（  ）</a:t>
            </a:r>
          </a:p>
        </p:txBody>
      </p:sp>
      <p:grpSp>
        <p:nvGrpSpPr>
          <p:cNvPr id="3" name="组合 8"/>
          <p:cNvGrpSpPr>
            <a:grpSpLocks/>
          </p:cNvGrpSpPr>
          <p:nvPr/>
        </p:nvGrpSpPr>
        <p:grpSpPr bwMode="auto">
          <a:xfrm>
            <a:off x="4989910" y="584201"/>
            <a:ext cx="4049315" cy="2498725"/>
            <a:chOff x="10478" y="920"/>
            <a:chExt cx="8501" cy="3936"/>
          </a:xfrm>
        </p:grpSpPr>
        <p:pic>
          <p:nvPicPr>
            <p:cNvPr id="21509" name="图片 5" descr="mutou.jpg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0478" y="1041"/>
              <a:ext cx="4113" cy="37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1510" name="图片 6" descr="mianfen.jpg"/>
            <p:cNvPicPr>
              <a:picLocks noChangeAspect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5043" y="920"/>
              <a:ext cx="3937" cy="39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7"/>
          <p:cNvGrpSpPr>
            <a:grpSpLocks/>
          </p:cNvGrpSpPr>
          <p:nvPr/>
        </p:nvGrpSpPr>
        <p:grpSpPr bwMode="auto">
          <a:xfrm>
            <a:off x="500087" y="258764"/>
            <a:ext cx="8161711" cy="5524078"/>
            <a:chOff x="666750" y="259259"/>
            <a:chExt cx="10881574" cy="5522976"/>
          </a:xfrm>
        </p:grpSpPr>
        <p:pic>
          <p:nvPicPr>
            <p:cNvPr id="22530" name="图片 1" descr="猴2.jpg"/>
            <p:cNvPicPr>
              <a:picLocks noChangeAspect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735004" y="259259"/>
              <a:ext cx="4813320" cy="55229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3" name="组合 6"/>
            <p:cNvGrpSpPr>
              <a:grpSpLocks/>
            </p:cNvGrpSpPr>
            <p:nvPr/>
          </p:nvGrpSpPr>
          <p:grpSpPr bwMode="auto">
            <a:xfrm>
              <a:off x="666750" y="357505"/>
              <a:ext cx="6762115" cy="4379595"/>
              <a:chOff x="1049" y="1020"/>
              <a:chExt cx="10649" cy="6897"/>
            </a:xfrm>
          </p:grpSpPr>
          <p:sp>
            <p:nvSpPr>
              <p:cNvPr id="22532" name="TextBox 2"/>
              <p:cNvSpPr txBox="1">
                <a:spLocks noChangeArrowheads="1"/>
              </p:cNvSpPr>
              <p:nvPr/>
            </p:nvSpPr>
            <p:spPr bwMode="auto">
              <a:xfrm>
                <a:off x="1049" y="1020"/>
                <a:ext cx="10317" cy="689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lnSpc>
                    <a:spcPct val="160000"/>
                  </a:lnSpc>
                </a:pPr>
                <a:r>
                  <a:rPr lang="zh-CN" altLang="en-US" sz="3600" b="1" dirty="0">
                    <a:latin typeface="楷体"/>
                    <a:ea typeface="楷体"/>
                    <a:cs typeface="楷体"/>
                  </a:rPr>
                  <a:t>    小猴子扛着玉米，走到一棵桃树底下</a:t>
                </a:r>
                <a:r>
                  <a:rPr lang="zh-CN" altLang="en-US" sz="3600" b="1" dirty="0" smtClean="0">
                    <a:latin typeface="楷体"/>
                    <a:ea typeface="楷体"/>
                    <a:cs typeface="楷体"/>
                  </a:rPr>
                  <a:t>。他</a:t>
                </a:r>
                <a:r>
                  <a:rPr lang="zh-CN" altLang="en-US" sz="3600" b="1" dirty="0">
                    <a:latin typeface="楷体"/>
                    <a:ea typeface="楷体"/>
                    <a:cs typeface="楷体"/>
                  </a:rPr>
                  <a:t>看见</a:t>
                </a:r>
                <a:r>
                  <a:rPr lang="zh-CN" altLang="en-US" sz="3600" b="1" dirty="0">
                    <a:solidFill>
                      <a:srgbClr val="FF0000"/>
                    </a:solidFill>
                    <a:latin typeface="楷体"/>
                    <a:ea typeface="楷体"/>
                    <a:cs typeface="楷体"/>
                  </a:rPr>
                  <a:t>满</a:t>
                </a:r>
                <a:r>
                  <a:rPr lang="zh-CN" altLang="en-US" sz="3600" b="1" dirty="0">
                    <a:latin typeface="楷体"/>
                    <a:ea typeface="楷体"/>
                    <a:cs typeface="楷体"/>
                  </a:rPr>
                  <a:t>树的桃子又大又红，非常高兴</a:t>
                </a:r>
                <a:r>
                  <a:rPr lang="zh-CN" altLang="en-US" sz="3600" b="1" dirty="0" smtClean="0">
                    <a:latin typeface="楷体"/>
                    <a:ea typeface="楷体"/>
                    <a:cs typeface="楷体"/>
                  </a:rPr>
                  <a:t>，就</a:t>
                </a:r>
                <a:r>
                  <a:rPr lang="zh-CN" altLang="en-US" sz="3600" b="1" dirty="0">
                    <a:solidFill>
                      <a:srgbClr val="FF0000"/>
                    </a:solidFill>
                    <a:latin typeface="楷体"/>
                    <a:ea typeface="楷体"/>
                    <a:cs typeface="楷体"/>
                  </a:rPr>
                  <a:t>扔</a:t>
                </a:r>
                <a:r>
                  <a:rPr lang="zh-CN" altLang="en-US" sz="3600" b="1" dirty="0">
                    <a:latin typeface="楷体"/>
                    <a:ea typeface="楷体"/>
                    <a:cs typeface="楷体"/>
                  </a:rPr>
                  <a:t>了玉米，去</a:t>
                </a:r>
                <a:r>
                  <a:rPr lang="zh-CN" altLang="en-US" sz="3600" b="1" dirty="0">
                    <a:solidFill>
                      <a:srgbClr val="FF0000"/>
                    </a:solidFill>
                    <a:latin typeface="楷体"/>
                    <a:ea typeface="楷体"/>
                    <a:cs typeface="楷体"/>
                  </a:rPr>
                  <a:t>摘</a:t>
                </a:r>
                <a:r>
                  <a:rPr lang="zh-CN" altLang="en-US" sz="3600" b="1" dirty="0">
                    <a:latin typeface="楷体"/>
                    <a:ea typeface="楷体"/>
                    <a:cs typeface="楷体"/>
                  </a:rPr>
                  <a:t>桃子。</a:t>
                </a:r>
                <a:endParaRPr lang="zh-CN" altLang="en-US" sz="3600" dirty="0">
                  <a:latin typeface="楷体"/>
                  <a:ea typeface="楷体"/>
                  <a:cs typeface="楷体"/>
                </a:endParaRPr>
              </a:p>
            </p:txBody>
          </p:sp>
          <p:sp>
            <p:nvSpPr>
              <p:cNvPr id="22533" name="TextBox 3"/>
              <p:cNvSpPr txBox="1">
                <a:spLocks noChangeArrowheads="1"/>
              </p:cNvSpPr>
              <p:nvPr/>
            </p:nvSpPr>
            <p:spPr bwMode="auto">
              <a:xfrm>
                <a:off x="2849" y="3474"/>
                <a:ext cx="2307" cy="9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3200" dirty="0">
                    <a:latin typeface="Calibri" pitchFamily="34" charset="0"/>
                  </a:rPr>
                  <a:t>m</a:t>
                </a:r>
                <a:r>
                  <a:rPr lang="el-GR" altLang="zh-CN" sz="3200" dirty="0">
                    <a:latin typeface="Calibri" pitchFamily="34" charset="0"/>
                  </a:rPr>
                  <a:t>ᾰ</a:t>
                </a:r>
                <a:r>
                  <a:rPr lang="en-US" altLang="zh-CN" sz="3200" dirty="0">
                    <a:latin typeface="Calibri" pitchFamily="34" charset="0"/>
                  </a:rPr>
                  <a:t>n</a:t>
                </a:r>
                <a:endParaRPr lang="zh-CN" altLang="en-US" sz="3200" dirty="0">
                  <a:latin typeface="Calibri" pitchFamily="34" charset="0"/>
                </a:endParaRPr>
              </a:p>
            </p:txBody>
          </p:sp>
          <p:sp>
            <p:nvSpPr>
              <p:cNvPr id="22534" name="TextBox 4"/>
              <p:cNvSpPr txBox="1">
                <a:spLocks noChangeArrowheads="1"/>
              </p:cNvSpPr>
              <p:nvPr/>
            </p:nvSpPr>
            <p:spPr bwMode="auto">
              <a:xfrm>
                <a:off x="8848" y="4732"/>
                <a:ext cx="2850" cy="9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r>
                  <a:rPr lang="en-US" altLang="zh-CN" sz="3200" dirty="0" err="1">
                    <a:latin typeface="Calibri" pitchFamily="34" charset="0"/>
                  </a:rPr>
                  <a:t>rēng</a:t>
                </a:r>
                <a:endParaRPr lang="zh-CN" altLang="en-US" sz="3200" dirty="0">
                  <a:latin typeface="Calibri" pitchFamily="34" charset="0"/>
                </a:endParaRPr>
              </a:p>
            </p:txBody>
          </p:sp>
          <p:sp>
            <p:nvSpPr>
              <p:cNvPr id="22535" name="TextBox 5"/>
              <p:cNvSpPr txBox="1">
                <a:spLocks noChangeArrowheads="1"/>
              </p:cNvSpPr>
              <p:nvPr/>
            </p:nvSpPr>
            <p:spPr bwMode="auto">
              <a:xfrm>
                <a:off x="4800" y="6173"/>
                <a:ext cx="2099" cy="9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3200" dirty="0" err="1">
                    <a:latin typeface="Calibri" pitchFamily="34" charset="0"/>
                  </a:rPr>
                  <a:t>zh</a:t>
                </a:r>
                <a:r>
                  <a:rPr lang="el-GR" altLang="zh-CN" sz="3200" dirty="0">
                    <a:latin typeface="Calibri" pitchFamily="34" charset="0"/>
                  </a:rPr>
                  <a:t>ᾱ</a:t>
                </a:r>
                <a:r>
                  <a:rPr lang="en-US" altLang="zh-CN" sz="3200" dirty="0" err="1">
                    <a:latin typeface="Calibri" pitchFamily="34" charset="0"/>
                  </a:rPr>
                  <a:t>i</a:t>
                </a:r>
                <a:endParaRPr lang="zh-CN" altLang="en-US" sz="3200" dirty="0">
                  <a:latin typeface="Calibri" pitchFamily="34" charset="0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2"/>
          <p:cNvSpPr txBox="1"/>
          <p:nvPr/>
        </p:nvSpPr>
        <p:spPr>
          <a:xfrm>
            <a:off x="683568" y="620688"/>
            <a:ext cx="7559675" cy="2232025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0" hangingPunct="0">
              <a:lnSpc>
                <a:spcPct val="150000"/>
              </a:lnSpc>
              <a:spcBef>
                <a:spcPct val="20000"/>
              </a:spcBef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下猴子扛着玉米，走到一棵桃树下。他看见满树的桃子又大又红，非常高兴，就扔了玉米去摘桃子。</a:t>
            </a:r>
          </a:p>
        </p:txBody>
      </p:sp>
      <p:sp>
        <p:nvSpPr>
          <p:cNvPr id="3" name="内容占位符 2"/>
          <p:cNvSpPr txBox="1"/>
          <p:nvPr/>
        </p:nvSpPr>
        <p:spPr>
          <a:xfrm>
            <a:off x="467544" y="3140968"/>
            <a:ext cx="3744416" cy="2736304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0" hangingPunct="0">
              <a:lnSpc>
                <a:spcPct val="150000"/>
              </a:lnSpc>
              <a:spcBef>
                <a:spcPct val="2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小猴子扛着玉米，走到（   ），看见（     ），就（     ）。</a:t>
            </a:r>
            <a:endParaRPr lang="zh-CN" altLang="en-US" sz="3200" b="1" dirty="0">
              <a:solidFill>
                <a:srgbClr val="CC00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427984" y="2636912"/>
            <a:ext cx="4384106" cy="28277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[3D]" val="[3D]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[WORDCARD]" val="[WORDCARD]"/>
  <p:tag name="WORDCARD" val="WORDCARD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[WORDCARD]" val="[WORDCARD]"/>
  <p:tag name="WORDCARD" val="WORDCARD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[WORDCARD]" val="[WORDCARD]"/>
  <p:tag name="WORDCARD" val="WORDCARD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[WORDCARD]" val="[WORDCARD]"/>
  <p:tag name="WORDCARD" val="WORDCARD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[WORDCARD]" val="[WORDCARD]"/>
  <p:tag name="WORDCARD" val="WORDCARD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[WORDCARD]" val="[WORDCARD]"/>
  <p:tag name="WORDCARD" val="WORDCARD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[WORDCARD]" val="[WORDCARD]"/>
  <p:tag name="WORDCARD" val="WORDCARD"/>
</p:tagLst>
</file>

<file path=ppt/theme/theme1.xml><?xml version="1.0" encoding="utf-8"?>
<a:theme xmlns:a="http://schemas.openxmlformats.org/drawingml/2006/main" name="5 小猴子下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5 小猴子下山</Template>
  <TotalTime>556</TotalTime>
  <Words>719</Words>
  <Application>Microsoft Office PowerPoint</Application>
  <PresentationFormat>全屏显示(4:3)</PresentationFormat>
  <Paragraphs>106</Paragraphs>
  <Slides>26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27" baseType="lpstr">
      <vt:lpstr>5 小猴子下山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</vt:vector>
  </TitlesOfParts>
  <Company>china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AutoBVT</dc:creator>
  <cp:lastModifiedBy>AutoBVT</cp:lastModifiedBy>
  <cp:revision>5</cp:revision>
  <dcterms:created xsi:type="dcterms:W3CDTF">2009-01-07T13:52:11Z</dcterms:created>
  <dcterms:modified xsi:type="dcterms:W3CDTF">2009-01-08T11:53:12Z</dcterms:modified>
</cp:coreProperties>
</file>