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4" r:id="rId2"/>
    <p:sldId id="300" r:id="rId3"/>
    <p:sldId id="299" r:id="rId4"/>
    <p:sldId id="280" r:id="rId5"/>
    <p:sldId id="265" r:id="rId6"/>
    <p:sldId id="271" r:id="rId7"/>
    <p:sldId id="301" r:id="rId8"/>
    <p:sldId id="281" r:id="rId9"/>
    <p:sldId id="282" r:id="rId10"/>
    <p:sldId id="270" r:id="rId11"/>
    <p:sldId id="272" r:id="rId12"/>
    <p:sldId id="302" r:id="rId13"/>
    <p:sldId id="308" r:id="rId14"/>
    <p:sldId id="283" r:id="rId15"/>
    <p:sldId id="284" r:id="rId16"/>
    <p:sldId id="266" r:id="rId17"/>
    <p:sldId id="274" r:id="rId18"/>
    <p:sldId id="303" r:id="rId19"/>
    <p:sldId id="278" r:id="rId20"/>
    <p:sldId id="285" r:id="rId21"/>
    <p:sldId id="286" r:id="rId22"/>
    <p:sldId id="273" r:id="rId23"/>
    <p:sldId id="304" r:id="rId24"/>
    <p:sldId id="307" r:id="rId25"/>
    <p:sldId id="279" r:id="rId26"/>
    <p:sldId id="267" r:id="rId27"/>
    <p:sldId id="268" r:id="rId28"/>
    <p:sldId id="289" r:id="rId29"/>
    <p:sldId id="290" r:id="rId30"/>
    <p:sldId id="305" r:id="rId31"/>
    <p:sldId id="296" r:id="rId32"/>
    <p:sldId id="298" r:id="rId33"/>
    <p:sldId id="269" r:id="rId34"/>
    <p:sldId id="292" r:id="rId35"/>
    <p:sldId id="293" r:id="rId36"/>
    <p:sldId id="306" r:id="rId37"/>
    <p:sldId id="294" r:id="rId38"/>
    <p:sldId id="263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33D58-2E97-4ADA-9A8A-B7C564588A83}" type="datetimeFigureOut">
              <a:rPr lang="zh-CN" altLang="en-US" smtClean="0"/>
              <a:t>2011-4-17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D76C1-ED40-4AF0-A47A-A66F3259FC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D76C1-ED40-4AF0-A47A-A66F3259FC0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4.xml"/><Relationship Id="rId7" Type="http://schemas.openxmlformats.org/officeDocument/2006/relationships/slide" Target="slide2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2011&#24180;&#26149;&#26399;&#23567;&#33609;&#33489;&#36164;&#26009;\&#22768;&#24459;&#21551;&#33945;\&#22768;&#24459;&#21551;&#33945;&#12298;&#20116;&#24494;&#12299;\&#20116;&#24494;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29454" y="1214422"/>
            <a:ext cx="2000264" cy="3857652"/>
          </a:xfrm>
        </p:spPr>
        <p:txBody>
          <a:bodyPr>
            <a:noAutofit/>
          </a:bodyPr>
          <a:lstStyle/>
          <a:p>
            <a:pPr algn="l"/>
            <a:r>
              <a:rPr lang="zh-CN" altLang="en-US" sz="11500" dirty="0" smtClean="0">
                <a:latin typeface="华文新魏" pitchFamily="2" charset="-122"/>
                <a:ea typeface="华文新魏" pitchFamily="2" charset="-122"/>
              </a:rPr>
              <a:t>五微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346" y="5929306"/>
            <a:ext cx="8929654" cy="714404"/>
          </a:xfrm>
        </p:spPr>
        <p:txBody>
          <a:bodyPr>
            <a:normAutofit lnSpcReduction="10000"/>
          </a:bodyPr>
          <a:lstStyle/>
          <a:p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课件制作：</a:t>
            </a:r>
            <a:r>
              <a:rPr lang="zh-CN" altLang="en-US" sz="3600" b="1" dirty="0" smtClean="0"/>
              <a:t>川大附小东山学校      </a:t>
            </a:r>
            <a:r>
              <a:rPr lang="zh-CN" altLang="en-US" sz="4400" b="1" dirty="0" smtClean="0">
                <a:solidFill>
                  <a:schemeClr val="tx2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林  勇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2292" name="Picture 4" descr="http://www.afirst.cc/upload_files/article/46/2_20100730170728_ery6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6286544" cy="5118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夏暑客思欹石枕，秋寒妇念寄边衣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春水</a:t>
            </a:r>
            <a:r>
              <a:rPr lang="zh-CN" altLang="en-US" sz="4000" dirty="0" smtClean="0"/>
              <a:t>才深，青草岸边渔父去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夕阳</a:t>
            </a:r>
            <a:r>
              <a:rPr lang="zh-CN" altLang="en-US" sz="4000" dirty="0" smtClean="0"/>
              <a:t>半落，绿莎原上牧童归。 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14950"/>
            <a:ext cx="2214578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夏暑客思欹石枕，秋寒妇念寄边衣。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春  水  才</a:t>
            </a:r>
            <a:r>
              <a:rPr lang="zh-CN" altLang="en-US" sz="4000" dirty="0" smtClean="0"/>
              <a:t>深</a:t>
            </a:r>
            <a:r>
              <a:rPr lang="zh-CN" altLang="en-US" sz="4000" dirty="0" smtClean="0"/>
              <a:t>，  青 草岸 边 渔父</a:t>
            </a:r>
            <a:r>
              <a:rPr lang="zh-CN" altLang="en-US" sz="4000" dirty="0" smtClean="0"/>
              <a:t>去；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夕阳半落</a:t>
            </a:r>
            <a:r>
              <a:rPr lang="zh-CN" altLang="en-US" sz="4000" dirty="0" smtClean="0"/>
              <a:t>， 绿</a:t>
            </a:r>
            <a:r>
              <a:rPr lang="zh-CN" altLang="en-US" sz="4000" dirty="0" smtClean="0"/>
              <a:t>莎</a:t>
            </a:r>
            <a:r>
              <a:rPr lang="zh-CN" altLang="en-US" sz="4000" dirty="0" smtClean="0"/>
              <a:t>原   上   牧 童  归</a:t>
            </a:r>
            <a:r>
              <a:rPr lang="zh-CN" altLang="en-US" sz="4000" dirty="0" smtClean="0"/>
              <a:t>。 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071546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rgbClr val="C00000"/>
                </a:solidFill>
              </a:rPr>
              <a:t> 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xià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kè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zhěn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qiū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hán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niàn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biān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cái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shēn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cǎo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biān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；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 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bàn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luò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lǜ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shā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yuán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shànɡ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tónɡ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ɡuī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  <a:endParaRPr lang="en-US" altLang="zh-CN" sz="28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夏暑客思欹石枕，秋寒妇念寄边衣。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春  水  才</a:t>
            </a:r>
            <a:r>
              <a:rPr lang="zh-CN" altLang="en-US" sz="4000" dirty="0" smtClean="0"/>
              <a:t>深</a:t>
            </a:r>
            <a:r>
              <a:rPr lang="zh-CN" altLang="en-US" sz="4000" dirty="0" smtClean="0"/>
              <a:t>，  青 草岸 边 渔父</a:t>
            </a:r>
            <a:r>
              <a:rPr lang="zh-CN" altLang="en-US" sz="4000" dirty="0" smtClean="0"/>
              <a:t>去；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夕阳半落</a:t>
            </a:r>
            <a:r>
              <a:rPr lang="zh-CN" altLang="en-US" sz="4000" dirty="0" smtClean="0"/>
              <a:t>， 绿</a:t>
            </a:r>
            <a:r>
              <a:rPr lang="zh-CN" altLang="en-US" sz="4000" dirty="0" smtClean="0"/>
              <a:t>莎</a:t>
            </a:r>
            <a:r>
              <a:rPr lang="zh-CN" altLang="en-US" sz="4000" dirty="0" smtClean="0"/>
              <a:t>原   上   牧 童  归</a:t>
            </a:r>
            <a:r>
              <a:rPr lang="zh-CN" altLang="en-US" sz="4000" dirty="0" smtClean="0"/>
              <a:t>。 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071546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rgbClr val="C00000"/>
                </a:solidFill>
              </a:rPr>
              <a:t> 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xià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kè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zhěn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qiū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hán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niàn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biān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cái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shēn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cǎo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biān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qù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；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 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bàn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luò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lǜ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shā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yuán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shànɡ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tónɡ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ɡuī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  <a:endParaRPr lang="en-US" altLang="zh-CN" sz="2800" dirty="0" smtClean="0">
              <a:solidFill>
                <a:srgbClr val="C00000"/>
              </a:solidFill>
            </a:endParaRPr>
          </a:p>
        </p:txBody>
      </p:sp>
      <p:pic>
        <p:nvPicPr>
          <p:cNvPr id="5" name="二课.wav">
            <a:hlinkClick r:id="" action="ppaction://media"/>
          </p:cNvPr>
          <p:cNvPicPr>
            <a:picLocks noRot="1" noChangeAspect="1"/>
          </p:cNvPicPr>
          <p:nvPr>
            <a:wavAudioFile r:embed="rId1" name="二课.wav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边衣：</a:t>
            </a:r>
            <a:r>
              <a:rPr lang="zh-CN" altLang="en-US" sz="3600" b="1" dirty="0" smtClean="0"/>
              <a:t>汉唐以来四边多事，故从征者众。当秋寒，妇念其夫，则寄征衣。</a:t>
            </a:r>
            <a:r>
              <a:rPr lang="en-US" sz="3600" b="1" dirty="0" smtClean="0"/>
              <a:t>  </a:t>
            </a:r>
            <a:endParaRPr lang="zh-CN" altLang="en-US" sz="3600" b="1" dirty="0" smtClean="0"/>
          </a:p>
          <a:p>
            <a:endParaRPr lang="zh-CN" altLang="en-US" sz="3600" b="1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150017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C:\DOCUME~1\ADMINI~1\LOCALS~1\Temp\kaakoo\2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9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C:\DOCUME~1\ADMINI~1\LOCALS~1\Temp\kaakoo\45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宽对猛，是对非，服美对乘肥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珊瑚</a:t>
            </a:r>
            <a:r>
              <a:rPr lang="zh-CN" altLang="en-US" sz="4000" dirty="0" smtClean="0"/>
              <a:t>对玳瑁，锦绣对珠玑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桃</a:t>
            </a:r>
            <a:r>
              <a:rPr lang="zh-CN" altLang="en-US" sz="4000" dirty="0" smtClean="0"/>
              <a:t>灼灼，柳依依，绿暗对红稀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窗</a:t>
            </a:r>
            <a:r>
              <a:rPr lang="zh-CN" altLang="en-US" sz="4000" dirty="0" smtClean="0"/>
              <a:t>前莺并语，帘外燕双飞。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143512"/>
            <a:ext cx="2214578" cy="15001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760557"/>
            <a:ext cx="8715436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宽  对  猛，    是</a:t>
            </a:r>
            <a:r>
              <a:rPr lang="zh-CN" altLang="en-US" sz="4000" dirty="0" smtClean="0"/>
              <a:t>对非，服美对</a:t>
            </a:r>
            <a:r>
              <a:rPr lang="zh-CN" altLang="en-US" sz="4000" dirty="0" smtClean="0"/>
              <a:t>乘   肥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珊  瑚 对 玳  瑁，   锦 绣 对 珠 玑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桃 灼     灼， 柳依依</a:t>
            </a:r>
            <a:r>
              <a:rPr lang="zh-CN" altLang="en-US" sz="4000" dirty="0" smtClean="0"/>
              <a:t>，绿暗</a:t>
            </a:r>
            <a:r>
              <a:rPr lang="zh-CN" altLang="en-US" sz="4000" dirty="0" smtClean="0"/>
              <a:t>对 红  稀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  窗    前    莺  并    语</a:t>
            </a:r>
            <a:r>
              <a:rPr lang="zh-CN" altLang="en-US" sz="4000" dirty="0" smtClean="0"/>
              <a:t>，</a:t>
            </a:r>
            <a:r>
              <a:rPr lang="zh-CN" altLang="en-US" sz="4000" dirty="0" smtClean="0"/>
              <a:t>帘   外 燕   双   飞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-32" y="1142984"/>
            <a:ext cx="964413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lnSpc>
                <a:spcPts val="25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err="1" smtClean="0">
                <a:solidFill>
                  <a:srgbClr val="C00000"/>
                </a:solidFill>
              </a:rPr>
              <a:t>kuān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měnɡ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měi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chénɡ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féi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lnSpc>
                <a:spcPts val="25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táo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zhuó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zhuó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lǜ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hónɡ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bìnɡ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endParaRPr lang="zh-CN" altLang="en-US" sz="28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-32" y="1142984"/>
            <a:ext cx="964413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lnSpc>
                <a:spcPts val="25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err="1" smtClean="0">
                <a:solidFill>
                  <a:srgbClr val="C00000"/>
                </a:solidFill>
              </a:rPr>
              <a:t>kuān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měnɡ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měi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shènɡ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féi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lnSpc>
                <a:spcPts val="25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táo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zhuó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zhuó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lǜ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hónɡ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bìnɡ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endParaRPr lang="zh-CN" altLang="en-US" sz="28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6" name="三课.wav">
            <a:hlinkClick r:id="" action="ppaction://media"/>
          </p:cNvPr>
          <p:cNvPicPr>
            <a:picLocks noRot="1" noChangeAspect="1"/>
          </p:cNvPicPr>
          <p:nvPr>
            <a:wavAudioFile r:embed="rId1" name="三课.wav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71406" y="1760557"/>
            <a:ext cx="871543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宽  对  猛，    是对非，服美对乘   肥。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珊  瑚 对 玳  瑁，   锦 绣 对 珠 玑。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桃 灼     灼， 柳依依，绿暗对 红  稀。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窗    前    莺  并    语，帘   外 燕   双   飞。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643050"/>
            <a:ext cx="7072362" cy="4811715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灼灼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灼灼其华。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依依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杨柳依依。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bmchinese.com/UpLoadFiles/main/2008-6-14/200806140804313496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"/>
            <a:ext cx="9144000" cy="6747797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2330" y="3000372"/>
            <a:ext cx="1428760" cy="3214702"/>
          </a:xfrm>
        </p:spPr>
        <p:txBody>
          <a:bodyPr>
            <a:noAutofit/>
          </a:bodyPr>
          <a:lstStyle/>
          <a:p>
            <a:r>
              <a:rPr lang="zh-CN" altLang="en-US" sz="115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五微</a:t>
            </a:r>
            <a:endParaRPr lang="zh-CN" altLang="en-US" sz="115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3500430" y="2143116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全文欣赏</a:t>
            </a:r>
            <a:endParaRPr lang="zh-CN" altLang="en-US" sz="2800" b="1" dirty="0"/>
          </a:p>
        </p:txBody>
      </p:sp>
      <p:sp>
        <p:nvSpPr>
          <p:cNvPr id="5" name="横卷形 4"/>
          <p:cNvSpPr/>
          <p:nvPr/>
        </p:nvSpPr>
        <p:spPr>
          <a:xfrm>
            <a:off x="1643042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hlinkClick r:id="rId3" action="ppaction://hlinksldjump"/>
              </a:rPr>
              <a:t>第一</a:t>
            </a:r>
            <a:r>
              <a:rPr lang="zh-CN" altLang="en-US" sz="2800" b="1" dirty="0" smtClean="0"/>
              <a:t>课时</a:t>
            </a:r>
            <a:endParaRPr lang="zh-CN" altLang="en-US" sz="2800" b="1" dirty="0"/>
          </a:p>
        </p:txBody>
      </p:sp>
      <p:sp>
        <p:nvSpPr>
          <p:cNvPr id="7" name="横卷形 6"/>
          <p:cNvSpPr/>
          <p:nvPr/>
        </p:nvSpPr>
        <p:spPr>
          <a:xfrm>
            <a:off x="4572000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第二</a:t>
            </a:r>
            <a:r>
              <a:rPr lang="zh-CN" altLang="en-US" sz="2800" b="1" dirty="0" smtClean="0">
                <a:hlinkClick r:id="rId4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8" name="横卷形 7">
            <a:hlinkClick r:id="rId5" action="ppaction://hlinksldjump"/>
          </p:cNvPr>
          <p:cNvSpPr/>
          <p:nvPr/>
        </p:nvSpPr>
        <p:spPr>
          <a:xfrm>
            <a:off x="1643042" y="4500570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第三</a:t>
            </a:r>
            <a:r>
              <a:rPr lang="zh-CN" altLang="en-US" sz="2800" b="1" dirty="0" smtClean="0">
                <a:hlinkClick r:id="rId5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9" name="横卷形 8">
            <a:hlinkClick r:id="rId6" action="ppaction://hlinksldjump"/>
          </p:cNvPr>
          <p:cNvSpPr/>
          <p:nvPr/>
        </p:nvSpPr>
        <p:spPr>
          <a:xfrm>
            <a:off x="4572000" y="442913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第四课时</a:t>
            </a:r>
            <a:endParaRPr lang="zh-CN" altLang="en-US" sz="2800" b="1" dirty="0"/>
          </a:p>
        </p:txBody>
      </p:sp>
      <p:sp>
        <p:nvSpPr>
          <p:cNvPr id="10" name="横卷形 9">
            <a:hlinkClick r:id="rId7" action="ppaction://hlinksldjump"/>
          </p:cNvPr>
          <p:cNvSpPr/>
          <p:nvPr/>
        </p:nvSpPr>
        <p:spPr>
          <a:xfrm>
            <a:off x="1643042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第五课时</a:t>
            </a:r>
            <a:endParaRPr lang="zh-CN" altLang="en-US" sz="2800" b="1" dirty="0"/>
          </a:p>
        </p:txBody>
      </p:sp>
      <p:sp>
        <p:nvSpPr>
          <p:cNvPr id="11" name="横卷形 10">
            <a:hlinkClick r:id="rId8" action="ppaction://hlinksldjump"/>
          </p:cNvPr>
          <p:cNvSpPr/>
          <p:nvPr/>
        </p:nvSpPr>
        <p:spPr>
          <a:xfrm>
            <a:off x="4572000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第六课时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DOCUME~1\ADMINI~1\LOCALS~1\Temp\kaakoo\2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C:\DOCUME~1\ADMINI~1\LOCALS~1\Temp\kaakoo\18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85727"/>
            <a:ext cx="4714908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汉致太平三尺剑，周臻大定一戎衣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吟</a:t>
            </a:r>
            <a:r>
              <a:rPr lang="zh-CN" altLang="en-US" sz="4000" dirty="0" smtClean="0"/>
              <a:t>成赏月之诗，只愁月堕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斟</a:t>
            </a:r>
            <a:r>
              <a:rPr lang="zh-CN" altLang="en-US" sz="4000" dirty="0" smtClean="0"/>
              <a:t>满送春之酒，惟憾春归。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9072594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汉致太平三尺剑</a:t>
            </a:r>
            <a:r>
              <a:rPr lang="zh-CN" altLang="en-US" sz="4000" dirty="0" smtClean="0"/>
              <a:t>，      周</a:t>
            </a:r>
            <a:r>
              <a:rPr lang="zh-CN" altLang="en-US" sz="4000" dirty="0" smtClean="0"/>
              <a:t>臻大定一戎衣。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吟</a:t>
            </a:r>
            <a:r>
              <a:rPr lang="zh-CN" altLang="en-US" sz="4000" dirty="0" smtClean="0"/>
              <a:t>成     赏  月</a:t>
            </a:r>
            <a:r>
              <a:rPr lang="zh-CN" altLang="en-US" sz="4000" dirty="0" smtClean="0"/>
              <a:t>之诗，</a:t>
            </a:r>
            <a:r>
              <a:rPr lang="zh-CN" altLang="en-US" sz="4000" dirty="0" smtClean="0"/>
              <a:t>只 愁  月 堕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斟  满   送  春  之</a:t>
            </a:r>
            <a:r>
              <a:rPr lang="zh-CN" altLang="en-US" sz="4000" dirty="0" smtClean="0"/>
              <a:t>酒，惟憾</a:t>
            </a:r>
            <a:r>
              <a:rPr lang="zh-CN" altLang="en-US" sz="4000" dirty="0" smtClean="0"/>
              <a:t>春   归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-32" y="1285860"/>
            <a:ext cx="95012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tài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pínɡ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zhēn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dà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dìnɡ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rónɡ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yín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chénɡ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shǎnɡ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chóu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duò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；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zhēn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mǎn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sònɡ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jiǔ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ɡuī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9072594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汉致太平三尺剑</a:t>
            </a:r>
            <a:r>
              <a:rPr lang="zh-CN" altLang="en-US" sz="4000" dirty="0" smtClean="0"/>
              <a:t>，      周</a:t>
            </a:r>
            <a:r>
              <a:rPr lang="zh-CN" altLang="en-US" sz="4000" dirty="0" smtClean="0"/>
              <a:t>臻大定一戎衣。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吟</a:t>
            </a:r>
            <a:r>
              <a:rPr lang="zh-CN" altLang="en-US" sz="4000" dirty="0" smtClean="0"/>
              <a:t>成     赏  月</a:t>
            </a:r>
            <a:r>
              <a:rPr lang="zh-CN" altLang="en-US" sz="4000" dirty="0" smtClean="0"/>
              <a:t>之诗，</a:t>
            </a:r>
            <a:r>
              <a:rPr lang="zh-CN" altLang="en-US" sz="4000" dirty="0" smtClean="0"/>
              <a:t>只 愁  月 堕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斟  满   送  春  之</a:t>
            </a:r>
            <a:r>
              <a:rPr lang="zh-CN" altLang="en-US" sz="4000" dirty="0" smtClean="0"/>
              <a:t>酒，惟憾</a:t>
            </a:r>
            <a:r>
              <a:rPr lang="zh-CN" altLang="en-US" sz="4000" dirty="0" smtClean="0"/>
              <a:t>春   归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-32" y="1285860"/>
            <a:ext cx="95012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tài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pínɡ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sān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zhēn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dà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dìnɡ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rónɡ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yín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chénɡ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shǎnɡ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chóu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duò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；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zhēn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mǎn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sònɡ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jiǔ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ɡuī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四课.wav">
            <a:hlinkClick r:id="" action="ppaction://media"/>
          </p:cNvPr>
          <p:cNvPicPr>
            <a:picLocks noRot="1" noChangeAspect="1"/>
          </p:cNvPicPr>
          <p:nvPr>
            <a:wavAudioFile r:embed="rId1" name="四课.wav"/>
          </p:nvPr>
        </p:nvPicPr>
        <p:blipFill>
          <a:blip r:embed="rId3"/>
          <a:stretch>
            <a:fillRect/>
          </a:stretch>
        </p:blipFill>
        <p:spPr>
          <a:xfrm>
            <a:off x="8786842" y="650083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928802"/>
            <a:ext cx="7072362" cy="4525963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三</a:t>
            </a:r>
            <a:r>
              <a:rPr lang="zh-CN" altLang="en-US" b="1" dirty="0" smtClean="0">
                <a:solidFill>
                  <a:srgbClr val="C00000"/>
                </a:solidFill>
              </a:rPr>
              <a:t>尺剑</a:t>
            </a:r>
            <a:r>
              <a:rPr lang="zh-CN" altLang="en-US" dirty="0" smtClean="0"/>
              <a:t>：</a:t>
            </a:r>
            <a:r>
              <a:rPr lang="zh-CN" altLang="en-US" dirty="0" smtClean="0"/>
              <a:t>三尺剑：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高祖为黥布流矢所中，医曰：可治。高祖曰：吾提三尺剑取天下，非命乎？命在天，虽扁鹊何益。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b="1" dirty="0" smtClean="0">
                <a:solidFill>
                  <a:srgbClr val="C00000"/>
                </a:solidFill>
              </a:rPr>
              <a:t>戎衣：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武成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一戎衣天下大定。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20" name="Picture 4" descr="C:\DOCUME~1\ADMINI~1\LOCALS~1\Temp\kaakoo\43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1749" y="285728"/>
            <a:ext cx="4686333" cy="5857916"/>
          </a:xfrm>
          <a:prstGeom prst="rect">
            <a:avLst/>
          </a:prstGeom>
          <a:noFill/>
        </p:spPr>
      </p:pic>
      <p:sp>
        <p:nvSpPr>
          <p:cNvPr id="7" name="动作按钮: 开始 6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6" descr="C:\DOCUME~1\ADMINI~1\LOCALS~1\Temp\kaakoo\47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5997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声对色，饱对饥，虎节对龙旗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杨</a:t>
            </a:r>
            <a:r>
              <a:rPr lang="zh-CN" altLang="en-US" sz="4000" dirty="0" smtClean="0"/>
              <a:t>花对桂叶，白简对朱衣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尨</a:t>
            </a:r>
            <a:r>
              <a:rPr lang="zh-CN" altLang="en-US" sz="4000" dirty="0" smtClean="0"/>
              <a:t>也吠，燕于飞，荡荡对巍巍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春</a:t>
            </a:r>
            <a:r>
              <a:rPr lang="zh-CN" altLang="en-US" sz="4000" dirty="0" smtClean="0"/>
              <a:t>暄资日气，秋冷借霜威。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366" y="1903433"/>
            <a:ext cx="8515352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 声      对</a:t>
            </a:r>
            <a:r>
              <a:rPr lang="zh-CN" altLang="en-US" sz="4000" dirty="0" smtClean="0"/>
              <a:t>色，</a:t>
            </a:r>
            <a:r>
              <a:rPr lang="zh-CN" altLang="en-US" sz="4000" dirty="0" smtClean="0"/>
              <a:t>饱  对</a:t>
            </a:r>
            <a:r>
              <a:rPr lang="zh-CN" altLang="en-US" sz="4000" dirty="0" smtClean="0"/>
              <a:t>饥</a:t>
            </a:r>
            <a:r>
              <a:rPr lang="zh-CN" altLang="en-US" sz="4000" dirty="0" smtClean="0"/>
              <a:t>， 虎</a:t>
            </a:r>
            <a:r>
              <a:rPr lang="zh-CN" altLang="en-US" sz="4000" dirty="0" smtClean="0"/>
              <a:t>节</a:t>
            </a:r>
            <a:r>
              <a:rPr lang="zh-CN" altLang="en-US" sz="4000" dirty="0" smtClean="0"/>
              <a:t>对  龙</a:t>
            </a:r>
            <a:r>
              <a:rPr lang="zh-CN" altLang="en-US" sz="4000" dirty="0" smtClean="0"/>
              <a:t>旗。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杨   花   对桂  叶</a:t>
            </a:r>
            <a:r>
              <a:rPr lang="zh-CN" altLang="en-US" sz="4000" dirty="0" smtClean="0"/>
              <a:t>，</a:t>
            </a:r>
            <a:r>
              <a:rPr lang="zh-CN" altLang="en-US" sz="4000" dirty="0" smtClean="0"/>
              <a:t>白 简   对 朱 衣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 尨 也</a:t>
            </a:r>
            <a:r>
              <a:rPr lang="zh-CN" altLang="en-US" sz="4000" dirty="0" smtClean="0"/>
              <a:t>吠，燕于飞，</a:t>
            </a:r>
            <a:r>
              <a:rPr lang="zh-CN" altLang="en-US" sz="4000" dirty="0" smtClean="0"/>
              <a:t>荡     荡  对</a:t>
            </a:r>
            <a:r>
              <a:rPr lang="zh-CN" altLang="en-US" sz="4000" dirty="0" smtClean="0"/>
              <a:t>巍巍。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春  暄   资</a:t>
            </a:r>
            <a:r>
              <a:rPr lang="zh-CN" altLang="en-US" sz="4000" dirty="0" smtClean="0"/>
              <a:t>日气，</a:t>
            </a:r>
            <a:r>
              <a:rPr lang="zh-CN" altLang="en-US" sz="4000" dirty="0" smtClean="0"/>
              <a:t>秋  冷 借   霜       威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628" y="1428736"/>
            <a:ext cx="81439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shēnɡ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jié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lónɡ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bái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mánɡ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yě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fèi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dànɡ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dànɡ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xuān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lěnɡ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</a:pPr>
            <a:endParaRPr lang="en-US" altLang="zh-CN" sz="32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3636" y="1571612"/>
            <a:ext cx="200026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五微</a:t>
            </a:r>
            <a:r>
              <a:rPr lang="zh-CN" alt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全文</a:t>
            </a:r>
            <a:r>
              <a:rPr lang="zh-CN" alt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欣赏</a:t>
            </a:r>
            <a:endParaRPr lang="zh-CN" alt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动作按钮: 开始 6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5" name="Picture 1" descr="C:\DOCUME~1\ADMINI~1\LOCALS~1\Temp\kaakoo\6-LI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85727"/>
            <a:ext cx="5072098" cy="6340123"/>
          </a:xfrm>
          <a:prstGeom prst="rect">
            <a:avLst/>
          </a:prstGeom>
          <a:noFill/>
        </p:spPr>
      </p:pic>
      <p:pic>
        <p:nvPicPr>
          <p:cNvPr id="8" name="五微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786578" y="4857760"/>
            <a:ext cx="1000132" cy="100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366" y="1903433"/>
            <a:ext cx="8515352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 声      对</a:t>
            </a:r>
            <a:r>
              <a:rPr lang="zh-CN" altLang="en-US" sz="4000" dirty="0" smtClean="0"/>
              <a:t>色，</a:t>
            </a:r>
            <a:r>
              <a:rPr lang="zh-CN" altLang="en-US" sz="4000" dirty="0" smtClean="0"/>
              <a:t>饱  对</a:t>
            </a:r>
            <a:r>
              <a:rPr lang="zh-CN" altLang="en-US" sz="4000" dirty="0" smtClean="0"/>
              <a:t>饥</a:t>
            </a:r>
            <a:r>
              <a:rPr lang="zh-CN" altLang="en-US" sz="4000" dirty="0" smtClean="0"/>
              <a:t>， 虎</a:t>
            </a:r>
            <a:r>
              <a:rPr lang="zh-CN" altLang="en-US" sz="4000" dirty="0" smtClean="0"/>
              <a:t>节</a:t>
            </a:r>
            <a:r>
              <a:rPr lang="zh-CN" altLang="en-US" sz="4000" dirty="0" smtClean="0"/>
              <a:t>对  龙</a:t>
            </a:r>
            <a:r>
              <a:rPr lang="zh-CN" altLang="en-US" sz="4000" dirty="0" smtClean="0"/>
              <a:t>旗。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杨   花   对桂  叶</a:t>
            </a:r>
            <a:r>
              <a:rPr lang="zh-CN" altLang="en-US" sz="4000" dirty="0" smtClean="0"/>
              <a:t>，</a:t>
            </a:r>
            <a:r>
              <a:rPr lang="zh-CN" altLang="en-US" sz="4000" dirty="0" smtClean="0"/>
              <a:t>白 简   对 朱 衣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 尨 也</a:t>
            </a:r>
            <a:r>
              <a:rPr lang="zh-CN" altLang="en-US" sz="4000" dirty="0" smtClean="0"/>
              <a:t>吠，燕于飞，</a:t>
            </a:r>
            <a:r>
              <a:rPr lang="zh-CN" altLang="en-US" sz="4000" dirty="0" smtClean="0"/>
              <a:t>荡     荡  对</a:t>
            </a:r>
            <a:r>
              <a:rPr lang="zh-CN" altLang="en-US" sz="4000" dirty="0" smtClean="0"/>
              <a:t>巍巍。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  春  暄   资</a:t>
            </a:r>
            <a:r>
              <a:rPr lang="zh-CN" altLang="en-US" sz="4000" dirty="0" smtClean="0"/>
              <a:t>日气，</a:t>
            </a:r>
            <a:r>
              <a:rPr lang="zh-CN" altLang="en-US" sz="4000" dirty="0" smtClean="0"/>
              <a:t>秋  冷 借   霜       威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628" y="1428736"/>
            <a:ext cx="81439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shēnɡ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jié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lónɡ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bái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mánɡ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yě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fèi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dànɡ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dànɡ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chūn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xuān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lěnɡ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</a:pPr>
            <a:endParaRPr lang="en-US" altLang="zh-CN" sz="3200" dirty="0" smtClean="0">
              <a:solidFill>
                <a:srgbClr val="C00000"/>
              </a:solidFill>
            </a:endParaRPr>
          </a:p>
        </p:txBody>
      </p:sp>
      <p:pic>
        <p:nvPicPr>
          <p:cNvPr id="6" name="五课.wav">
            <a:hlinkClick r:id="" action="ppaction://media"/>
          </p:cNvPr>
          <p:cNvPicPr>
            <a:picLocks noRot="1" noChangeAspect="1"/>
          </p:cNvPicPr>
          <p:nvPr>
            <a:wavAudioFile r:embed="rId1" name="五课.wav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7643866" cy="5357826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虎节</a:t>
            </a:r>
            <a:r>
              <a:rPr lang="zh-CN" altLang="en-US" dirty="0" smtClean="0"/>
              <a:t>：节，所以示信者。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周礼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山国</a:t>
            </a:r>
            <a:r>
              <a:rPr lang="zh-CN" altLang="en-US" dirty="0" smtClean="0"/>
              <a:t>用虎。</a:t>
            </a:r>
            <a:r>
              <a:rPr lang="zh-CN" altLang="en-US" dirty="0" smtClean="0"/>
              <a:t>注：山多虎，故铸虎于节。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龙旗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龙旗十乘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白简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晋书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传性急，每有奏劾，或值日暮，捧白简坐以待旦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朱衣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欧阳公诗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文章自古无凭据，惟愿朱衣一点头。昔公知贡举，每阅卷，觉旁有朱衣人点头，然后入格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尨吠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无使尨也吠。尨，犬也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燕</a:t>
            </a:r>
            <a:r>
              <a:rPr lang="zh-CN" altLang="en-US" dirty="0" smtClean="0">
                <a:solidFill>
                  <a:srgbClr val="FF0000"/>
                </a:solidFill>
              </a:rPr>
              <a:t>飞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燕燕于飞。</a:t>
            </a:r>
            <a:endParaRPr lang="en-US" altLang="zh-CN" dirty="0" smtClean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10" y="0"/>
            <a:ext cx="1371590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DOCUME~1\ADMINI~1\LOCALS~1\Temp\kaakoo\48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出使振威冯奉世，治民异等尹翁归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燕我</a:t>
            </a:r>
            <a:r>
              <a:rPr lang="zh-CN" altLang="en-US" sz="4000" dirty="0" smtClean="0"/>
              <a:t>弟兄，载咏棣棠韡韡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命</a:t>
            </a:r>
            <a:r>
              <a:rPr lang="zh-CN" altLang="en-US" sz="4000" dirty="0" smtClean="0"/>
              <a:t>伊将帅，为歌杨柳依依。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928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出使   振   威   冯   奉   世，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治民  异等     尹   翁    归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燕 我  弟  兄，   载  咏  棣棠   韡   韡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命   伊 将       帅</a:t>
            </a:r>
            <a:r>
              <a:rPr lang="zh-CN" altLang="en-US" sz="4000" dirty="0" smtClean="0"/>
              <a:t>，</a:t>
            </a:r>
            <a:r>
              <a:rPr lang="zh-CN" altLang="en-US" sz="4000" dirty="0" smtClean="0"/>
              <a:t>为   歌  杨  柳依依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14314" y="1357298"/>
            <a:ext cx="8715404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chū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zhèn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fénɡ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fènɡ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mín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děnɡ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wǒ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xiōnɡ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zǎi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tánɡ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wěi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wěi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；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mìnɡ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。。 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928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出使   振   威   冯   奉   世，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治民  异等     尹   翁    归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燕 我  弟  兄，   载  咏  棣棠   韡   韡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命   伊 将       帅</a:t>
            </a:r>
            <a:r>
              <a:rPr lang="zh-CN" altLang="en-US" sz="4000" dirty="0" smtClean="0"/>
              <a:t>，</a:t>
            </a:r>
            <a:r>
              <a:rPr lang="zh-CN" altLang="en-US" sz="4000" dirty="0" smtClean="0"/>
              <a:t>为   歌  杨  柳依依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14314" y="1357298"/>
            <a:ext cx="8715404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chū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zhèn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fénɡ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fènɡ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mín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děnɡ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wǒ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xiōnɡ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zǎi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tánɡ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wěi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wěi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；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mìnɡ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jiànɡ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wéi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。。 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五    微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六课.wav">
            <a:hlinkClick r:id="" action="ppaction://media"/>
          </p:cNvPr>
          <p:cNvPicPr>
            <a:picLocks noRot="1" noChangeAspect="1"/>
          </p:cNvPicPr>
          <p:nvPr>
            <a:wavAudioFile r:embed="rId1" name="六课.wav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403367"/>
            <a:ext cx="8429684" cy="5168905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冯奉世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冯奉世持节使西域，拔破莎车，要功万里之外，赐关内侯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尹翁妇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尹翁妇守东海，后迁扶风守，其治民，凡赏善，刑奸，除盗，息课，各异其等。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棠棣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棠棣之华，鄂不韡韡。乃燕兄弟之诗。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杨柳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杨柳依依。乃遣戍役之诗。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0"/>
            <a:ext cx="1500166" cy="121442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 descr="C:\DOCUME~1\ADMINI~1\LOCALS~1\Temp\kaakoo\7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67868"/>
            <a:ext cx="4700620" cy="5875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dirty="0" smtClean="0"/>
              <a:t> </a:t>
            </a:r>
            <a:r>
              <a:rPr lang="zh-CN" altLang="en-US" sz="6000" dirty="0" smtClean="0"/>
              <a:t>五   微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来对往，密对稀，燕舞对莺飞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风</a:t>
            </a:r>
            <a:r>
              <a:rPr lang="zh-CN" altLang="en-US" sz="4000" dirty="0" smtClean="0"/>
              <a:t>清对月朗，露重对烟微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霜菊</a:t>
            </a:r>
            <a:r>
              <a:rPr lang="zh-CN" altLang="en-US" sz="4000" dirty="0" smtClean="0"/>
              <a:t>瘦，雨梅肥，客路对渔矶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晚霞</a:t>
            </a:r>
            <a:r>
              <a:rPr lang="zh-CN" altLang="en-US" sz="4000" dirty="0" smtClean="0"/>
              <a:t>舒锦绣，朝露缀珠玑。</a:t>
            </a:r>
            <a:endParaRPr lang="en-US" altLang="zh-CN" sz="4000" dirty="0" smtClean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86388"/>
            <a:ext cx="2214578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85720" y="1071546"/>
            <a:ext cx="8401080" cy="44291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lái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wǎnɡ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lǎnɡ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zhònɡ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shòu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méi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féi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kè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zhāo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85720" y="1500174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来对    往，  密对稀，  燕  舞 对 莺  飞。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风 清   对  月  朗，  露 重     对 烟   微。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霜     菊  瘦，   雨 梅 肥，客路对渔矶。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晚  霞  舒 锦  绣，朝    露缀   珠玑。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五   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85720" y="1500174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来对    往，  密对稀，  燕  舞 对 莺  飞。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风 清   对  月  朗，  露 重     对 烟   微。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霜     菊  瘦，   雨 梅 肥，客路对渔矶。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晚  霞  舒 锦  绣，朝    露缀   珠玑。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一课.wav">
            <a:hlinkClick r:id="" action="ppaction://media"/>
          </p:cNvPr>
          <p:cNvPicPr>
            <a:picLocks noRot="1" noChangeAspect="1"/>
          </p:cNvPicPr>
          <p:nvPr>
            <a:wavAudioFile r:embed="rId1" name="一课.wav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4" name="内容占位符 2"/>
          <p:cNvSpPr txBox="1">
            <a:spLocks/>
          </p:cNvSpPr>
          <p:nvPr/>
        </p:nvSpPr>
        <p:spPr>
          <a:xfrm>
            <a:off x="285720" y="1071546"/>
            <a:ext cx="8401080" cy="44291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lái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wǎnɡ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yuè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lǎnɡ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zhònɡ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wēi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shòu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méi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féi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kè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ā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C:\DOCUME~1\ADMINI~1\LOCALS~1\Temp\kaakoo\11-L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3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4" action="ppaction://hlinksldjump" highlightClick="1">
              <a:snd r:embed="rId5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 descr="C:\DOCUME~1\ADMINI~1\LOCALS~1\Temp\kaakoo\1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27"/>
            <a:ext cx="4714908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</TotalTime>
  <Words>1861</Words>
  <PresentationFormat>全屏显示(4:3)</PresentationFormat>
  <Paragraphs>270</Paragraphs>
  <Slides>38</Slides>
  <Notes>1</Notes>
  <HiddenSlides>0</HiddenSlides>
  <MMClips>7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五微</vt:lpstr>
      <vt:lpstr>五微</vt:lpstr>
      <vt:lpstr>幻灯片 3</vt:lpstr>
      <vt:lpstr>幻灯片 4</vt:lpstr>
      <vt:lpstr> 五   微</vt:lpstr>
      <vt:lpstr>五   微</vt:lpstr>
      <vt:lpstr>五   微</vt:lpstr>
      <vt:lpstr>幻灯片 8</vt:lpstr>
      <vt:lpstr>幻灯片 9</vt:lpstr>
      <vt:lpstr>五    微</vt:lpstr>
      <vt:lpstr>五    微</vt:lpstr>
      <vt:lpstr>五    微</vt:lpstr>
      <vt:lpstr>幻灯片 13</vt:lpstr>
      <vt:lpstr>幻灯片 14</vt:lpstr>
      <vt:lpstr>幻灯片 15</vt:lpstr>
      <vt:lpstr>五    微</vt:lpstr>
      <vt:lpstr>五    微</vt:lpstr>
      <vt:lpstr>五    微</vt:lpstr>
      <vt:lpstr>幻灯片 19</vt:lpstr>
      <vt:lpstr>幻灯片 20</vt:lpstr>
      <vt:lpstr>幻灯片 21</vt:lpstr>
      <vt:lpstr>五    微</vt:lpstr>
      <vt:lpstr>幻灯片 23</vt:lpstr>
      <vt:lpstr>幻灯片 24</vt:lpstr>
      <vt:lpstr>幻灯片 25</vt:lpstr>
      <vt:lpstr>幻灯片 26</vt:lpstr>
      <vt:lpstr>幻灯片 27</vt:lpstr>
      <vt:lpstr>五    微</vt:lpstr>
      <vt:lpstr>幻灯片 29</vt:lpstr>
      <vt:lpstr>幻灯片 30</vt:lpstr>
      <vt:lpstr>幻灯片 31</vt:lpstr>
      <vt:lpstr>幻灯片 32</vt:lpstr>
      <vt:lpstr>幻灯片 33</vt:lpstr>
      <vt:lpstr>五    微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上平声15韵：   一东，二冬，三江，四支，五微，六鱼，七虞，八齐，九佳，十灰，十一真，十二文，十三元，十四寒，十五删。 </dc:title>
  <cp:lastModifiedBy>User</cp:lastModifiedBy>
  <cp:revision>95</cp:revision>
  <dcterms:modified xsi:type="dcterms:W3CDTF">2011-04-17T13:52:12Z</dcterms:modified>
</cp:coreProperties>
</file>