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96" r:id="rId2"/>
    <p:sldId id="282" r:id="rId3"/>
    <p:sldId id="297" r:id="rId4"/>
    <p:sldId id="329" r:id="rId5"/>
    <p:sldId id="298" r:id="rId6"/>
    <p:sldId id="309" r:id="rId7"/>
    <p:sldId id="310" r:id="rId8"/>
    <p:sldId id="328" r:id="rId9"/>
    <p:sldId id="289" r:id="rId10"/>
    <p:sldId id="311" r:id="rId11"/>
    <p:sldId id="301" r:id="rId12"/>
    <p:sldId id="312" r:id="rId13"/>
    <p:sldId id="319" r:id="rId14"/>
    <p:sldId id="277" r:id="rId15"/>
    <p:sldId id="266" r:id="rId16"/>
    <p:sldId id="305" r:id="rId17"/>
    <p:sldId id="314" r:id="rId18"/>
    <p:sldId id="320" r:id="rId19"/>
    <p:sldId id="307" r:id="rId20"/>
    <p:sldId id="308" r:id="rId21"/>
    <p:sldId id="323" r:id="rId22"/>
    <p:sldId id="327" r:id="rId23"/>
    <p:sldId id="326" r:id="rId24"/>
    <p:sldId id="258" r:id="rId25"/>
    <p:sldId id="285" r:id="rId26"/>
    <p:sldId id="286" r:id="rId27"/>
    <p:sldId id="287" r:id="rId28"/>
    <p:sldId id="288" r:id="rId29"/>
    <p:sldId id="324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0CD2"/>
    <a:srgbClr val="F4124D"/>
    <a:srgbClr val="3B0DE3"/>
    <a:srgbClr val="E10FCD"/>
    <a:srgbClr val="E71AEC"/>
    <a:srgbClr val="E02410"/>
    <a:srgbClr val="EDED19"/>
    <a:srgbClr val="D020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2" autoAdjust="0"/>
    <p:restoredTop sz="94175" autoAdjust="0"/>
  </p:normalViewPr>
  <p:slideViewPr>
    <p:cSldViewPr>
      <p:cViewPr>
        <p:scale>
          <a:sx n="105" d="100"/>
          <a:sy n="105" d="100"/>
        </p:scale>
        <p:origin x="-60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E7823-5121-43CF-BE31-F0709606E54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0AC7C-F366-4045-9E85-908E098834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755D0-B568-44E7-91DD-1BFE7390D5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92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lIns="68580" tIns="34290" rIns="68580" bIns="3429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400" smtClean="0"/>
              <a:t>第四级</a:t>
            </a:r>
          </a:p>
          <a:p>
            <a:pPr lvl="4">
              <a:defRPr/>
            </a:pPr>
            <a:r>
              <a:rPr lang="zh-CN" altLang="en-US" sz="1400" smtClean="0"/>
              <a:t>第五级</a:t>
            </a:r>
            <a:endParaRPr lang="zh-CN" altLang="en-US" sz="14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49F7D31-C51B-4616-B5F5-37C30F34F6D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472488" y="0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audio" Target="../media/audio2.wav"/><Relationship Id="rId7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2555776" y="1916113"/>
            <a:ext cx="3743325" cy="109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比尾巴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900113" y="3860800"/>
            <a:ext cx="6696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1476411" y="2517850"/>
            <a:ext cx="5544294" cy="165918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8800" b="1" dirty="0" smtClean="0">
                <a:latin typeface="华文隶书" charset="0"/>
                <a:ea typeface="华文隶书" charset="0"/>
              </a:rPr>
              <a:t>比 尾 巴</a:t>
            </a:r>
            <a:endParaRPr lang="zh-CN" altLang="en-US" sz="8800" b="1" dirty="0">
              <a:latin typeface="华文隶书" charset="0"/>
              <a:ea typeface="华文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250825" y="3751263"/>
            <a:ext cx="5916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latin typeface="Times New Roman" pitchFamily="18" charset="0"/>
              </a:rPr>
              <a:t> 松鼠的尾巴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好像</a:t>
            </a:r>
            <a:r>
              <a:rPr kumimoji="1" lang="zh-CN" altLang="en-US" sz="4000" b="1" dirty="0">
                <a:latin typeface="Times New Roman" pitchFamily="18" charset="0"/>
              </a:rPr>
              <a:t>一把伞。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468313" y="2924175"/>
            <a:ext cx="2222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atin typeface="Times New Roman" pitchFamily="18" charset="0"/>
                <a:ea typeface="黑体" pitchFamily="49" charset="-122"/>
              </a:rPr>
              <a:t>我会说：</a:t>
            </a: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4508500"/>
            <a:ext cx="76676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4000" b="1" dirty="0">
                <a:latin typeface="Times New Roman" pitchFamily="18" charset="0"/>
              </a:rPr>
              <a:t>燕子的尾巴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好像</a:t>
            </a:r>
            <a:r>
              <a:rPr kumimoji="1" lang="zh-CN" altLang="en-US" sz="4000" b="1" u="sng" dirty="0">
                <a:latin typeface="Times New Roman" pitchFamily="18" charset="0"/>
              </a:rPr>
              <a:t>                      </a:t>
            </a:r>
            <a:r>
              <a:rPr kumimoji="1" lang="zh-CN" altLang="en-US" sz="4000" b="1" dirty="0">
                <a:latin typeface="Times New Roman" pitchFamily="18" charset="0"/>
              </a:rPr>
              <a:t>。</a:t>
            </a:r>
          </a:p>
          <a:p>
            <a:pPr algn="ctr"/>
            <a:r>
              <a:rPr kumimoji="1" lang="zh-CN" altLang="en-US" sz="4000" b="1" dirty="0">
                <a:latin typeface="Times New Roman" pitchFamily="18" charset="0"/>
              </a:rPr>
              <a:t>大象的尾巴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好像</a:t>
            </a:r>
            <a:r>
              <a:rPr kumimoji="1" lang="zh-CN" altLang="en-US" sz="4000" b="1" u="sng" dirty="0">
                <a:latin typeface="Times New Roman" pitchFamily="18" charset="0"/>
              </a:rPr>
              <a:t>                      </a:t>
            </a:r>
            <a:r>
              <a:rPr kumimoji="1" lang="zh-CN" altLang="en-US" sz="4000" b="1" dirty="0">
                <a:latin typeface="Times New Roman" pitchFamily="18" charset="0"/>
              </a:rPr>
              <a:t>。</a:t>
            </a: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323850" y="5734050"/>
            <a:ext cx="7234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4000" b="1" u="sng">
                <a:latin typeface="Times New Roman" pitchFamily="18" charset="0"/>
              </a:rPr>
              <a:t>                                                 </a:t>
            </a:r>
            <a:r>
              <a:rPr kumimoji="1" lang="zh-CN" altLang="en-US" sz="4000" b="1">
                <a:latin typeface="Times New Roman" pitchFamily="18" charset="0"/>
              </a:rPr>
              <a:t>。</a:t>
            </a:r>
          </a:p>
        </p:txBody>
      </p:sp>
      <p:pic>
        <p:nvPicPr>
          <p:cNvPr id="69640" name="Picture 8" descr="燕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0"/>
            <a:ext cx="36004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641" name="Picture 9" descr="95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0"/>
            <a:ext cx="4249737" cy="270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643" name="Picture 11" descr="pic_22753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888" y="2420938"/>
            <a:ext cx="3059112" cy="24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2843213" y="5661025"/>
            <a:ext cx="26082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</a:rPr>
              <a:t>好像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3348038" y="620713"/>
            <a:ext cx="579596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ea typeface="楷体_GB2312" pitchFamily="49" charset="-122"/>
              </a:rPr>
              <a:t>谁的尾巴长</a:t>
            </a:r>
            <a:r>
              <a:rPr lang="zh-CN" altLang="en-US" sz="4000" b="1" dirty="0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r>
              <a:rPr lang="zh-CN" altLang="en-US" sz="4000" b="1" dirty="0">
                <a:ea typeface="楷体_GB2312" pitchFamily="49" charset="-122"/>
              </a:rPr>
              <a:t>谁的尾巴短</a:t>
            </a:r>
            <a:r>
              <a:rPr lang="zh-CN" altLang="en-US" sz="4000" b="1" dirty="0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r>
              <a:rPr lang="zh-CN" altLang="en-US" sz="4000" b="1" dirty="0">
                <a:ea typeface="楷体_GB2312" pitchFamily="49" charset="-122"/>
              </a:rPr>
              <a:t>谁的尾巴好像一把伞</a:t>
            </a:r>
            <a:r>
              <a:rPr lang="zh-CN" altLang="en-US" sz="4000" b="1" dirty="0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000" b="1" dirty="0">
              <a:ea typeface="楷体_GB2312" pitchFamily="49" charset="-122"/>
            </a:endParaRPr>
          </a:p>
          <a:p>
            <a:pPr eaLnBrk="1" hangingPunct="1"/>
            <a:endParaRPr lang="zh-CN" altLang="en-US" sz="4000" b="1" dirty="0">
              <a:ea typeface="楷体_GB2312" pitchFamily="49" charset="-122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492500" y="3068638"/>
            <a:ext cx="47513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猴子的尾巴长。</a:t>
            </a:r>
          </a:p>
        </p:txBody>
      </p:sp>
      <p:sp>
        <p:nvSpPr>
          <p:cNvPr id="59400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我会读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3419475" y="4076700"/>
            <a:ext cx="46085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兔子的尾巴短。</a:t>
            </a: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3492500" y="5013325"/>
            <a:ext cx="5975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松鼠的尾巴好像一把伞。</a:t>
            </a:r>
          </a:p>
        </p:txBody>
      </p:sp>
      <p:grpSp>
        <p:nvGrpSpPr>
          <p:cNvPr id="59419" name="Group 27"/>
          <p:cNvGrpSpPr/>
          <p:nvPr/>
        </p:nvGrpSpPr>
        <p:grpSpPr bwMode="auto">
          <a:xfrm>
            <a:off x="250825" y="333375"/>
            <a:ext cx="2305050" cy="5780088"/>
            <a:chOff x="158" y="210"/>
            <a:chExt cx="1271" cy="3641"/>
          </a:xfrm>
        </p:grpSpPr>
        <p:pic>
          <p:nvPicPr>
            <p:cNvPr id="59420" name="Picture 28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421" name="Picture 29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422" name="Picture 30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2916238" y="620713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B0DE3"/>
                </a:solidFill>
              </a:rPr>
              <a:t>①</a:t>
            </a:r>
          </a:p>
        </p:txBody>
      </p:sp>
      <p:sp>
        <p:nvSpPr>
          <p:cNvPr id="59424" name="Text Box 32"/>
          <p:cNvSpPr txBox="1">
            <a:spLocks noChangeArrowheads="1"/>
          </p:cNvSpPr>
          <p:nvPr/>
        </p:nvSpPr>
        <p:spPr bwMode="auto">
          <a:xfrm>
            <a:off x="2987675" y="3068638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B0DE3"/>
                </a:solidFill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0660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 b="4523"/>
          <a:stretch>
            <a:fillRect/>
          </a:stretch>
        </p:blipFill>
        <p:spPr bwMode="auto">
          <a:xfrm>
            <a:off x="-304800" y="-228600"/>
            <a:ext cx="9753600" cy="698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539750" y="9810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3B0DE3"/>
              </a:solidFill>
            </a:endParaRP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179388" y="549275"/>
            <a:ext cx="8496300" cy="554355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611188" y="549275"/>
            <a:ext cx="8713787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E02410"/>
                </a:solidFill>
              </a:rPr>
              <a:t>我会学：</a:t>
            </a:r>
          </a:p>
          <a:p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四人小组合作学习第三、四小节：</a:t>
            </a:r>
          </a:p>
          <a:p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   </a:t>
            </a:r>
          </a:p>
          <a:p>
            <a:r>
              <a:rPr lang="en-US" altLang="zh-CN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、        自由读；</a:t>
            </a:r>
          </a:p>
          <a:p>
            <a:endParaRPr lang="zh-CN" altLang="en-US" sz="4000" b="1">
              <a:solidFill>
                <a:srgbClr val="3B0DE3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、        用</a:t>
            </a:r>
            <a:r>
              <a:rPr lang="zh-CN" altLang="en-US" sz="4000" b="1">
                <a:solidFill>
                  <a:srgbClr val="3B0DE3"/>
                </a:solidFill>
                <a:latin typeface="Arial"/>
                <a:ea typeface="隶书" pitchFamily="49" charset="-122"/>
              </a:rPr>
              <a:t>“</a:t>
            </a:r>
            <a:r>
              <a:rPr lang="en-US" altLang="zh-CN" sz="4000" b="1">
                <a:solidFill>
                  <a:srgbClr val="3B0DE3"/>
                </a:solidFill>
                <a:latin typeface="Arial"/>
                <a:ea typeface="隶书" pitchFamily="49" charset="-122"/>
              </a:rPr>
              <a:t>—”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画出动物名字；</a:t>
            </a:r>
          </a:p>
          <a:p>
            <a:endParaRPr lang="zh-CN" altLang="en-US" sz="4000" b="1">
              <a:solidFill>
                <a:srgbClr val="3B0DE3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、        想尾巴是怎么样的？</a:t>
            </a:r>
          </a:p>
          <a:p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   </a:t>
            </a:r>
          </a:p>
        </p:txBody>
      </p:sp>
      <p:pic>
        <p:nvPicPr>
          <p:cNvPr id="70664" name="Picture 8" descr="嘴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12000" contrast="-48000"/>
          </a:blip>
          <a:srcRect/>
          <a:stretch>
            <a:fillRect/>
          </a:stretch>
        </p:blipFill>
        <p:spPr bwMode="auto">
          <a:xfrm>
            <a:off x="1403350" y="2205038"/>
            <a:ext cx="1728788" cy="12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665" name="Picture 9" descr="u=3636604101,2471686107&amp;fm=0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2275" y="3357563"/>
            <a:ext cx="1223963" cy="109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667" name="Picture 11" descr="u=3592560199,1181741657&amp;fm=0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4652963"/>
            <a:ext cx="1223963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6969125" y="2708275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en-US" altLang="zh-CN" sz="3600" b="1">
              <a:latin typeface="Times New Roman" pitchFamily="18" charset="0"/>
            </a:endParaRP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250825" y="3141663"/>
            <a:ext cx="9145588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         参加第二场比尾巴比赛的有：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u="sng">
                <a:latin typeface="Times New Roman" pitchFamily="18" charset="0"/>
              </a:rPr>
              <a:t>                          </a:t>
            </a:r>
            <a:r>
              <a:rPr kumimoji="1" lang="zh-CN" altLang="en-US" sz="3600" b="1">
                <a:latin typeface="Times New Roman" pitchFamily="18" charset="0"/>
              </a:rPr>
              <a:t>，它们比：</a:t>
            </a:r>
            <a:r>
              <a:rPr kumimoji="1" lang="zh-CN" altLang="en-US" sz="3600" b="1" u="sng">
                <a:latin typeface="Times New Roman" pitchFamily="18" charset="0"/>
              </a:rPr>
              <a:t>                        </a:t>
            </a:r>
            <a:r>
              <a:rPr kumimoji="1" lang="zh-CN" altLang="en-US" sz="3600" b="1">
                <a:latin typeface="Times New Roman" pitchFamily="18" charset="0"/>
              </a:rPr>
              <a:t>。</a:t>
            </a:r>
            <a:r>
              <a:rPr kumimoji="1" lang="zh-CN" altLang="en-US" sz="3600" b="1" u="sng">
                <a:latin typeface="Times New Roman" pitchFamily="18" charset="0"/>
              </a:rPr>
              <a:t>        </a:t>
            </a:r>
            <a:endParaRPr kumimoji="1" lang="zh-CN" altLang="en-US" sz="3600" b="1">
              <a:latin typeface="Times New Roman" pitchFamily="18" charset="0"/>
            </a:endParaRPr>
          </a:p>
        </p:txBody>
      </p:sp>
      <p:pic>
        <p:nvPicPr>
          <p:cNvPr id="77828" name="Picture 4" descr="gongj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33375"/>
            <a:ext cx="2952750" cy="220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7829" name="Picture 5" descr="yaz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692150"/>
            <a:ext cx="2447925" cy="176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7830" name="Picture 6" descr="kongqu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888" y="603250"/>
            <a:ext cx="2554287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3" name="Group 13"/>
          <p:cNvGrpSpPr/>
          <p:nvPr/>
        </p:nvGrpSpPr>
        <p:grpSpPr bwMode="auto">
          <a:xfrm>
            <a:off x="468313" y="692150"/>
            <a:ext cx="3908425" cy="2190750"/>
            <a:chOff x="839" y="210"/>
            <a:chExt cx="4004" cy="2256"/>
          </a:xfrm>
        </p:grpSpPr>
        <p:pic>
          <p:nvPicPr>
            <p:cNvPr id="30734" name="Picture 14" descr="pic_2274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9" y="210"/>
              <a:ext cx="2495" cy="2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35" name="Text Box 15"/>
            <p:cNvSpPr txBox="1">
              <a:spLocks noChangeArrowheads="1"/>
            </p:cNvSpPr>
            <p:nvPr/>
          </p:nvSpPr>
          <p:spPr bwMode="auto">
            <a:xfrm>
              <a:off x="4287" y="1524"/>
              <a:ext cx="556" cy="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5400" b="1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pic>
        <p:nvPicPr>
          <p:cNvPr id="30737" name="Picture 17" descr="pic_2274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692150"/>
            <a:ext cx="2346325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405563" y="16335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itchFamily="49" charset="-122"/>
            </a:endParaRPr>
          </a:p>
        </p:txBody>
      </p:sp>
      <p:pic>
        <p:nvPicPr>
          <p:cNvPr id="30745" name="Picture 25" descr="u=3943713051,654632060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604838"/>
            <a:ext cx="3024188" cy="226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1331913" y="3357563"/>
            <a:ext cx="72009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/>
              <a:t>谁的尾巴弯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r>
              <a:rPr lang="zh-CN" altLang="en-US" sz="6000" b="1"/>
              <a:t>谁的尾巴扁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r>
              <a:rPr lang="zh-CN" altLang="en-US" sz="6000" b="1"/>
              <a:t>谁的尾巴最好看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684213" y="3429000"/>
            <a:ext cx="100806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B0DE3"/>
                </a:solidFill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Text Box 8"/>
          <p:cNvSpPr txBox="1">
            <a:spLocks noChangeArrowheads="1"/>
          </p:cNvSpPr>
          <p:nvPr/>
        </p:nvSpPr>
        <p:spPr bwMode="auto">
          <a:xfrm>
            <a:off x="4284663" y="3525838"/>
            <a:ext cx="184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z="4200" b="1">
              <a:ea typeface="楷体_GB2312" pitchFamily="49" charset="-122"/>
            </a:endParaRPr>
          </a:p>
          <a:p>
            <a:pPr eaLnBrk="1" hangingPunct="1"/>
            <a:endParaRPr lang="zh-CN" altLang="en-US" sz="4200" b="1">
              <a:ea typeface="楷体_GB2312" pitchFamily="49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258888" y="3068638"/>
            <a:ext cx="74168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公鸡的尾巴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弯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5580063" y="15573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itchFamily="49" charset="-122"/>
            </a:endParaRPr>
          </a:p>
        </p:txBody>
      </p:sp>
      <p:grpSp>
        <p:nvGrpSpPr>
          <p:cNvPr id="8228" name="Group 36"/>
          <p:cNvGrpSpPr/>
          <p:nvPr/>
        </p:nvGrpSpPr>
        <p:grpSpPr bwMode="auto">
          <a:xfrm>
            <a:off x="395288" y="549275"/>
            <a:ext cx="8424862" cy="2159000"/>
            <a:chOff x="249" y="346"/>
            <a:chExt cx="5307" cy="1358"/>
          </a:xfrm>
        </p:grpSpPr>
        <p:pic>
          <p:nvPicPr>
            <p:cNvPr id="8210" name="Picture 18" descr="pic_2274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9" y="346"/>
              <a:ext cx="1534" cy="1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3" name="Picture 21" descr="pic_22741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64" y="436"/>
              <a:ext cx="1478" cy="1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27" name="Picture 35" descr="u=2612082517,39590459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2" y="353"/>
              <a:ext cx="1814" cy="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29" name="Text Box 37"/>
          <p:cNvSpPr txBox="1">
            <a:spLocks noChangeArrowheads="1"/>
          </p:cNvSpPr>
          <p:nvPr/>
        </p:nvSpPr>
        <p:spPr bwMode="auto">
          <a:xfrm>
            <a:off x="1331913" y="4149725"/>
            <a:ext cx="58324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鸭子的尾巴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扁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1258888" y="5229225"/>
            <a:ext cx="87137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孔雀的尾巴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最好看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684213" y="3213100"/>
            <a:ext cx="39608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B0DE3"/>
                </a:solidFill>
              </a:rPr>
              <a:t>④</a:t>
            </a:r>
            <a:endParaRPr lang="zh-CN" altLang="en-US" sz="3200" b="1">
              <a:solidFill>
                <a:srgbClr val="3B0DE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8"/>
          <p:cNvSpPr txBox="1">
            <a:spLocks noChangeArrowheads="1"/>
          </p:cNvSpPr>
          <p:nvPr/>
        </p:nvSpPr>
        <p:spPr bwMode="auto">
          <a:xfrm>
            <a:off x="4284663" y="3525838"/>
            <a:ext cx="184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z="4200" b="1">
              <a:ea typeface="楷体_GB2312" pitchFamily="49" charset="-122"/>
            </a:endParaRPr>
          </a:p>
          <a:p>
            <a:pPr eaLnBrk="1" hangingPunct="1"/>
            <a:endParaRPr lang="zh-CN" altLang="en-US" sz="4200" b="1">
              <a:ea typeface="楷体_GB2312" pitchFamily="49" charset="-122"/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760788" y="1825625"/>
            <a:ext cx="5429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54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5580063" y="15573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itchFamily="49" charset="-122"/>
            </a:endParaRPr>
          </a:p>
        </p:txBody>
      </p:sp>
      <p:pic>
        <p:nvPicPr>
          <p:cNvPr id="63503" name="Picture 15" descr="u=2612082517,39590459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88913"/>
            <a:ext cx="4103687" cy="276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1547813" y="3716338"/>
            <a:ext cx="842486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楷体_GB2312" pitchFamily="49" charset="-122"/>
              </a:rPr>
              <a:t>孔雀的尾巴最</a:t>
            </a:r>
            <a:r>
              <a:rPr lang="zh-CN" altLang="en-US" sz="5400" b="1">
                <a:solidFill>
                  <a:srgbClr val="E10FCD"/>
                </a:solidFill>
                <a:ea typeface="楷体_GB2312" pitchFamily="49" charset="-122"/>
              </a:rPr>
              <a:t>好看</a:t>
            </a:r>
            <a:r>
              <a:rPr lang="zh-CN" altLang="en-US" sz="4200" b="1">
                <a:ea typeface="楷体_GB2312" pitchFamily="49" charset="-122"/>
              </a:rPr>
              <a:t>。</a:t>
            </a:r>
          </a:p>
        </p:txBody>
      </p:sp>
      <p:sp>
        <p:nvSpPr>
          <p:cNvPr id="63510" name="WordArt 22"/>
          <p:cNvSpPr>
            <a:spLocks noChangeArrowheads="1" noChangeShapeType="1" noTextEdit="1"/>
          </p:cNvSpPr>
          <p:nvPr/>
        </p:nvSpPr>
        <p:spPr bwMode="auto">
          <a:xfrm>
            <a:off x="5795963" y="4652963"/>
            <a:ext cx="122396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漂亮</a:t>
            </a:r>
          </a:p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美丽</a:t>
            </a:r>
          </a:p>
        </p:txBody>
      </p:sp>
      <p:sp>
        <p:nvSpPr>
          <p:cNvPr id="63511" name="Text Box 23"/>
          <p:cNvSpPr txBox="1">
            <a:spLocks noChangeArrowheads="1"/>
          </p:cNvSpPr>
          <p:nvPr/>
        </p:nvSpPr>
        <p:spPr bwMode="auto">
          <a:xfrm>
            <a:off x="5003800" y="3716338"/>
            <a:ext cx="29527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5400" b="1">
              <a:solidFill>
                <a:srgbClr val="E02410"/>
              </a:solidFill>
              <a:ea typeface="楷体_GB2312" pitchFamily="49" charset="-122"/>
            </a:endParaRPr>
          </a:p>
        </p:txBody>
      </p:sp>
      <p:sp>
        <p:nvSpPr>
          <p:cNvPr id="63512" name="Text Box 24"/>
          <p:cNvSpPr txBox="1">
            <a:spLocks noChangeArrowheads="1"/>
          </p:cNvSpPr>
          <p:nvPr/>
        </p:nvSpPr>
        <p:spPr bwMode="auto">
          <a:xfrm>
            <a:off x="0" y="2420938"/>
            <a:ext cx="250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 b="1">
              <a:solidFill>
                <a:srgbClr val="3B0DE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1187450" y="2205038"/>
            <a:ext cx="5400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</a:rPr>
              <a:t>孔雀</a:t>
            </a:r>
            <a:r>
              <a:rPr kumimoji="1" lang="zh-CN" altLang="en-US" sz="4000" b="1">
                <a:latin typeface="Times New Roman" pitchFamily="18" charset="0"/>
              </a:rPr>
              <a:t>的尾巴</a:t>
            </a:r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</a:rPr>
              <a:t>最</a:t>
            </a:r>
            <a:r>
              <a:rPr kumimoji="1" lang="zh-CN" altLang="en-US" sz="4000" b="1">
                <a:latin typeface="Times New Roman" pitchFamily="18" charset="0"/>
              </a:rPr>
              <a:t>好看。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611188" y="908050"/>
            <a:ext cx="2592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Times New Roman" pitchFamily="18" charset="0"/>
                <a:ea typeface="黑体" pitchFamily="49" charset="-122"/>
              </a:rPr>
              <a:t>我会说：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187450" y="3357563"/>
            <a:ext cx="72009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dirty="0">
                <a:latin typeface="Times New Roman" pitchFamily="18" charset="0"/>
              </a:rPr>
              <a:t>我的衣服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最</a:t>
            </a:r>
            <a:r>
              <a:rPr kumimoji="1" lang="zh-CN" altLang="en-US" sz="4000" b="1" u="sng" dirty="0">
                <a:latin typeface="Times New Roman" pitchFamily="18" charset="0"/>
              </a:rPr>
              <a:t>                         </a:t>
            </a:r>
            <a:r>
              <a:rPr kumimoji="1" lang="zh-CN" altLang="en-US" sz="4000" b="1" dirty="0">
                <a:latin typeface="Times New Roman" pitchFamily="18" charset="0"/>
              </a:rPr>
              <a:t>。</a:t>
            </a:r>
          </a:p>
          <a:p>
            <a:r>
              <a:rPr kumimoji="1" lang="zh-CN" altLang="en-US" sz="4000" b="1" dirty="0">
                <a:latin typeface="Times New Roman" pitchFamily="18" charset="0"/>
              </a:rPr>
              <a:t>小明跑得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最</a:t>
            </a:r>
            <a:r>
              <a:rPr kumimoji="1" lang="zh-CN" altLang="en-US" sz="4000" b="1" u="sng" dirty="0">
                <a:latin typeface="Times New Roman" pitchFamily="18" charset="0"/>
              </a:rPr>
              <a:t>                         </a:t>
            </a:r>
            <a:r>
              <a:rPr kumimoji="1" lang="zh-CN" altLang="en-US" sz="4000" b="1" dirty="0">
                <a:latin typeface="Times New Roman" pitchFamily="18" charset="0"/>
              </a:rPr>
              <a:t>。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1258888" y="5084763"/>
            <a:ext cx="7551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u="sng">
                <a:latin typeface="Times New Roman" pitchFamily="18" charset="0"/>
              </a:rPr>
              <a:t>                                                      </a:t>
            </a:r>
            <a:r>
              <a:rPr kumimoji="1" lang="zh-CN" altLang="en-US" sz="4000" b="1">
                <a:latin typeface="Times New Roman" pitchFamily="18" charset="0"/>
              </a:rPr>
              <a:t>。</a:t>
            </a: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3132138" y="4724400"/>
            <a:ext cx="93503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5400" b="1">
                <a:solidFill>
                  <a:srgbClr val="FF3300"/>
                </a:solidFill>
              </a:rPr>
              <a:t>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7"/>
          <p:cNvSpPr txBox="1">
            <a:spLocks noChangeArrowheads="1"/>
          </p:cNvSpPr>
          <p:nvPr/>
        </p:nvSpPr>
        <p:spPr bwMode="auto">
          <a:xfrm>
            <a:off x="395288" y="2349500"/>
            <a:ext cx="47529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>
                <a:ea typeface="楷体_GB2312" pitchFamily="49" charset="-122"/>
              </a:rPr>
              <a:t>谁的尾巴弯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000" b="1">
              <a:ea typeface="楷体_GB2312" pitchFamily="49" charset="-122"/>
            </a:endParaRPr>
          </a:p>
          <a:p>
            <a:pPr eaLnBrk="1" hangingPunct="1"/>
            <a:r>
              <a:rPr lang="zh-CN" altLang="en-US" sz="4000" b="1">
                <a:ea typeface="楷体_GB2312" pitchFamily="49" charset="-122"/>
              </a:rPr>
              <a:t>谁的尾巴扁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000" b="1">
              <a:ea typeface="楷体_GB2312" pitchFamily="49" charset="-122"/>
            </a:endParaRPr>
          </a:p>
          <a:p>
            <a:pPr eaLnBrk="1" hangingPunct="1"/>
            <a:r>
              <a:rPr lang="zh-CN" altLang="en-US" sz="4000" b="1">
                <a:ea typeface="楷体_GB2312" pitchFamily="49" charset="-122"/>
              </a:rPr>
              <a:t>谁的尾巴最好看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</p:txBody>
      </p:sp>
      <p:sp>
        <p:nvSpPr>
          <p:cNvPr id="65540" name="Text Box 8"/>
          <p:cNvSpPr txBox="1">
            <a:spLocks noChangeArrowheads="1"/>
          </p:cNvSpPr>
          <p:nvPr/>
        </p:nvSpPr>
        <p:spPr bwMode="auto">
          <a:xfrm>
            <a:off x="4284663" y="3525838"/>
            <a:ext cx="184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z="4200" b="1">
              <a:ea typeface="楷体_GB2312" pitchFamily="49" charset="-122"/>
            </a:endParaRPr>
          </a:p>
          <a:p>
            <a:pPr eaLnBrk="1" hangingPunct="1"/>
            <a:endParaRPr lang="zh-CN" altLang="en-US" sz="4200" b="1">
              <a:ea typeface="楷体_GB2312" pitchFamily="49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484688" y="2349500"/>
            <a:ext cx="4191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200" b="1">
                <a:latin typeface="楷体_GB2312" pitchFamily="49" charset="-122"/>
                <a:ea typeface="楷体_GB2312" pitchFamily="49" charset="-122"/>
              </a:rPr>
              <a:t>公鸡的尾巴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弯</a:t>
            </a:r>
            <a:r>
              <a:rPr lang="zh-CN" altLang="en-US" sz="42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3760788" y="1825625"/>
            <a:ext cx="5429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54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580063" y="1557338"/>
            <a:ext cx="8302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 b="1">
              <a:solidFill>
                <a:srgbClr val="FF3300"/>
              </a:solidFill>
              <a:ea typeface="楷体_GB2312" pitchFamily="49" charset="-122"/>
            </a:endParaRPr>
          </a:p>
        </p:txBody>
      </p:sp>
      <p:grpSp>
        <p:nvGrpSpPr>
          <p:cNvPr id="65548" name="Group 12"/>
          <p:cNvGrpSpPr/>
          <p:nvPr/>
        </p:nvGrpSpPr>
        <p:grpSpPr bwMode="auto">
          <a:xfrm>
            <a:off x="395288" y="549275"/>
            <a:ext cx="8424862" cy="1295400"/>
            <a:chOff x="249" y="346"/>
            <a:chExt cx="5307" cy="1358"/>
          </a:xfrm>
        </p:grpSpPr>
        <p:pic>
          <p:nvPicPr>
            <p:cNvPr id="65549" name="Picture 13" descr="pic_2274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9" y="346"/>
              <a:ext cx="1534" cy="1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550" name="Picture 14" descr="pic_22741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64" y="436"/>
              <a:ext cx="1478" cy="1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551" name="Picture 15" descr="u=2612082517,39590459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2" y="353"/>
              <a:ext cx="1814" cy="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4500563" y="3500438"/>
            <a:ext cx="4175125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00" b="1">
                <a:latin typeface="楷体_GB2312" pitchFamily="49" charset="-122"/>
                <a:ea typeface="楷体_GB2312" pitchFamily="49" charset="-122"/>
              </a:rPr>
              <a:t>鸭子的尾巴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扁</a:t>
            </a:r>
            <a:r>
              <a:rPr lang="zh-CN" altLang="en-US" sz="42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65557" name="Text Box 21"/>
          <p:cNvSpPr txBox="1">
            <a:spLocks noChangeArrowheads="1"/>
          </p:cNvSpPr>
          <p:nvPr/>
        </p:nvSpPr>
        <p:spPr bwMode="auto">
          <a:xfrm>
            <a:off x="4500563" y="4797425"/>
            <a:ext cx="5472112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00" b="1">
                <a:ea typeface="楷体_GB2312" pitchFamily="49" charset="-122"/>
              </a:rPr>
              <a:t>孔雀的尾巴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最好看</a:t>
            </a:r>
            <a:r>
              <a:rPr lang="zh-CN" altLang="en-US" sz="4200" b="1">
                <a:ea typeface="楷体_GB2312" pitchFamily="49" charset="-122"/>
              </a:rPr>
              <a:t>。</a:t>
            </a:r>
          </a:p>
        </p:txBody>
      </p:sp>
      <p:sp>
        <p:nvSpPr>
          <p:cNvPr id="65565" name="Text Box 29"/>
          <p:cNvSpPr txBox="1">
            <a:spLocks noChangeArrowheads="1"/>
          </p:cNvSpPr>
          <p:nvPr/>
        </p:nvSpPr>
        <p:spPr bwMode="auto">
          <a:xfrm>
            <a:off x="3995738" y="2420938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B0DE3"/>
                </a:solidFill>
              </a:rPr>
              <a:t>④</a:t>
            </a:r>
          </a:p>
        </p:txBody>
      </p:sp>
      <p:sp>
        <p:nvSpPr>
          <p:cNvPr id="65566" name="Text Box 30"/>
          <p:cNvSpPr txBox="1">
            <a:spLocks noChangeArrowheads="1"/>
          </p:cNvSpPr>
          <p:nvPr/>
        </p:nvSpPr>
        <p:spPr bwMode="auto">
          <a:xfrm>
            <a:off x="0" y="2349500"/>
            <a:ext cx="790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B0DE3"/>
                </a:solidFill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6868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 b="4523"/>
          <a:stretch>
            <a:fillRect/>
          </a:stretch>
        </p:blipFill>
        <p:spPr bwMode="auto">
          <a:xfrm>
            <a:off x="-304800" y="-228600"/>
            <a:ext cx="9753600" cy="698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39750" y="9810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3B0DE3"/>
              </a:solidFill>
            </a:endParaRPr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179388" y="549275"/>
            <a:ext cx="8496300" cy="381635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611188" y="981075"/>
            <a:ext cx="7561262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E02410"/>
                </a:solidFill>
              </a:rPr>
              <a:t>我会学：</a:t>
            </a:r>
          </a:p>
          <a:p>
            <a:r>
              <a:rPr lang="zh-CN" altLang="en-US" sz="4000" b="1" dirty="0">
                <a:solidFill>
                  <a:srgbClr val="3B0DE3"/>
                </a:solidFill>
              </a:rPr>
              <a:t>       </a:t>
            </a:r>
            <a:r>
              <a:rPr lang="zh-CN" altLang="en-US" sz="4000" b="1" dirty="0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先自由读第一、二小节，想一想参加比赛的动物有谁？ 它们的尾巴是怎么样的？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5508625" y="981075"/>
            <a:ext cx="3635375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30000"/>
              </a:spcBef>
            </a:pPr>
            <a:endParaRPr kumimoji="1" lang="en-US" altLang="zh-CN" sz="2400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3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谁的尾巴弯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>
              <a:lnSpc>
                <a:spcPct val="45000"/>
              </a:lnSpc>
              <a:spcBef>
                <a:spcPct val="30000"/>
              </a:spcBef>
            </a:pPr>
            <a:endParaRPr lang="en-US" altLang="zh-CN" sz="4000" b="1">
              <a:solidFill>
                <a:srgbClr val="E02410"/>
              </a:solidFill>
              <a:ea typeface="楷体_GB2312" pitchFamily="49" charset="-122"/>
            </a:endParaRPr>
          </a:p>
          <a:p>
            <a:pPr>
              <a:lnSpc>
                <a:spcPct val="45000"/>
              </a:lnSpc>
              <a:spcBef>
                <a:spcPct val="3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谁的尾巴扁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>
              <a:lnSpc>
                <a:spcPct val="45000"/>
              </a:lnSpc>
              <a:spcBef>
                <a:spcPct val="30000"/>
              </a:spcBef>
            </a:pPr>
            <a:endParaRPr lang="en-US" altLang="zh-CN" sz="4000" b="1">
              <a:solidFill>
                <a:srgbClr val="E02410"/>
              </a:solidFill>
              <a:ea typeface="楷体_GB2312" pitchFamily="49" charset="-122"/>
            </a:endParaRPr>
          </a:p>
          <a:p>
            <a:pPr>
              <a:lnSpc>
                <a:spcPct val="45000"/>
              </a:lnSpc>
              <a:spcBef>
                <a:spcPct val="3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谁的尾巴最好看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4400">
                <a:latin typeface="Times New Roman" pitchFamily="18" charset="0"/>
              </a:rPr>
              <a:t>                 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5105400" y="4572000"/>
            <a:ext cx="312420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400" b="1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99"/>
                </a:solidFill>
                <a:latin typeface="Times New Roman" pitchFamily="18" charset="0"/>
              </a:rPr>
              <a:t> </a:t>
            </a:r>
            <a:endParaRPr kumimoji="1"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219200" y="3810000"/>
            <a:ext cx="3429000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000" b="1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99"/>
                </a:solidFill>
                <a:latin typeface="Times New Roman" pitchFamily="18" charset="0"/>
              </a:rPr>
              <a:t>  </a:t>
            </a:r>
            <a:endParaRPr kumimoji="1"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5580063" y="3644900"/>
            <a:ext cx="4248150" cy="320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en-US" altLang="zh-CN" sz="2400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公鸡的尾巴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弯</a:t>
            </a: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35000"/>
              </a:spcBef>
            </a:pPr>
            <a:endParaRPr kumimoji="1" lang="en-US" altLang="zh-CN" sz="3200" b="1">
              <a:solidFill>
                <a:srgbClr val="3B0DE3"/>
              </a:solidFill>
              <a:latin typeface="宋体" charset="-122"/>
            </a:endParaRPr>
          </a:p>
          <a:p>
            <a:pPr>
              <a:lnSpc>
                <a:spcPct val="45000"/>
              </a:lnSpc>
              <a:spcBef>
                <a:spcPct val="35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鸭子的尾巴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扁</a:t>
            </a: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35000"/>
              </a:spcBef>
            </a:pPr>
            <a:endParaRPr kumimoji="1" lang="en-US" altLang="zh-CN" sz="3200" b="1">
              <a:solidFill>
                <a:srgbClr val="3B0DE3"/>
              </a:solidFill>
              <a:latin typeface="宋体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孔雀的尾巴</a:t>
            </a:r>
            <a:r>
              <a:rPr lang="zh-CN" altLang="en-US" sz="3200" b="1">
                <a:solidFill>
                  <a:srgbClr val="E02410"/>
                </a:solidFill>
                <a:ea typeface="楷体_GB2312" pitchFamily="49" charset="-122"/>
              </a:rPr>
              <a:t>最好看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4400">
              <a:latin typeface="Times New Roman" pitchFamily="18" charset="0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84213" y="914400"/>
            <a:ext cx="51069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en-US" altLang="zh-CN" sz="2400" b="1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谁的尾巴长</a:t>
            </a: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  <a:endParaRPr lang="en-US" altLang="zh-CN" sz="4000" b="1">
              <a:solidFill>
                <a:srgbClr val="E02410"/>
              </a:solidFill>
              <a:ea typeface="楷体_GB2312" pitchFamily="49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400" b="1">
              <a:solidFill>
                <a:srgbClr val="F4124D"/>
              </a:solidFill>
              <a:latin typeface="宋体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谁的尾巴短</a:t>
            </a: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zh-CN" altLang="en-US" sz="2400" b="1">
              <a:solidFill>
                <a:srgbClr val="F4124D"/>
              </a:solidFill>
              <a:latin typeface="宋体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3B0DE3"/>
                </a:solidFill>
                <a:latin typeface="宋体" charset="-122"/>
              </a:rPr>
              <a:t>谁的尾巴好像一把伞</a:t>
            </a:r>
            <a:r>
              <a:rPr lang="zh-CN" altLang="en-US" sz="4000" b="1">
                <a:solidFill>
                  <a:srgbClr val="E02410"/>
                </a:solidFill>
                <a:ea typeface="楷体_GB2312" pitchFamily="49" charset="-122"/>
              </a:rPr>
              <a:t>？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zh-CN" altLang="en-US" sz="4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11188" y="3716338"/>
            <a:ext cx="5184775" cy="314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en-US" altLang="zh-CN" sz="2400" b="1" dirty="0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3B0DE3"/>
                </a:solidFill>
                <a:latin typeface="宋体" charset="-122"/>
              </a:rPr>
              <a:t>猴子的尾巴</a:t>
            </a:r>
            <a:r>
              <a:rPr lang="zh-CN" altLang="en-US" sz="4000" b="1" dirty="0">
                <a:solidFill>
                  <a:srgbClr val="E02410"/>
                </a:solidFill>
                <a:ea typeface="楷体_GB2312" pitchFamily="49" charset="-122"/>
              </a:rPr>
              <a:t>长</a:t>
            </a:r>
            <a:r>
              <a:rPr kumimoji="1" lang="zh-CN" altLang="en-US" sz="3200" b="1" dirty="0">
                <a:solidFill>
                  <a:srgbClr val="0000FF"/>
                </a:solidFill>
                <a:latin typeface="宋体" charset="-122"/>
              </a:rPr>
              <a:t> </a:t>
            </a:r>
            <a:r>
              <a:rPr kumimoji="1" lang="zh-CN" altLang="en-US" sz="3200" b="1" dirty="0">
                <a:latin typeface="宋体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en-US" altLang="zh-CN" sz="2000" b="1" dirty="0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3B0DE3"/>
                </a:solidFill>
                <a:latin typeface="宋体" charset="-122"/>
              </a:rPr>
              <a:t>兔子的尾巴</a:t>
            </a:r>
            <a:r>
              <a:rPr lang="zh-CN" altLang="en-US" sz="4000" b="1" dirty="0">
                <a:solidFill>
                  <a:srgbClr val="E02410"/>
                </a:solidFill>
                <a:ea typeface="楷体_GB2312" pitchFamily="49" charset="-122"/>
              </a:rPr>
              <a:t>短</a:t>
            </a:r>
            <a:r>
              <a:rPr kumimoji="1" lang="zh-CN" altLang="en-US" sz="3200" b="1" dirty="0">
                <a:solidFill>
                  <a:srgbClr val="0000FF"/>
                </a:solidFill>
                <a:latin typeface="宋体" charset="-122"/>
              </a:rPr>
              <a:t> </a:t>
            </a:r>
            <a:r>
              <a:rPr kumimoji="1" lang="zh-CN" altLang="en-US" sz="3200" b="1" dirty="0">
                <a:latin typeface="宋体" charset="-122"/>
              </a:rPr>
              <a:t>。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endParaRPr kumimoji="1" lang="en-US" altLang="zh-CN" sz="2000" b="1" dirty="0">
              <a:latin typeface="Times New Roman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3B0DE3"/>
                </a:solidFill>
                <a:latin typeface="宋体" charset="-122"/>
              </a:rPr>
              <a:t>松鼠的尾巴好像</a:t>
            </a:r>
            <a:r>
              <a:rPr lang="zh-CN" altLang="en-US" sz="3200" b="1" dirty="0">
                <a:solidFill>
                  <a:srgbClr val="E02410"/>
                </a:solidFill>
                <a:ea typeface="楷体_GB2312" pitchFamily="49" charset="-122"/>
              </a:rPr>
              <a:t>一把伞</a:t>
            </a:r>
            <a:r>
              <a:rPr kumimoji="1" lang="zh-CN" altLang="en-US" sz="2800" b="1" dirty="0">
                <a:latin typeface="宋体" charset="-122"/>
              </a:rPr>
              <a:t>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kumimoji="1" lang="zh-CN" altLang="en-US" sz="4400" b="1" dirty="0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66568" name="WordArt 8"/>
          <p:cNvSpPr>
            <a:spLocks noChangeArrowheads="1" noChangeShapeType="1" noTextEdit="1"/>
          </p:cNvSpPr>
          <p:nvPr/>
        </p:nvSpPr>
        <p:spPr bwMode="auto">
          <a:xfrm>
            <a:off x="3048000" y="228600"/>
            <a:ext cx="2971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  <a:ea typeface="华文行楷"/>
              </a:rPr>
              <a:t>比尾巴</a:t>
            </a:r>
          </a:p>
        </p:txBody>
      </p:sp>
      <p:sp>
        <p:nvSpPr>
          <p:cNvPr id="66569" name="Line 9"/>
          <p:cNvSpPr>
            <a:spLocks noChangeShapeType="1"/>
          </p:cNvSpPr>
          <p:nvPr/>
        </p:nvSpPr>
        <p:spPr bwMode="auto">
          <a:xfrm>
            <a:off x="5003800" y="1295400"/>
            <a:ext cx="0" cy="5562600"/>
          </a:xfrm>
          <a:prstGeom prst="line">
            <a:avLst/>
          </a:prstGeom>
          <a:noFill/>
          <a:ln w="38100">
            <a:solidFill>
              <a:schemeClr val="tx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179388" y="1125538"/>
            <a:ext cx="5762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①</a:t>
            </a: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179388" y="3860800"/>
            <a:ext cx="827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②</a:t>
            </a: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5076825" y="1052513"/>
            <a:ext cx="574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③</a:t>
            </a:r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5148263" y="3789363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5414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971550" y="260350"/>
            <a:ext cx="3024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Times New Roman" pitchFamily="18" charset="0"/>
              </a:rPr>
              <a:t>比尾巴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539750" y="3573463"/>
            <a:ext cx="56880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的尾巴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的尾巴 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的尾巴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468313" y="1125538"/>
            <a:ext cx="56165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谁的尾巴 </a:t>
            </a:r>
            <a:r>
              <a:rPr kumimoji="1" lang="zh-CN" altLang="en-US" sz="4000" b="1" u="sng">
                <a:solidFill>
                  <a:srgbClr val="6600FF"/>
                </a:solidFill>
                <a:ea typeface="楷体_GB2312" pitchFamily="49" charset="-122"/>
              </a:rPr>
              <a:t>     </a:t>
            </a: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谁的尾巴 </a:t>
            </a:r>
            <a:r>
              <a:rPr kumimoji="1" lang="zh-CN" altLang="en-US" sz="4000" b="1" u="sng">
                <a:solidFill>
                  <a:srgbClr val="6600FF"/>
                </a:solidFill>
                <a:ea typeface="楷体_GB2312" pitchFamily="49" charset="-122"/>
              </a:rPr>
              <a:t>     </a:t>
            </a: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谁的尾巴 </a:t>
            </a:r>
            <a:r>
              <a:rPr kumimoji="1" lang="zh-CN" altLang="en-US" sz="4000" b="1" u="sng">
                <a:solidFill>
                  <a:srgbClr val="6600FF"/>
                </a:solidFill>
                <a:ea typeface="楷体_GB2312" pitchFamily="49" charset="-122"/>
              </a:rPr>
              <a:t>        </a:t>
            </a: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 ？</a:t>
            </a:r>
            <a:endParaRPr lang="zh-CN" altLang="en-US" sz="4000" b="1">
              <a:ea typeface="楷体_GB2312" pitchFamily="49" charset="-122"/>
            </a:endParaRPr>
          </a:p>
        </p:txBody>
      </p:sp>
      <p:pic>
        <p:nvPicPr>
          <p:cNvPr id="81939" name="Picture 19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-387350"/>
            <a:ext cx="3635375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0" name="Picture 20" descr="图片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276475"/>
            <a:ext cx="3635375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2" name="Picture 6" descr="AN06_01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4149725"/>
            <a:ext cx="356393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5414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971550" y="260350"/>
            <a:ext cx="3024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Times New Roman" pitchFamily="18" charset="0"/>
              </a:rPr>
              <a:t>比耳朵</a:t>
            </a: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539750" y="3573463"/>
            <a:ext cx="56880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的耳朵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的耳朵 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，</a:t>
            </a:r>
          </a:p>
          <a:p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的耳朵</a:t>
            </a:r>
            <a:r>
              <a:rPr kumimoji="1" lang="zh-CN" altLang="en-US" sz="4000" b="1" u="sng">
                <a:solidFill>
                  <a:srgbClr val="FF0066"/>
                </a:solidFill>
                <a:ea typeface="楷体_GB2312" pitchFamily="49" charset="-122"/>
              </a:rPr>
              <a:t>       </a:t>
            </a:r>
            <a:r>
              <a:rPr kumimoji="1" lang="zh-CN" altLang="en-US" sz="4000" b="1">
                <a:solidFill>
                  <a:srgbClr val="FF0066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468313" y="1125538"/>
            <a:ext cx="6551612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谁的耳朵</a:t>
            </a:r>
            <a:r>
              <a:rPr kumimoji="1" lang="zh-CN" altLang="en-US" sz="4000" b="1" u="sng">
                <a:solidFill>
                  <a:srgbClr val="E02410"/>
                </a:solidFill>
                <a:ea typeface="楷体_GB2312" pitchFamily="49" charset="-122"/>
              </a:rPr>
              <a:t>尖</a:t>
            </a: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谁的耳朵</a:t>
            </a:r>
            <a:r>
              <a:rPr kumimoji="1" lang="zh-CN" altLang="en-US" sz="4000" b="1" u="sng">
                <a:solidFill>
                  <a:srgbClr val="E02410"/>
                </a:solidFill>
                <a:ea typeface="楷体_GB2312" pitchFamily="49" charset="-122"/>
              </a:rPr>
              <a:t>长</a:t>
            </a: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？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谁的耳朵</a:t>
            </a:r>
            <a:r>
              <a:rPr kumimoji="1" lang="zh-CN" altLang="en-US" sz="4000" b="1" u="sng">
                <a:solidFill>
                  <a:srgbClr val="E02410"/>
                </a:solidFill>
                <a:ea typeface="楷体_GB2312" pitchFamily="49" charset="-122"/>
              </a:rPr>
              <a:t>好像一把扇子</a:t>
            </a:r>
            <a:r>
              <a:rPr kumimoji="1" lang="zh-CN" altLang="en-US" sz="4000" b="1">
                <a:solidFill>
                  <a:srgbClr val="6600FF"/>
                </a:solidFill>
                <a:ea typeface="楷体_GB2312" pitchFamily="49" charset="-122"/>
              </a:rPr>
              <a:t>？</a:t>
            </a:r>
            <a:endParaRPr lang="zh-CN" altLang="en-US" sz="4000" b="1">
              <a:ea typeface="楷体_GB2312" pitchFamily="49" charset="-122"/>
            </a:endParaRPr>
          </a:p>
        </p:txBody>
      </p:sp>
      <p:pic>
        <p:nvPicPr>
          <p:cNvPr id="88073" name="Picture 9" descr="u=2771079110,859816284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0"/>
            <a:ext cx="2484437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074" name="Picture 10" descr="u=1585862603,83199556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916113"/>
            <a:ext cx="3059112" cy="244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u=1921757395,1004772021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2850" y="4149725"/>
            <a:ext cx="2851150" cy="270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/>
            </a:r>
            <a:br>
              <a:rPr lang="zh-CN" altLang="en-US" sz="4000" smtClean="0"/>
            </a:br>
            <a:endParaRPr lang="zh-CN" altLang="en-US" sz="400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86020" name="Picture 4" descr="pic_22742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450" y="1484313"/>
            <a:ext cx="1801813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pic_22742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788" y="1484313"/>
            <a:ext cx="1871662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022" name="Picture 6" descr="pic_22743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938" y="1484313"/>
            <a:ext cx="1871662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023" name="Picture 7" descr="pic_22753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08400" y="4221163"/>
            <a:ext cx="1800225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024" name="Picture 8" descr="pic_22745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72225" y="4149725"/>
            <a:ext cx="1801813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6025" name="Picture 9" descr="pic_22754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331913" cy="11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1476375" y="282575"/>
            <a:ext cx="7680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读读画画</a:t>
            </a:r>
            <a:r>
              <a:rPr lang="en-US" altLang="zh-CN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聪明的小朋友请帮帮我吧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!</a:t>
            </a:r>
          </a:p>
        </p:txBody>
      </p:sp>
      <p:pic>
        <p:nvPicPr>
          <p:cNvPr id="86027" name="Picture 11" descr="u=3713479400,456111594&amp;gp=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58888" y="4149725"/>
            <a:ext cx="1778000" cy="161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900113" y="404813"/>
            <a:ext cx="7632700" cy="2519362"/>
          </a:xfrm>
          <a:prstGeom prst="wedgeEllipseCallout">
            <a:avLst>
              <a:gd name="adj1" fmla="val 13500"/>
              <a:gd name="adj2" fmla="val 116477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331913" y="692150"/>
            <a:ext cx="64801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 dirty="0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我把尾巴当作</a:t>
            </a:r>
            <a:r>
              <a:rPr lang="zh-CN" altLang="en-US" sz="3600" b="1" dirty="0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游泳器</a:t>
            </a:r>
            <a:r>
              <a:rPr lang="zh-CN" altLang="en-US" sz="3600" b="1" dirty="0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。我用尾巴左右摆动，使身体前进，我的尾巴还能</a:t>
            </a:r>
            <a:r>
              <a:rPr lang="zh-CN" altLang="en-US" sz="3600" b="1" dirty="0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控制方向</a:t>
            </a:r>
            <a:r>
              <a:rPr lang="zh-CN" altLang="en-US" sz="3600" b="1" dirty="0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呢</a:t>
            </a:r>
            <a:r>
              <a:rPr lang="en-US" altLang="zh-CN" sz="3600" b="1" dirty="0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!</a:t>
            </a: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4140200" y="5300663"/>
            <a:ext cx="1241425" cy="1017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鱼</a:t>
            </a:r>
          </a:p>
        </p:txBody>
      </p:sp>
      <p:pic>
        <p:nvPicPr>
          <p:cNvPr id="6153" name="Picture 9" descr="u=2548443243,287800157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506788"/>
            <a:ext cx="3408363" cy="335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835150" y="836613"/>
            <a:ext cx="59769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900113" y="188913"/>
            <a:ext cx="8243887" cy="3455987"/>
          </a:xfrm>
          <a:prstGeom prst="wedgeEllipseCallout">
            <a:avLst>
              <a:gd name="adj1" fmla="val 12278"/>
              <a:gd name="adj2" fmla="val 71361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   我把尾巴当作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飞行器</a:t>
            </a:r>
            <a:r>
              <a:rPr lang="zh-CN" altLang="en-US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。我用尾巴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掌握方向</a:t>
            </a:r>
            <a:r>
              <a:rPr lang="zh-CN" altLang="en-US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，在飞行时我的尾巴起到舵的作用</a:t>
            </a:r>
            <a:r>
              <a:rPr lang="en-US" altLang="zh-CN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!</a:t>
            </a:r>
          </a:p>
          <a:p>
            <a:pPr algn="ctr"/>
            <a:endParaRPr lang="zh-CN" altLang="en-US" sz="40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0968" name="WordArt 8"/>
          <p:cNvSpPr>
            <a:spLocks noChangeArrowheads="1" noChangeShapeType="1" noTextEdit="1"/>
          </p:cNvSpPr>
          <p:nvPr/>
        </p:nvSpPr>
        <p:spPr bwMode="auto">
          <a:xfrm>
            <a:off x="4572000" y="5516563"/>
            <a:ext cx="1368425" cy="946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鸟</a:t>
            </a:r>
          </a:p>
        </p:txBody>
      </p:sp>
      <p:pic>
        <p:nvPicPr>
          <p:cNvPr id="40971" name="Picture 11" descr="u=455041792,2736417905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2025" y="4049713"/>
            <a:ext cx="3101975" cy="280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84213" y="260350"/>
            <a:ext cx="5976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539750" y="836613"/>
            <a:ext cx="8064500" cy="2376487"/>
          </a:xfrm>
          <a:prstGeom prst="wedgeEllipseCallout">
            <a:avLst>
              <a:gd name="adj1" fmla="val 13662"/>
              <a:gd name="adj2" fmla="val 84069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    我把尾巴当作</a:t>
            </a:r>
            <a:r>
              <a:rPr lang="zh-CN" altLang="en-US" sz="40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武器</a:t>
            </a:r>
            <a:r>
              <a:rPr lang="zh-CN" altLang="en-US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。我用尾巴来捕捉猎物</a:t>
            </a:r>
            <a:r>
              <a:rPr lang="en-US" altLang="zh-CN" sz="40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!</a:t>
            </a:r>
          </a:p>
          <a:p>
            <a:pPr algn="ctr"/>
            <a:endParaRPr lang="zh-CN" altLang="en-US" sz="40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1993" name="WordArt 9"/>
          <p:cNvSpPr>
            <a:spLocks noChangeArrowheads="1" noChangeShapeType="1" noTextEdit="1"/>
          </p:cNvSpPr>
          <p:nvPr/>
        </p:nvSpPr>
        <p:spPr bwMode="auto">
          <a:xfrm>
            <a:off x="3276600" y="5157788"/>
            <a:ext cx="1187450" cy="730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鳄鱼</a:t>
            </a:r>
          </a:p>
        </p:txBody>
      </p:sp>
      <p:pic>
        <p:nvPicPr>
          <p:cNvPr id="41994" name="Picture 10" descr="u=3631746742,2928375773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076700"/>
            <a:ext cx="3779837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84213" y="260350"/>
            <a:ext cx="5976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4040" name="Picture 8" descr="u=486016933,1231619710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3311525"/>
            <a:ext cx="3635375" cy="35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755650" y="549275"/>
            <a:ext cx="8207375" cy="2808288"/>
          </a:xfrm>
          <a:prstGeom prst="wedgeEllipseCallout">
            <a:avLst>
              <a:gd name="adj1" fmla="val 45282"/>
              <a:gd name="adj2" fmla="val 85273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我把尾巴当作</a:t>
            </a:r>
            <a:r>
              <a:rPr lang="zh-CN" altLang="en-US" sz="36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仓库</a:t>
            </a:r>
            <a:r>
              <a:rPr lang="zh-CN" altLang="en-US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。在食物丰富的雨季，我就在尾巴里存储起</a:t>
            </a:r>
            <a:r>
              <a:rPr lang="zh-CN" altLang="en-US" sz="36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大量营养</a:t>
            </a:r>
            <a:r>
              <a:rPr lang="zh-CN" altLang="en-US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留作旱季时用</a:t>
            </a:r>
            <a:r>
              <a:rPr lang="en-US" altLang="zh-CN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!</a:t>
            </a:r>
            <a:endParaRPr lang="zh-CN" altLang="en-US" sz="36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4042" name="WordArt 10"/>
          <p:cNvSpPr>
            <a:spLocks noChangeArrowheads="1" noChangeShapeType="1" noTextEdit="1"/>
          </p:cNvSpPr>
          <p:nvPr/>
        </p:nvSpPr>
        <p:spPr bwMode="auto">
          <a:xfrm>
            <a:off x="5580063" y="5949950"/>
            <a:ext cx="1330325" cy="730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狐猴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r20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84213" y="260350"/>
            <a:ext cx="5976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    </a:t>
            </a:r>
            <a:endParaRPr lang="en-US" altLang="zh-CN" sz="40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5062" name="Picture 6" descr="picCAVOUJ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684588"/>
            <a:ext cx="4140200" cy="317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323850" y="0"/>
            <a:ext cx="8207375" cy="2808288"/>
          </a:xfrm>
          <a:prstGeom prst="wedgeEllipseCallout">
            <a:avLst>
              <a:gd name="adj1" fmla="val 16093"/>
              <a:gd name="adj2" fmla="val 106870"/>
            </a:avLst>
          </a:prstGeom>
          <a:solidFill>
            <a:schemeClr val="bg1"/>
          </a:solidFill>
          <a:ln w="4445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我把尾巴当作</a:t>
            </a:r>
            <a:r>
              <a:rPr lang="zh-CN" altLang="en-US" sz="3600" b="1">
                <a:solidFill>
                  <a:srgbClr val="3B0DE3"/>
                </a:solidFill>
                <a:latin typeface="隶书" pitchFamily="49" charset="-122"/>
                <a:ea typeface="隶书" pitchFamily="49" charset="-122"/>
              </a:rPr>
              <a:t>交际工具</a:t>
            </a:r>
            <a:r>
              <a:rPr lang="zh-CN" altLang="en-US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。我们用不同的动作表示不同的意思</a:t>
            </a:r>
            <a:r>
              <a:rPr lang="en-US" altLang="zh-CN" sz="3600" b="1">
                <a:solidFill>
                  <a:srgbClr val="E71AEC"/>
                </a:solidFill>
                <a:latin typeface="隶书" pitchFamily="49" charset="-122"/>
                <a:ea typeface="隶书" pitchFamily="49" charset="-122"/>
              </a:rPr>
              <a:t>!</a:t>
            </a:r>
            <a:endParaRPr lang="zh-CN" altLang="en-US" sz="3600" b="1">
              <a:solidFill>
                <a:srgbClr val="E71AE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5064" name="WordArt 8"/>
          <p:cNvSpPr>
            <a:spLocks noChangeArrowheads="1" noChangeShapeType="1" noTextEdit="1"/>
          </p:cNvSpPr>
          <p:nvPr/>
        </p:nvSpPr>
        <p:spPr bwMode="auto">
          <a:xfrm>
            <a:off x="3059113" y="5805488"/>
            <a:ext cx="1509712" cy="74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松鼠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 b="5095"/>
          <a:stretch>
            <a:fillRect/>
          </a:stretch>
        </p:blipFill>
        <p:spPr bwMode="auto">
          <a:xfrm>
            <a:off x="-304800" y="-42545"/>
            <a:ext cx="9753600" cy="694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948" name="WordArt 4"/>
          <p:cNvSpPr>
            <a:spLocks noChangeArrowheads="1" noChangeShapeType="1" noTextEdit="1"/>
          </p:cNvSpPr>
          <p:nvPr/>
        </p:nvSpPr>
        <p:spPr bwMode="auto">
          <a:xfrm>
            <a:off x="611188" y="1125538"/>
            <a:ext cx="23336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课外建议：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297180" y="2140268"/>
            <a:ext cx="799306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  <a:t>、回家把这首儿歌背给爸爸妈妈听。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3200" b="1" dirty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</a:br>
            <a:r>
              <a:rPr lang="en-US" altLang="zh-CN" sz="3200" b="1" dirty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  <a:t>、请爸爸妈妈帮忙继续查找有关动物尾巴的资料，课余时间和小伙伴交流</a:t>
            </a:r>
            <a:r>
              <a:rPr lang="zh-CN" altLang="en-US" sz="3200" b="1" dirty="0" smtClean="0">
                <a:solidFill>
                  <a:srgbClr val="D020C3"/>
                </a:solidFill>
                <a:latin typeface="隶书" pitchFamily="49" charset="-122"/>
                <a:ea typeface="隶书" pitchFamily="49" charset="-122"/>
              </a:rPr>
              <a:t>。 </a:t>
            </a:r>
            <a:endParaRPr lang="zh-CN" altLang="en-US" sz="3200" b="1" dirty="0">
              <a:solidFill>
                <a:srgbClr val="D020C3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2382838" y="908050"/>
            <a:ext cx="6761162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谁的尾巴长？</a:t>
            </a: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谁的尾巴短？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谁的尾巴好像一把伞？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55307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我会读</a:t>
            </a:r>
          </a:p>
        </p:txBody>
      </p:sp>
      <p:grpSp>
        <p:nvGrpSpPr>
          <p:cNvPr id="55311" name="Group 15"/>
          <p:cNvGrpSpPr/>
          <p:nvPr/>
        </p:nvGrpSpPr>
        <p:grpSpPr bwMode="auto">
          <a:xfrm>
            <a:off x="250825" y="333375"/>
            <a:ext cx="2017713" cy="5780088"/>
            <a:chOff x="158" y="210"/>
            <a:chExt cx="1271" cy="3641"/>
          </a:xfrm>
        </p:grpSpPr>
        <p:pic>
          <p:nvPicPr>
            <p:cNvPr id="55308" name="Picture 12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9" name="Picture 13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10" name="Picture 14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1979613" y="981075"/>
            <a:ext cx="504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B0DE3"/>
                </a:solidFill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7"/>
          <p:cNvSpPr txBox="1">
            <a:spLocks noChangeArrowheads="1"/>
          </p:cNvSpPr>
          <p:nvPr/>
        </p:nvSpPr>
        <p:spPr bwMode="auto">
          <a:xfrm>
            <a:off x="3059113" y="1773238"/>
            <a:ext cx="6084887" cy="667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itchFamily="49" charset="-122"/>
              </a:rPr>
              <a:t>小明上学了。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小明上学了吗？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90115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我会比</a:t>
            </a:r>
          </a:p>
        </p:txBody>
      </p:sp>
      <p:pic>
        <p:nvPicPr>
          <p:cNvPr id="90117" name="Picture 5" descr="u=2063106729,2466970779&amp;fm=15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33375"/>
            <a:ext cx="2735263" cy="232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6084888" y="3213100"/>
            <a:ext cx="18002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Text Box 7"/>
          <p:cNvSpPr txBox="1">
            <a:spLocks noChangeArrowheads="1"/>
          </p:cNvSpPr>
          <p:nvPr/>
        </p:nvSpPr>
        <p:spPr bwMode="auto">
          <a:xfrm>
            <a:off x="2382838" y="908050"/>
            <a:ext cx="6761162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谁的尾巴长</a:t>
            </a:r>
            <a:r>
              <a:rPr lang="zh-CN" altLang="en-US" sz="4800" b="1">
                <a:solidFill>
                  <a:srgbClr val="F4124D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谁的尾巴短</a:t>
            </a:r>
            <a:r>
              <a:rPr lang="zh-CN" altLang="en-US" sz="4800" b="1">
                <a:solidFill>
                  <a:srgbClr val="F4124D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谁的尾巴好像一把伞</a:t>
            </a:r>
            <a:r>
              <a:rPr lang="zh-CN" altLang="en-US" sz="4800" b="1">
                <a:solidFill>
                  <a:srgbClr val="F4124D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56327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我会读</a:t>
            </a:r>
          </a:p>
        </p:txBody>
      </p:sp>
      <p:sp>
        <p:nvSpPr>
          <p:cNvPr id="56329" name="WordArt 9"/>
          <p:cNvSpPr>
            <a:spLocks noChangeArrowheads="1" noChangeShapeType="1" noTextEdit="1"/>
          </p:cNvSpPr>
          <p:nvPr/>
        </p:nvSpPr>
        <p:spPr bwMode="auto">
          <a:xfrm>
            <a:off x="7164388" y="4797425"/>
            <a:ext cx="1436687" cy="81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问号</a:t>
            </a:r>
          </a:p>
        </p:txBody>
      </p:sp>
      <p:grpSp>
        <p:nvGrpSpPr>
          <p:cNvPr id="56330" name="Group 10"/>
          <p:cNvGrpSpPr/>
          <p:nvPr/>
        </p:nvGrpSpPr>
        <p:grpSpPr bwMode="auto">
          <a:xfrm>
            <a:off x="250825" y="333375"/>
            <a:ext cx="2017713" cy="5780088"/>
            <a:chOff x="158" y="210"/>
            <a:chExt cx="1271" cy="3641"/>
          </a:xfrm>
        </p:grpSpPr>
        <p:pic>
          <p:nvPicPr>
            <p:cNvPr id="56331" name="Picture 11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332" name="Picture 12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333" name="Picture 13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7"/>
          <p:cNvSpPr txBox="1">
            <a:spLocks noChangeArrowheads="1"/>
          </p:cNvSpPr>
          <p:nvPr/>
        </p:nvSpPr>
        <p:spPr bwMode="auto">
          <a:xfrm>
            <a:off x="2382838" y="908050"/>
            <a:ext cx="6581775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谁的尾巴长</a:t>
            </a:r>
            <a:r>
              <a:rPr lang="zh-CN" altLang="en-US" sz="4800" b="1">
                <a:solidFill>
                  <a:srgbClr val="F4124D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800" b="1">
              <a:solidFill>
                <a:srgbClr val="E0241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谁的尾巴短</a:t>
            </a:r>
            <a:r>
              <a:rPr lang="zh-CN" altLang="en-US" sz="4800" b="1">
                <a:solidFill>
                  <a:srgbClr val="F4124D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r>
              <a:rPr lang="zh-CN" altLang="en-US" sz="4800" b="1">
                <a:ea typeface="楷体_GB2312" pitchFamily="49" charset="-122"/>
              </a:rPr>
              <a:t>谁的尾巴好像一把伞</a:t>
            </a:r>
            <a:r>
              <a:rPr lang="zh-CN" altLang="en-US" sz="4800" b="1">
                <a:solidFill>
                  <a:srgbClr val="F4124D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  <a:p>
            <a:pPr eaLnBrk="1" hangingPunct="1"/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67588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我会读</a:t>
            </a:r>
          </a:p>
        </p:txBody>
      </p:sp>
      <p:grpSp>
        <p:nvGrpSpPr>
          <p:cNvPr id="67590" name="Group 6"/>
          <p:cNvGrpSpPr/>
          <p:nvPr/>
        </p:nvGrpSpPr>
        <p:grpSpPr bwMode="auto">
          <a:xfrm>
            <a:off x="250825" y="333375"/>
            <a:ext cx="2017713" cy="5780088"/>
            <a:chOff x="158" y="210"/>
            <a:chExt cx="1271" cy="3641"/>
          </a:xfrm>
        </p:grpSpPr>
        <p:pic>
          <p:nvPicPr>
            <p:cNvPr id="67591" name="Picture 7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592" name="Picture 8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593" name="Picture 9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7594" name="WordArt 10"/>
          <p:cNvSpPr>
            <a:spLocks noChangeArrowheads="1" noChangeShapeType="1" noTextEdit="1"/>
          </p:cNvSpPr>
          <p:nvPr/>
        </p:nvSpPr>
        <p:spPr bwMode="auto">
          <a:xfrm>
            <a:off x="7019925" y="4941888"/>
            <a:ext cx="1474788" cy="949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问句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7"/>
          <p:cNvSpPr txBox="1">
            <a:spLocks noChangeArrowheads="1"/>
          </p:cNvSpPr>
          <p:nvPr/>
        </p:nvSpPr>
        <p:spPr bwMode="auto">
          <a:xfrm>
            <a:off x="3348038" y="620713"/>
            <a:ext cx="1841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z="4000" b="1">
              <a:ea typeface="楷体_GB2312" pitchFamily="49" charset="-122"/>
            </a:endParaRPr>
          </a:p>
          <a:p>
            <a:pPr eaLnBrk="1" hangingPunct="1"/>
            <a:endParaRPr lang="zh-CN" altLang="en-US" sz="4000" b="1">
              <a:ea typeface="楷体_GB2312" pitchFamily="49" charset="-122"/>
            </a:endParaRPr>
          </a:p>
          <a:p>
            <a:pPr eaLnBrk="1" hangingPunct="1"/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627313" y="1052513"/>
            <a:ext cx="56165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猴子的尾巴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长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68613" name="WordArt 15"/>
          <p:cNvSpPr>
            <a:spLocks noChangeArrowheads="1" noChangeShapeType="1" noTextEdit="1"/>
          </p:cNvSpPr>
          <p:nvPr/>
        </p:nvSpPr>
        <p:spPr bwMode="auto">
          <a:xfrm rot="-544485">
            <a:off x="6948488" y="0"/>
            <a:ext cx="1800225" cy="13858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0" cap="rnd">
                  <a:solidFill>
                    <a:srgbClr val="EDED19"/>
                  </a:solidFill>
                  <a:prstDash val="sysDot"/>
                  <a:round/>
                </a:ln>
                <a:gradFill rotWithShape="1">
                  <a:gsLst>
                    <a:gs pos="0">
                      <a:srgbClr val="E71AEC"/>
                    </a:gs>
                    <a:gs pos="100000">
                      <a:srgbClr val="E0241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我会读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2627313" y="2708275"/>
            <a:ext cx="5257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兔子的尾巴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短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627313" y="4581525"/>
            <a:ext cx="70580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松鼠的尾巴好像</a:t>
            </a:r>
            <a:r>
              <a:rPr lang="zh-CN" altLang="en-US" sz="4800" b="1">
                <a:solidFill>
                  <a:srgbClr val="E02410"/>
                </a:solidFill>
                <a:ea typeface="楷体_GB2312" pitchFamily="49" charset="-122"/>
              </a:rPr>
              <a:t>一把伞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grpSp>
        <p:nvGrpSpPr>
          <p:cNvPr id="68616" name="Group 8"/>
          <p:cNvGrpSpPr/>
          <p:nvPr/>
        </p:nvGrpSpPr>
        <p:grpSpPr bwMode="auto">
          <a:xfrm>
            <a:off x="250825" y="333375"/>
            <a:ext cx="2305050" cy="5780088"/>
            <a:chOff x="158" y="210"/>
            <a:chExt cx="1271" cy="3641"/>
          </a:xfrm>
        </p:grpSpPr>
        <p:pic>
          <p:nvPicPr>
            <p:cNvPr id="68617" name="Picture 9" descr="u=2063106729,2466970779&amp;fm=15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18" name="Picture 10" descr="u=1363543910,3139568425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619" name="Picture 11" descr="u=1987986997,2424998891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2124075" y="1125538"/>
            <a:ext cx="12969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B0DE3"/>
                </a:solidFill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0" y="476250"/>
            <a:ext cx="91440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b="1">
                <a:latin typeface="楷体_GB2312" pitchFamily="49" charset="-122"/>
                <a:ea typeface="楷体_GB2312" pitchFamily="49" charset="-122"/>
              </a:rPr>
              <a:t>       </a:t>
            </a:r>
            <a:endParaRPr lang="zh-CN" altLang="en-US" sz="48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9091" name="Picture 3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-252413" y="404813"/>
            <a:ext cx="9648826" cy="265112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EAEAEA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en-US" sz="5400" b="1">
              <a:solidFill>
                <a:srgbClr val="FF0000"/>
              </a:solidFill>
            </a:endParaRPr>
          </a:p>
          <a:p>
            <a:pPr algn="ctr"/>
            <a:endParaRPr lang="zh-CN" altLang="en-US" sz="6000" b="1"/>
          </a:p>
          <a:p>
            <a:pPr algn="ctr"/>
            <a:endParaRPr lang="zh-CN" altLang="en-US" sz="5400" b="1"/>
          </a:p>
        </p:txBody>
      </p:sp>
      <p:sp>
        <p:nvSpPr>
          <p:cNvPr id="89094" name="Line 6"/>
          <p:cNvSpPr>
            <a:spLocks noChangeShapeType="1"/>
          </p:cNvSpPr>
          <p:nvPr/>
        </p:nvSpPr>
        <p:spPr bwMode="auto">
          <a:xfrm>
            <a:off x="539750" y="549275"/>
            <a:ext cx="7345363" cy="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095" name="Line 7"/>
          <p:cNvSpPr>
            <a:spLocks noChangeShapeType="1"/>
          </p:cNvSpPr>
          <p:nvPr/>
        </p:nvSpPr>
        <p:spPr bwMode="auto">
          <a:xfrm>
            <a:off x="539750" y="1196975"/>
            <a:ext cx="3744913" cy="0"/>
          </a:xfrm>
          <a:prstGeom prst="line">
            <a:avLst/>
          </a:prstGeom>
          <a:noFill/>
          <a:ln w="44450">
            <a:solidFill>
              <a:srgbClr val="3B0DE3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9098" name="Group 10"/>
          <p:cNvGrpSpPr/>
          <p:nvPr/>
        </p:nvGrpSpPr>
        <p:grpSpPr bwMode="auto">
          <a:xfrm>
            <a:off x="755650" y="2133600"/>
            <a:ext cx="5761038" cy="4176713"/>
            <a:chOff x="476" y="1344"/>
            <a:chExt cx="3629" cy="2631"/>
          </a:xfrm>
        </p:grpSpPr>
        <p:pic>
          <p:nvPicPr>
            <p:cNvPr id="89096" name="Picture 8" descr="u=2371129655,2449332121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" y="1344"/>
              <a:ext cx="1685" cy="2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097" name="Picture 9" descr="u=249337602,4084399696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1344"/>
              <a:ext cx="1406" cy="1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8172450" y="260350"/>
            <a:ext cx="9715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长</a:t>
            </a:r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4572000" y="908050"/>
            <a:ext cx="12239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短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0" y="1989138"/>
            <a:ext cx="9715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长</a:t>
            </a:r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6300788" y="2133600"/>
            <a:ext cx="7921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9" grpId="0"/>
      <p:bldP spid="89100" grpId="0"/>
      <p:bldP spid="89101" grpId="0"/>
      <p:bldP spid="89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3635375" y="476250"/>
            <a:ext cx="5329238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800" b="1"/>
          </a:p>
          <a:p>
            <a:pPr>
              <a:spcBef>
                <a:spcPct val="50000"/>
              </a:spcBef>
            </a:pPr>
            <a:endParaRPr kumimoji="1" lang="zh-CN" altLang="en-US" sz="4800" b="1"/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276600" y="3213100"/>
            <a:ext cx="63357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/>
              <a:t> 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611188" y="4076700"/>
            <a:ext cx="568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B0DE3"/>
                </a:solidFill>
              </a:rPr>
              <a:t>一把（   ）</a:t>
            </a:r>
          </a:p>
        </p:txBody>
      </p:sp>
      <p:grpSp>
        <p:nvGrpSpPr>
          <p:cNvPr id="46093" name="Group 13"/>
          <p:cNvGrpSpPr/>
          <p:nvPr/>
        </p:nvGrpSpPr>
        <p:grpSpPr bwMode="auto">
          <a:xfrm>
            <a:off x="4222750" y="0"/>
            <a:ext cx="4921250" cy="3500438"/>
            <a:chOff x="2426" y="2160"/>
            <a:chExt cx="3100" cy="2160"/>
          </a:xfrm>
        </p:grpSpPr>
        <p:pic>
          <p:nvPicPr>
            <p:cNvPr id="46091" name="Picture 11" descr="u=1517433044,782340431&amp;fm=0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26" y="2160"/>
              <a:ext cx="3100" cy="2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092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4332" y="3929"/>
              <a:ext cx="882" cy="2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宋体"/>
                  <a:ea typeface="宋体"/>
                </a:rPr>
                <a:t>降落伞</a:t>
              </a:r>
            </a:p>
          </p:txBody>
        </p:sp>
      </p:grpSp>
      <p:pic>
        <p:nvPicPr>
          <p:cNvPr id="46095" name="Picture 15" descr="u=1987986997,242499889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11638" cy="35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395288" y="5300663"/>
            <a:ext cx="849788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松鼠的尾巴好像一把伞。</a:t>
            </a: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3419475" y="5300663"/>
            <a:ext cx="30972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E02410"/>
                </a:solidFill>
              </a:rPr>
              <a:t>好像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7" grpId="0"/>
    </p:bldLst>
  </p:timing>
</p:sld>
</file>

<file path=ppt/theme/theme1.xml><?xml version="1.0" encoding="utf-8"?>
<a:theme xmlns:a="http://schemas.openxmlformats.org/drawingml/2006/main" name="主题9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662</Words>
  <Application>Microsoft Office PowerPoint</Application>
  <PresentationFormat>全屏显示(4:3)</PresentationFormat>
  <Paragraphs>171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主题9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 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微信18975938826</dc:creator>
  <dcterms:created xsi:type="dcterms:W3CDTF">2002-11-21T14:19:00Z</dcterms:created>
  <dcterms:modified xsi:type="dcterms:W3CDTF">2017-04-19T11:42:17Z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