
<file path=[Content_Types].xml><?xml version="1.0" encoding="utf-8"?>
<Types xmlns="http://schemas.openxmlformats.org/package/2006/content-types">
  <Default Extension="emf" ContentType="image/x-emf"/>
  <Default Extension="tiff" ContentType="image/tif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1"/>
  </p:handoutMasterIdLst>
  <p:sldIdLst>
    <p:sldId id="256" r:id="rId3"/>
    <p:sldId id="286" r:id="rId4"/>
    <p:sldId id="288" r:id="rId6"/>
    <p:sldId id="289" r:id="rId7"/>
    <p:sldId id="291" r:id="rId8"/>
    <p:sldId id="329" r:id="rId9"/>
    <p:sldId id="293" r:id="rId10"/>
    <p:sldId id="294" r:id="rId11"/>
    <p:sldId id="268" r:id="rId12"/>
    <p:sldId id="299" r:id="rId13"/>
    <p:sldId id="300" r:id="rId14"/>
    <p:sldId id="326" r:id="rId15"/>
    <p:sldId id="301" r:id="rId16"/>
    <p:sldId id="302" r:id="rId17"/>
    <p:sldId id="303" r:id="rId18"/>
    <p:sldId id="327" r:id="rId19"/>
    <p:sldId id="304" r:id="rId20"/>
    <p:sldId id="305" r:id="rId21"/>
    <p:sldId id="307" r:id="rId22"/>
    <p:sldId id="308" r:id="rId23"/>
    <p:sldId id="318" r:id="rId24"/>
    <p:sldId id="319" r:id="rId25"/>
    <p:sldId id="309" r:id="rId26"/>
    <p:sldId id="328" r:id="rId27"/>
    <p:sldId id="310" r:id="rId28"/>
    <p:sldId id="311" r:id="rId29"/>
    <p:sldId id="285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607" autoAdjust="0"/>
  </p:normalViewPr>
  <p:slideViewPr>
    <p:cSldViewPr>
      <p:cViewPr varScale="1">
        <p:scale>
          <a:sx n="104" d="100"/>
          <a:sy n="104" d="100"/>
        </p:scale>
        <p:origin x="-1170" y="-84"/>
      </p:cViewPr>
      <p:guideLst>
        <p:guide orient="horz" pos="1558"/>
        <p:guide pos="280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3000" y="-77"/>
      </p:cViewPr>
      <p:guideLst>
        <p:guide orient="horz" pos="2770"/>
        <p:guide pos="210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F8E5E4-0048-4DE9-B838-25FEC0FBE8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9547F-BA02-4F0C-B2AE-076C3DFB30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9E4924-6F63-43DF-83F6-7668954D31A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F4A76C-326D-42E1-A93D-59BF48C107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一、谈话导入，激发兴趣</a:t>
            </a:r>
            <a:endParaRPr lang="zh-CN" altLang="en-US" dirty="0"/>
          </a:p>
          <a:p>
            <a:r>
              <a:rPr lang="zh-CN" altLang="en-US" dirty="0" smtClean="0"/>
              <a:t>【课件出示小毛虫和蝴蝶的图片</a:t>
            </a:r>
            <a:r>
              <a:rPr lang="en-US" altLang="zh-CN" dirty="0" smtClean="0"/>
              <a:t>】</a:t>
            </a:r>
            <a:r>
              <a:rPr lang="zh-CN" altLang="en-US" dirty="0" smtClean="0"/>
              <a:t>教师</a:t>
            </a:r>
            <a:r>
              <a:rPr lang="zh-CN" altLang="en-US" dirty="0"/>
              <a:t>过渡：可能很多同学都会觉得小毛虫比较丑，而蝴蝶却很漂亮。可是，神奇的大自然把这两种外形截然不同的昆虫联系在一起，小毛虫长大后就变成了美丽的蝴蝶。相信学了《小毛虫》这篇课文后，大家会对小毛虫有全新的认识。板书课题，生齐读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（3）想象这只可怜、笨拙的小毛虫可能会遇到哪些困难？（生自由发言）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（其他昆虫的嘲笑</a:t>
            </a:r>
            <a:r>
              <a:rPr lang="zh-CN" altLang="en-US" dirty="0" smtClean="0">
                <a:sym typeface="+mn-ea"/>
              </a:rPr>
              <a:t>、行走不</a:t>
            </a:r>
            <a:r>
              <a:rPr lang="zh-CN" altLang="en-US" dirty="0">
                <a:sym typeface="+mn-ea"/>
              </a:rPr>
              <a:t>方便等）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（二）乐观、充满信心的小毛虫</a:t>
            </a:r>
            <a:endParaRPr lang="zh-CN" altLang="en-US" dirty="0"/>
          </a:p>
          <a:p>
            <a:r>
              <a:rPr lang="zh-CN" altLang="en-US" dirty="0"/>
              <a:t>1．引生讨论自己如果是文中的小毛虫，心情会是什么样？</a:t>
            </a:r>
            <a:endParaRPr lang="zh-CN" altLang="en-US" dirty="0"/>
          </a:p>
          <a:p>
            <a:r>
              <a:rPr lang="zh-CN" altLang="en-US" dirty="0"/>
              <a:t>过渡：在这样的困难面前，人的心情都不免会有些难过，而笨拙、可怜的小毛虫对待这样困难的境况是怎样做的呢？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2．读课文3～4自然段，小组合作，回答问题。</a:t>
            </a:r>
            <a:endParaRPr lang="zh-CN" altLang="en-US" dirty="0"/>
          </a:p>
          <a:p>
            <a:r>
              <a:rPr lang="zh-CN" altLang="en-US" dirty="0"/>
              <a:t>（1）小毛虫在面对困难时展现出来的态度是什么？</a:t>
            </a:r>
            <a:endParaRPr lang="zh-CN" altLang="en-US" dirty="0"/>
          </a:p>
          <a:p>
            <a:r>
              <a:rPr lang="zh-CN" altLang="en-US" dirty="0"/>
              <a:t>（它并不悲观失望，也不羡慕任何人。）</a:t>
            </a:r>
            <a:endParaRPr lang="zh-CN" altLang="en-US" dirty="0"/>
          </a:p>
          <a:p>
            <a:r>
              <a:rPr lang="zh-CN" altLang="en-US" dirty="0"/>
              <a:t>（2）小毛虫是怎样去克服困难的？</a:t>
            </a:r>
            <a:endParaRPr lang="zh-CN" altLang="en-US" dirty="0"/>
          </a:p>
          <a:p>
            <a:r>
              <a:rPr lang="zh-CN" altLang="en-US" dirty="0"/>
              <a:t>（小毛虫一刻也没有迟疑，尽心竭力地工作着。）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（3）“每个人都有自己该做的事”，小毛虫该做的事是什么？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（眼前最要紧的是学会抽丝纺织，为自己编织一间牢固的茧屋。）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（4）作为一个学生，你该做的事是什么？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3．有感情地朗读这两段课文，教师指导理解“尽心竭力”的意思，感受小毛虫做事认真、踏实的态度。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（三）破茧成蝶的小毛虫</a:t>
            </a:r>
            <a:endParaRPr lang="zh-CN" altLang="en-US" dirty="0"/>
          </a:p>
          <a:p>
            <a:r>
              <a:rPr lang="zh-CN" altLang="en-US" dirty="0"/>
              <a:t>1．读课文5～7自然段。</a:t>
            </a:r>
            <a:endParaRPr lang="zh-CN" altLang="en-US" dirty="0"/>
          </a:p>
          <a:p>
            <a:r>
              <a:rPr lang="zh-CN" altLang="en-US" dirty="0"/>
              <a:t>2．用横线在文中画出表示小毛虫在茧屋内耐心等待的原因的句子，并谈谈你对这句话的理解。</a:t>
            </a:r>
            <a:endParaRPr lang="zh-CN" altLang="en-US" dirty="0"/>
          </a:p>
          <a:p>
            <a:r>
              <a:rPr lang="zh-CN" altLang="en-US" dirty="0"/>
              <a:t>（</a:t>
            </a:r>
            <a:r>
              <a:rPr lang="zh-CN" altLang="en-US" dirty="0" smtClean="0"/>
              <a:t>万事万物都</a:t>
            </a:r>
            <a:r>
              <a:rPr lang="zh-CN" altLang="en-US" dirty="0"/>
              <a:t>有自己的规律！）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3．播放视频《小毛虫化茧成蝶》，引生补充小毛虫高兴的原因。</a:t>
            </a:r>
            <a:endParaRPr lang="zh-CN" altLang="en-US" dirty="0"/>
          </a:p>
          <a:p>
            <a:r>
              <a:rPr lang="zh-CN" altLang="en-US" dirty="0"/>
              <a:t>小毛虫很高兴，因为——</a:t>
            </a:r>
            <a:endParaRPr lang="zh-CN" altLang="en-US" dirty="0"/>
          </a:p>
          <a:p>
            <a:r>
              <a:rPr lang="zh-CN" altLang="en-US" dirty="0"/>
              <a:t>小毛虫很高兴，因为——</a:t>
            </a:r>
            <a:endParaRPr lang="zh-CN" altLang="en-US" dirty="0"/>
          </a:p>
          <a:p>
            <a:r>
              <a:rPr lang="zh-CN" altLang="en-US" dirty="0"/>
              <a:t>小毛虫很高兴，因为——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4．小组讨论，学了这篇课文你有什么收获？</a:t>
            </a:r>
            <a:endParaRPr lang="zh-CN" altLang="en-US"/>
          </a:p>
          <a:p>
            <a:r>
              <a:rPr lang="zh-CN" altLang="en-US"/>
              <a:t>（在困难或逆境面前，不要一味失望、悲观，要学会乐观、自信地对待生活，做好自己该做的事，总有一天会取得成功。）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三、拓展延伸</a:t>
            </a:r>
            <a:endParaRPr lang="zh-CN" altLang="en-US" dirty="0"/>
          </a:p>
          <a:p>
            <a:r>
              <a:rPr lang="zh-CN" altLang="en-US" dirty="0"/>
              <a:t>1．课件出示范仲淹划粥割齑和匡衡凿壁偷光的故事，找了解这两个故事的同学向其他同学讲述故事的主要内容，引生将这个两个故事和小毛虫的故事作比较，完成表格</a:t>
            </a:r>
            <a:r>
              <a:rPr lang="zh-CN" altLang="en-US" dirty="0" smtClean="0"/>
              <a:t>。</a:t>
            </a:r>
            <a:r>
              <a:rPr lang="zh-CN" altLang="en-US" dirty="0"/>
              <a:t>		</a:t>
            </a:r>
            <a:r>
              <a:rPr lang="zh-CN" altLang="en-US" dirty="0" smtClean="0"/>
              <a:t>2</a:t>
            </a:r>
            <a:r>
              <a:rPr lang="zh-CN" altLang="en-US" dirty="0"/>
              <a:t>．谈谈通过这三个故事的对比，对你今后的学习产生了哪些启示？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2．生自读课文，标注自然段，不熟悉的生字多读几遍。读完思考：课文主要讲了一个什么故事？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主要人物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遇到的困难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如何去面对困难</a:t>
            </a:r>
            <a:r>
              <a:rPr lang="en-US" altLang="zh-CN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结果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．谈谈通过这三个故事的对比，对你今后的学习产生了哪些启示？</a:t>
            </a:r>
            <a:endParaRPr lang="zh-CN" altLang="zh-CN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F4A76C-326D-42E1-A93D-59BF48C107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四、指导写字</a:t>
            </a:r>
            <a:endParaRPr lang="zh-CN" altLang="en-US" dirty="0"/>
          </a:p>
          <a:p>
            <a:r>
              <a:rPr lang="zh-CN" altLang="en-US" dirty="0"/>
              <a:t>1．课件出示田字格中的生字。</a:t>
            </a:r>
            <a:endParaRPr lang="zh-CN" altLang="en-US" dirty="0"/>
          </a:p>
          <a:p>
            <a:r>
              <a:rPr lang="zh-CN" altLang="en-US" dirty="0"/>
              <a:t>整      抽      纺      织</a:t>
            </a:r>
            <a:endParaRPr lang="zh-CN" altLang="en-US" dirty="0"/>
          </a:p>
          <a:p>
            <a:r>
              <a:rPr lang="zh-CN" altLang="en-US" dirty="0"/>
              <a:t>编      怎      布      消</a:t>
            </a:r>
            <a:endParaRPr lang="zh-CN" altLang="en-US" dirty="0"/>
          </a:p>
          <a:p>
            <a:r>
              <a:rPr lang="zh-CN" altLang="en-US" dirty="0"/>
              <a:t>2．生观察田字格中生字的位置，讨论难写的生字书写时的要点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/>
              <a:t>3</a:t>
            </a:r>
            <a:r>
              <a:rPr lang="zh-CN" altLang="en-US" dirty="0"/>
              <a:t>．教师重点指导。</a:t>
            </a:r>
            <a:endParaRPr lang="zh-CN" altLang="en-US" dirty="0"/>
          </a:p>
          <a:p>
            <a:r>
              <a:rPr lang="zh-CN" altLang="en-US" dirty="0"/>
              <a:t>（1）“整”上下结构，下面是“正”字，注意上面的“束”的“横”不要忘记。</a:t>
            </a:r>
            <a:endParaRPr lang="zh-CN" altLang="en-US" dirty="0"/>
          </a:p>
          <a:p>
            <a:r>
              <a:rPr lang="zh-CN" altLang="en-US" dirty="0"/>
              <a:t>（2）“抽、纺、织、编、消”都是左右结构的生字，书写的时候注意左窄右宽。</a:t>
            </a:r>
            <a:endParaRPr lang="zh-CN" altLang="en-US" dirty="0"/>
          </a:p>
          <a:p>
            <a:r>
              <a:rPr lang="zh-CN" altLang="en-US" dirty="0"/>
              <a:t>（3）“怎”是上下结构，上边的“乍”的“竖”不要太长，下边的“心”书写时注意要扁一点、宽一点。</a:t>
            </a:r>
            <a:endParaRPr lang="zh-CN" altLang="en-US" dirty="0"/>
          </a:p>
          <a:p>
            <a:r>
              <a:rPr lang="zh-CN" altLang="en-US" dirty="0"/>
              <a:t>4．学生练习书写，教师相机指导。</a:t>
            </a:r>
            <a:endParaRPr lang="zh-CN" altLang="en-US" dirty="0"/>
          </a:p>
          <a:p>
            <a:r>
              <a:rPr lang="zh-CN" altLang="en-US" dirty="0"/>
              <a:t>5．生字组词。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五、布置作业</a:t>
            </a:r>
            <a:endParaRPr lang="zh-CN" altLang="en-US" dirty="0"/>
          </a:p>
          <a:p>
            <a:r>
              <a:rPr lang="zh-CN" altLang="en-US" dirty="0"/>
              <a:t>1．续写故事：小毛虫变成蝴蝶之后……</a:t>
            </a:r>
            <a:endParaRPr lang="zh-CN" altLang="en-US" dirty="0"/>
          </a:p>
          <a:p>
            <a:r>
              <a:rPr lang="zh-CN" altLang="en-US" dirty="0"/>
              <a:t>2．完成同步试题一。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【板书设计】</a:t>
            </a:r>
            <a:endParaRPr lang="zh-CN" altLang="en-US"/>
          </a:p>
          <a:p>
            <a:r>
              <a:rPr lang="zh-CN" altLang="en-US"/>
              <a:t>小毛虫</a:t>
            </a:r>
            <a:endParaRPr lang="zh-CN" altLang="en-US"/>
          </a:p>
          <a:p>
            <a:r>
              <a:rPr lang="zh-CN" altLang="en-US"/>
              <a:t>可怜、笨拙</a:t>
            </a:r>
            <a:endParaRPr lang="zh-CN" altLang="en-US"/>
          </a:p>
          <a:p>
            <a:r>
              <a:rPr lang="zh-CN" altLang="en-US"/>
              <a:t>化茧成蝶</a:t>
            </a:r>
            <a:endParaRPr lang="zh-CN" altLang="en-US"/>
          </a:p>
          <a:p>
            <a:r>
              <a:rPr lang="zh-CN" altLang="en-US"/>
              <a:t>做好自己该做的事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3．课件出示本节课生字新词。</a:t>
            </a:r>
            <a:endParaRPr lang="zh-CN" altLang="en-US" dirty="0"/>
          </a:p>
          <a:p>
            <a:r>
              <a:rPr lang="zh-CN" altLang="en-US" dirty="0"/>
              <a:t>昆虫      可怜  挪动  仿佛  尽管  任何  纺织</a:t>
            </a:r>
            <a:endParaRPr lang="zh-CN" altLang="en-US" dirty="0"/>
          </a:p>
          <a:p>
            <a:r>
              <a:rPr lang="zh-CN" altLang="en-US" dirty="0"/>
              <a:t>尽心竭力  规律  等待  挣脱  愉快  绒毛</a:t>
            </a:r>
            <a:endParaRPr lang="zh-CN" altLang="en-US" dirty="0"/>
          </a:p>
          <a:p>
            <a:r>
              <a:rPr lang="zh-CN" altLang="en-US" dirty="0"/>
              <a:t>（1）注意加点字的读音，借助词语理解记忆本节课的生字。</a:t>
            </a:r>
            <a:endParaRPr lang="zh-CN" altLang="en-US" dirty="0"/>
          </a:p>
          <a:p>
            <a:r>
              <a:rPr lang="zh-CN" altLang="en-US" dirty="0"/>
              <a:t>（2）巩固识字：小组合作，组员之间相互出题目，通过近义词、造句等方式相互考察，加深的生字和词语的理解和记忆。（一位同学出示词语，同桌根据所出示的词语说出这个词语的近义词，或者利用这个词语进行造句。）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（3）再读课文，小组成员相互检查读音，推荐代表朗读。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三、合作探究，整体感知</a:t>
            </a:r>
            <a:endParaRPr lang="zh-CN" altLang="en-US" dirty="0"/>
          </a:p>
          <a:p>
            <a:r>
              <a:rPr lang="zh-CN" altLang="en-US" dirty="0"/>
              <a:t>1．快速朗读课文，指生回答课文主要讲了一件什么事？</a:t>
            </a:r>
            <a:endParaRPr lang="zh-CN" altLang="en-US" dirty="0"/>
          </a:p>
          <a:p>
            <a:r>
              <a:rPr lang="zh-CN" altLang="en-US" dirty="0"/>
              <a:t>（一只小毛虫面对困难不失望，乐观对待生活，做好自己的事，努力结茧，最后变成一只美丽蝴蝶的故事。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 smtClean="0">
                <a:sym typeface="+mn-ea"/>
              </a:rPr>
              <a:t>2</a:t>
            </a:r>
            <a:r>
              <a:rPr lang="zh-CN" altLang="en-US" dirty="0">
                <a:sym typeface="+mn-ea"/>
              </a:rPr>
              <a:t>．小组合作对课文内容展开质疑并梳理归纳问题。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预设：（1）小毛虫遇到了哪些困难？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（2）小毛虫面对困难做了哪些努力？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（3）小毛虫的成长中经历了哪些变化？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3．小组合作解决问题。</a:t>
            </a:r>
            <a:endParaRPr lang="zh-CN" altLang="en-US" dirty="0"/>
          </a:p>
          <a:p>
            <a:r>
              <a:rPr lang="zh-CN" altLang="en-US" dirty="0"/>
              <a:t>4．四人为一小组合作，根据课文内容完成填空。</a:t>
            </a:r>
            <a:endParaRPr lang="zh-CN" altLang="en-US" dirty="0"/>
          </a:p>
          <a:p>
            <a:r>
              <a:rPr lang="zh-CN" altLang="en-US" dirty="0"/>
              <a:t>小毛虫刚出生时非常（可怜）、（笨拙），可是它既不（悲观失望），也不（羡慕任何人）。而是清楚地知道（每个人都有自己该做的事情），竭尽全力（编织茧屋），最后变成（一只美丽的蝴蝶）。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四、布置作业</a:t>
            </a:r>
            <a:endParaRPr lang="zh-CN" altLang="en-US" dirty="0"/>
          </a:p>
          <a:p>
            <a:r>
              <a:rPr lang="zh-CN" altLang="en-US" dirty="0"/>
              <a:t>1．有感情地朗读课文。</a:t>
            </a:r>
            <a:endParaRPr lang="zh-CN" altLang="en-US" dirty="0"/>
          </a:p>
          <a:p>
            <a:r>
              <a:rPr lang="zh-CN" altLang="en-US" dirty="0"/>
              <a:t>2．向家人讲一讲《小毛虫》的故事。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一、复习导入，巩固基础</a:t>
            </a:r>
            <a:endParaRPr lang="zh-CN" altLang="en-US" dirty="0"/>
          </a:p>
          <a:p>
            <a:r>
              <a:rPr lang="zh-CN" altLang="en-US" dirty="0"/>
              <a:t>1．课件出示上节课学过的生字，生快速认读并组词。</a:t>
            </a:r>
            <a:endParaRPr lang="zh-CN" altLang="en-US" dirty="0"/>
          </a:p>
          <a:p>
            <a:r>
              <a:rPr lang="zh-CN" altLang="en-US" dirty="0"/>
              <a:t>昆    怜    挪    仿    佛    尽    任    何</a:t>
            </a:r>
            <a:endParaRPr lang="zh-CN" altLang="en-US" dirty="0"/>
          </a:p>
          <a:p>
            <a:r>
              <a:rPr lang="zh-CN" altLang="en-US" dirty="0"/>
              <a:t>纺    竭    规    律    待    挣    愉    绒</a:t>
            </a:r>
            <a:endParaRPr lang="zh-CN" altLang="en-US" dirty="0"/>
          </a:p>
          <a:p>
            <a:r>
              <a:rPr lang="zh-CN" altLang="en-US" dirty="0" smtClean="0"/>
              <a:t>2</a:t>
            </a:r>
            <a:r>
              <a:rPr lang="en-US" altLang="zh-CN" dirty="0" smtClean="0"/>
              <a:t>.</a:t>
            </a:r>
            <a:r>
              <a:rPr lang="zh-CN" altLang="en-US" dirty="0" smtClean="0"/>
              <a:t>指</a:t>
            </a:r>
            <a:r>
              <a:rPr lang="zh-CN" altLang="en-US" dirty="0"/>
              <a:t>生复述课文主要内容，其他学生纠正补充。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二、局部探究，深入理解</a:t>
            </a:r>
            <a:endParaRPr lang="zh-CN" altLang="en-US" dirty="0"/>
          </a:p>
          <a:p>
            <a:r>
              <a:rPr lang="zh-CN" altLang="en-US" dirty="0"/>
              <a:t>（一）可怜、笨拙的小毛虫</a:t>
            </a:r>
            <a:endParaRPr lang="zh-CN" altLang="en-US" dirty="0"/>
          </a:p>
          <a:p>
            <a:r>
              <a:rPr lang="zh-CN" altLang="en-US" dirty="0"/>
              <a:t>1．读课文第1～2自然段。</a:t>
            </a:r>
            <a:endParaRPr lang="zh-CN" altLang="en-US" dirty="0"/>
          </a:p>
          <a:p>
            <a:r>
              <a:rPr lang="zh-CN" altLang="en-US" dirty="0"/>
              <a:t>2．（1）思考：这是一只怎样的小毛虫？（可怜、笨拙）</a:t>
            </a:r>
            <a:endParaRPr lang="zh-CN" altLang="en-US" dirty="0"/>
          </a:p>
          <a:p>
            <a:r>
              <a:rPr lang="zh-CN" altLang="en-US" dirty="0"/>
              <a:t>（2）小毛虫的“可怜”和“笨拙”体现在哪里？找出相关的句子。</a:t>
            </a:r>
            <a:endParaRPr lang="zh-CN" altLang="en-US" dirty="0"/>
          </a:p>
          <a:p>
            <a:r>
              <a:rPr lang="zh-CN" altLang="en-US" dirty="0"/>
              <a:t>①可怜：只有它，这个可怜的小毛虫，既不会唱，也不会跑，更不会飞。</a:t>
            </a:r>
            <a:endParaRPr lang="zh-CN" altLang="en-US" dirty="0"/>
          </a:p>
          <a:p>
            <a:r>
              <a:rPr lang="zh-CN" altLang="en-US" dirty="0"/>
              <a:t>②笨拙：小毛虫费了九牛二虎之力，才挪动了一点点。当它笨拙地从一片叶子爬到另一片叶子时，它觉得自己仿佛周游了整个世界。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emf"/><Relationship Id="rId8" Type="http://schemas.openxmlformats.org/officeDocument/2006/relationships/image" Target="../media/image6.emf"/><Relationship Id="rId7" Type="http://schemas.openxmlformats.org/officeDocument/2006/relationships/image" Target="../media/image5.emf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3" Type="http://schemas.openxmlformats.org/officeDocument/2006/relationships/image" Target="../media/image1.emf"/><Relationship Id="rId2" Type="http://schemas.openxmlformats.org/officeDocument/2006/relationships/image" Target="../media/image1.tiff"/><Relationship Id="rId11" Type="http://schemas.openxmlformats.org/officeDocument/2006/relationships/image" Target="../media/image9.emf"/><Relationship Id="rId10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emf"/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96"/>
            <a:ext cx="9144000" cy="5149596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143506" y="444764"/>
            <a:ext cx="6856988" cy="415628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4576605"/>
            <a:ext cx="461250" cy="56259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1193" y="4790393"/>
            <a:ext cx="292500" cy="34881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6074" y="4509239"/>
            <a:ext cx="9160074" cy="64818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4608" y="4322741"/>
            <a:ext cx="896294" cy="44036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7" cstate="print"/>
          <a:srcRect b="8080"/>
          <a:stretch>
            <a:fillRect/>
          </a:stretch>
        </p:blipFill>
        <p:spPr>
          <a:xfrm>
            <a:off x="6615915" y="3597268"/>
            <a:ext cx="2367930" cy="156015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313064" y="4849561"/>
            <a:ext cx="370219" cy="23142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653440" y="2362683"/>
            <a:ext cx="618750" cy="416323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1314644" y="603841"/>
            <a:ext cx="6497716" cy="3825903"/>
          </a:xfrm>
          <a:prstGeom prst="ellipse">
            <a:avLst/>
          </a:prstGeom>
          <a:noFill/>
          <a:ln w="19050"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43808" y="3465370"/>
            <a:ext cx="90000" cy="14627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959024" y="1845424"/>
            <a:ext cx="90000" cy="14627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 rot="19148926">
            <a:off x="3549491" y="3841345"/>
            <a:ext cx="257187" cy="408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6" grpId="0" bldLvl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 userDrawn="1"/>
        </p:nvSpPr>
        <p:spPr>
          <a:xfrm flipH="1">
            <a:off x="-3" y="2"/>
            <a:ext cx="9143999" cy="296977"/>
          </a:xfrm>
          <a:custGeom>
            <a:avLst/>
            <a:gdLst>
              <a:gd name="connsiteX0" fmla="*/ 0 w 9026513"/>
              <a:gd name="connsiteY0" fmla="*/ 0 h 627706"/>
              <a:gd name="connsiteX1" fmla="*/ 9026513 w 9026513"/>
              <a:gd name="connsiteY1" fmla="*/ 0 h 627706"/>
              <a:gd name="connsiteX2" fmla="*/ 585679 w 9026513"/>
              <a:gd name="connsiteY2" fmla="*/ 627706 h 627706"/>
              <a:gd name="connsiteX3" fmla="*/ 0 w 9026513"/>
              <a:gd name="connsiteY3" fmla="*/ 356945 h 62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26513" h="627706">
                <a:moveTo>
                  <a:pt x="0" y="0"/>
                </a:moveTo>
                <a:lnTo>
                  <a:pt x="9026513" y="0"/>
                </a:lnTo>
                <a:lnTo>
                  <a:pt x="585679" y="627706"/>
                </a:lnTo>
                <a:lnTo>
                  <a:pt x="0" y="356945"/>
                </a:lnTo>
                <a:close/>
              </a:path>
            </a:pathLst>
          </a:custGeom>
          <a:solidFill>
            <a:srgbClr val="6AAB3E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0" name="等腰三角形 19"/>
          <p:cNvSpPr/>
          <p:nvPr userDrawn="1"/>
        </p:nvSpPr>
        <p:spPr>
          <a:xfrm rot="5400000">
            <a:off x="-22922" y="321031"/>
            <a:ext cx="634704" cy="363703"/>
          </a:xfrm>
          <a:prstGeom prst="triangle">
            <a:avLst/>
          </a:prstGeom>
          <a:solidFill>
            <a:srgbClr val="6AA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1" name="等腰三角形 20"/>
          <p:cNvSpPr/>
          <p:nvPr userDrawn="1"/>
        </p:nvSpPr>
        <p:spPr>
          <a:xfrm rot="5400000">
            <a:off x="150156" y="511810"/>
            <a:ext cx="414634" cy="237597"/>
          </a:xfrm>
          <a:prstGeom prst="triangle">
            <a:avLst/>
          </a:prstGeom>
          <a:solidFill>
            <a:srgbClr val="92D05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3" name="矩形 22"/>
          <p:cNvSpPr/>
          <p:nvPr userDrawn="1"/>
        </p:nvSpPr>
        <p:spPr>
          <a:xfrm>
            <a:off x="0" y="4969109"/>
            <a:ext cx="9144000" cy="175291"/>
          </a:xfrm>
          <a:prstGeom prst="rect">
            <a:avLst/>
          </a:prstGeom>
          <a:solidFill>
            <a:srgbClr val="8ABD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cxnSp>
        <p:nvCxnSpPr>
          <p:cNvPr id="24" name="直接连接符 23"/>
          <p:cNvCxnSpPr/>
          <p:nvPr userDrawn="1"/>
        </p:nvCxnSpPr>
        <p:spPr>
          <a:xfrm>
            <a:off x="15240" y="4910044"/>
            <a:ext cx="9144000" cy="0"/>
          </a:xfrm>
          <a:prstGeom prst="line">
            <a:avLst/>
          </a:prstGeom>
          <a:ln w="28575">
            <a:solidFill>
              <a:srgbClr val="8ABD67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-16074" y="4805185"/>
            <a:ext cx="9160074" cy="3525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860" b="32118"/>
          <a:stretch>
            <a:fillRect/>
          </a:stretch>
        </p:blipFill>
        <p:spPr>
          <a:xfrm>
            <a:off x="1758355" y="5003490"/>
            <a:ext cx="7388249" cy="1370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b="12009"/>
          <a:stretch>
            <a:fillRect/>
          </a:stretch>
        </p:blipFill>
        <p:spPr>
          <a:xfrm>
            <a:off x="8195945" y="4636770"/>
            <a:ext cx="802005" cy="506095"/>
          </a:xfrm>
          <a:prstGeom prst="rect">
            <a:avLst/>
          </a:prstGeom>
        </p:spPr>
      </p:pic>
      <p:sp>
        <p:nvSpPr>
          <p:cNvPr id="10" name="直角三角形 9"/>
          <p:cNvSpPr/>
          <p:nvPr/>
        </p:nvSpPr>
        <p:spPr>
          <a:xfrm flipH="1" flipV="1">
            <a:off x="2483768" y="-1"/>
            <a:ext cx="6657940" cy="362725"/>
          </a:xfrm>
          <a:prstGeom prst="rtTriangle">
            <a:avLst/>
          </a:prstGeom>
          <a:pattFill prst="dkDnDiag">
            <a:fgClr>
              <a:srgbClr val="92D05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V="1">
            <a:off x="0" y="0"/>
            <a:ext cx="6516216" cy="36272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/>
          <a:srcRect b="47291"/>
          <a:stretch>
            <a:fillRect/>
          </a:stretch>
        </p:blipFill>
        <p:spPr>
          <a:xfrm rot="5400000">
            <a:off x="-214623" y="236872"/>
            <a:ext cx="1192979" cy="77911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386922" y="4892696"/>
            <a:ext cx="4140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7DC203F3-5C14-44AA-9BB9-FE77552522B8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548605" y="247539"/>
            <a:ext cx="5679579" cy="706215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200">
                <a:latin typeface="华文新魏" panose="02010800040101010101" pitchFamily="2" charset="-122"/>
                <a:ea typeface="华文新魏" panose="02010800040101010101" pitchFamily="2" charset="-122"/>
              </a:defRPr>
            </a:lvl1pPr>
          </a:lstStyle>
          <a:p>
            <a:r>
              <a:rPr lang="zh-CN" altLang="en-US" dirty="0" smtClean="0"/>
              <a:t>单击此处编辑标题样式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700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459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459"/>
            <a:ext cx="3886200" cy="32640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699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699"/>
            <a:ext cx="4629150" cy="3655858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459"/>
            <a:ext cx="7886700" cy="326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A6CC0-D472-4BC9-AD14-4FD73326045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8097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8097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D2B0A-2E6A-44F0-92D3-C6ED45F5937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png"/><Relationship Id="rId2" Type="http://schemas.microsoft.com/office/2007/relationships/media" Target="file:///C:\Users\Administrator.USER-20160420ZI\Desktop\3%20&#35838;&#20214;&#20013;&#24515;\3%20&#12298;&#23567;&#27611;&#34411;&#12299;&#25506;&#31350;&#29256;&#31934;&#21697;&#35838;&#20214;\&#23567;&#27611;&#34411;&#21270;&#33575;&#25104;&#34678;.mp4" TargetMode="External"/><Relationship Id="rId1" Type="http://schemas.openxmlformats.org/officeDocument/2006/relationships/video" Target="file:///C:\Users\Administrator.USER-20160420ZI\Desktop\3%20&#35838;&#20214;&#20013;&#24515;\3%20&#12298;&#23567;&#27611;&#34411;&#12299;&#25506;&#31350;&#29256;&#31934;&#21697;&#35838;&#20214;\&#23567;&#27611;&#34411;&#21270;&#33575;&#25104;&#34678;.mp4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7560" y="1571618"/>
            <a:ext cx="2468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小毛虫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文本框 9"/>
          <p:cNvSpPr txBox="1"/>
          <p:nvPr/>
        </p:nvSpPr>
        <p:spPr>
          <a:xfrm>
            <a:off x="3652044" y="2693981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复习导入，巩固基础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71729" y="1357304"/>
            <a:ext cx="7200799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       怜       挪       仿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佛       尽       任       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纺       竭       规       律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待       挣       愉       绒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9800" y="14506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昆虫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0047" y="14506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18239" y="148215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挪动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82957" y="145033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仿佛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19800" y="20671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90047" y="20671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尽管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8239" y="209869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任性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2957" y="206687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任何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19800" y="269422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纺织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1035" y="270443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竭力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18239" y="272575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规则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82957" y="269392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规律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19800" y="339484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等待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90047" y="339484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挣脱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8239" y="34263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愉快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2957" y="339454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绒毛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731446" y="985520"/>
            <a:ext cx="3587842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这是一只怎样的小毛虫？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3898" y="2553335"/>
            <a:ext cx="3308985" cy="1753235"/>
          </a:xfrm>
          <a:prstGeom prst="rect">
            <a:avLst/>
          </a:prstGeom>
          <a:noFill/>
          <a:ln w="22225">
            <a:solidFill>
              <a:schemeClr val="accent6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只有它，这个可怜的小毛虫，既不会唱，也不会跑，更不会飞。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8638" y="2276475"/>
            <a:ext cx="4575810" cy="2306955"/>
          </a:xfrm>
          <a:prstGeom prst="rect">
            <a:avLst/>
          </a:prstGeom>
          <a:noFill/>
          <a:ln w="22225">
            <a:solidFill>
              <a:schemeClr val="accent6"/>
            </a:solidFill>
            <a:prstDash val="solid"/>
          </a:ln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小毛虫费了九牛二虎之力，才挪动了一点点。当它笨拙地从一片叶子爬到另一片叶子时，它觉得自己仿佛周游了整个世界。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50563" y="158940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19033" y="1589405"/>
            <a:ext cx="795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笨拙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2047438" y="2049780"/>
            <a:ext cx="635" cy="50355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>
            <a:stCxn id="9" idx="2"/>
            <a:endCxn id="7" idx="0"/>
          </p:cNvCxnSpPr>
          <p:nvPr/>
        </p:nvCxnSpPr>
        <p:spPr>
          <a:xfrm>
            <a:off x="6316543" y="2049780"/>
            <a:ext cx="0" cy="22669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1519118" y="1546860"/>
            <a:ext cx="1080135" cy="504190"/>
          </a:xfrm>
          <a:prstGeom prst="roundRect">
            <a:avLst/>
          </a:prstGeom>
          <a:noFill/>
          <a:ln w="22225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776793" y="1558925"/>
            <a:ext cx="1080135" cy="504190"/>
          </a:xfrm>
          <a:prstGeom prst="roundRect">
            <a:avLst/>
          </a:prstGeom>
          <a:noFill/>
          <a:ln w="22225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/>
      <p:bldP spid="9" grpId="0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331640" y="1131590"/>
            <a:ext cx="6564844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想象这只可怜、笨拙的小毛虫可能会遇到哪些困难？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3848" y="2787774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其他昆虫的嘲笑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9773" y="348869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行走不方便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143372" y="1857370"/>
            <a:ext cx="396621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如果你是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文中的小毛虫，心情会是什么样？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11560" y="1419622"/>
            <a:ext cx="3602326" cy="266429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902970" y="1347614"/>
            <a:ext cx="752321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小毛虫在面对困难时展现出来的态度是什么？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9592" y="2072149"/>
            <a:ext cx="5902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它并不悲观失望，也不羡慕任何人。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2783984"/>
            <a:ext cx="499848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小毛虫是怎样去克服困难的？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6620" y="3521219"/>
            <a:ext cx="73329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小毛虫一刻也没有迟疑，尽心竭力地工作着。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1007745" y="1291534"/>
            <a:ext cx="71634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“每个人都有自己该做的事”，小毛虫该做的事是什么？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7745" y="2727904"/>
            <a:ext cx="7163435" cy="12840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眼前最要紧的是学会抽丝纺织，为自己编织一间牢固的茧屋。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72820" y="166052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尽心竭力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2820" y="2182495"/>
            <a:ext cx="4203065" cy="13849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费尽心思，使出全力。形容做事十分认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真。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92080" y="1131590"/>
            <a:ext cx="3455588" cy="313923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411760" y="2859782"/>
            <a:ext cx="4512774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万事万物都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有自己的规律！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005" y="1142457"/>
            <a:ext cx="80181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用横线在文中画出表示小毛虫在茧屋内耐心等待的原因的句子，并谈谈你对这句话的理解。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571736" y="4000510"/>
            <a:ext cx="4152099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视频《小毛虫化茧成蝶》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7" name="小毛虫化茧成蝶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2483768" y="1059582"/>
            <a:ext cx="4147911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局部探究，深入理解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143108" y="1142990"/>
            <a:ext cx="483044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学了这篇课文你有什么收获？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0100" y="1857370"/>
            <a:ext cx="716788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在困难或逆境面前，不要一味失望、悲观，要学会乐观、自信地对待生活，做好自己该做的事，总有一天会取得成功。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谈话导入，激发兴趣</a:t>
            </a:r>
            <a:endParaRPr lang="zh-CN" altLang="en-US" dirty="0"/>
          </a:p>
        </p:txBody>
      </p:sp>
      <p:pic>
        <p:nvPicPr>
          <p:cNvPr id="3" name="图片 2" descr="是出租车v"/>
          <p:cNvPicPr>
            <a:picLocks noChangeAspect="1"/>
          </p:cNvPicPr>
          <p:nvPr/>
        </p:nvPicPr>
        <p:blipFill>
          <a:blip r:embed="rId1" cstate="print"/>
          <a:srcRect l="11938"/>
          <a:stretch>
            <a:fillRect/>
          </a:stretch>
        </p:blipFill>
        <p:spPr>
          <a:xfrm>
            <a:off x="741965" y="1552808"/>
            <a:ext cx="3336614" cy="2368421"/>
          </a:xfrm>
          <a:prstGeom prst="roundRect">
            <a:avLst/>
          </a:prstGeom>
        </p:spPr>
      </p:pic>
      <p:pic>
        <p:nvPicPr>
          <p:cNvPr id="4" name="图片 3" descr="timg (12)"/>
          <p:cNvPicPr>
            <a:picLocks noChangeAspect="1"/>
          </p:cNvPicPr>
          <p:nvPr/>
        </p:nvPicPr>
        <p:blipFill>
          <a:blip r:embed="rId2" cstate="print"/>
          <a:srcRect l="13806" t="27844" r="23533" b="5639"/>
          <a:stretch>
            <a:fillRect/>
          </a:stretch>
        </p:blipFill>
        <p:spPr>
          <a:xfrm>
            <a:off x="5073300" y="1552808"/>
            <a:ext cx="3284914" cy="2376264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拓展延伸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427984" y="1059582"/>
            <a:ext cx="309251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范仲淹划粥割齑（</a:t>
            </a:r>
            <a:r>
              <a:rPr lang="en-US" altLang="zh-CN" sz="2400" dirty="0" err="1">
                <a:latin typeface="华文细黑" panose="02010600040101010101" charset="-122"/>
                <a:ea typeface="华文细黑" panose="02010600040101010101" charset="-122"/>
                <a:sym typeface="+mn-ea"/>
              </a:rPr>
              <a:t>jī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4718" y="1611253"/>
            <a:ext cx="4669690" cy="286232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范仲淹小时候生活条件非常艰苦，他常常把粥冻成一块后划成若干块，咸菜切成碎末，当作一天的饭食。最终，范仲淹成为了著名的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政治家文学家。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范仲淹"/>
          <p:cNvPicPr>
            <a:picLocks noChangeAspect="1"/>
          </p:cNvPicPr>
          <p:nvPr/>
        </p:nvPicPr>
        <p:blipFill>
          <a:blip r:embed="rId1" cstate="print"/>
          <a:srcRect l="-718" t="16764" r="5672" b="223"/>
          <a:stretch>
            <a:fillRect/>
          </a:stretch>
        </p:blipFill>
        <p:spPr>
          <a:xfrm>
            <a:off x="1011740" y="1305223"/>
            <a:ext cx="2264116" cy="2699041"/>
          </a:xfrm>
          <a:prstGeom prst="round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59217" y="4079091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范仲淹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拓展延伸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86380" y="642924"/>
            <a:ext cx="2040943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匡衡凿壁偷光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4678" y="1165968"/>
            <a:ext cx="5500726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匡衡小时候喜欢读书，家穷买不起蜡烛。一天晚上，匡衡无意中发现邻居家的烛火从裂缝处透了过来。匡衡将墙壁裂缝处凿出一个小孔。烛光射了过来，匡衡就着这道烛光，认真地看起书来。后来匡衡成了一名知识渊博的经学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u=1650192542,4258756647&amp;fm=27&amp;gp=0.jpg"/>
          <p:cNvPicPr>
            <a:picLocks noChangeAspect="1"/>
          </p:cNvPicPr>
          <p:nvPr/>
        </p:nvPicPr>
        <p:blipFill>
          <a:blip r:embed="rId1" cstate="print"/>
          <a:srcRect l="18125" t="7896" r="18125"/>
          <a:stretch>
            <a:fillRect/>
          </a:stretch>
        </p:blipFill>
        <p:spPr>
          <a:xfrm>
            <a:off x="571472" y="1584962"/>
            <a:ext cx="2428892" cy="2344110"/>
          </a:xfrm>
          <a:prstGeom prst="round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9632" y="4143386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匡衡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拓展延伸</a:t>
            </a:r>
            <a:endParaRPr lang="zh-CN" altLang="en-US" dirty="0"/>
          </a:p>
        </p:txBody>
      </p:sp>
      <p:graphicFrame>
        <p:nvGraphicFramePr>
          <p:cNvPr id="3" name="表格 2"/>
          <p:cNvGraphicFramePr/>
          <p:nvPr/>
        </p:nvGraphicFramePr>
        <p:xfrm>
          <a:off x="356870" y="1123315"/>
          <a:ext cx="8405495" cy="295783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1655445"/>
                <a:gridCol w="2007870"/>
                <a:gridCol w="3152775"/>
                <a:gridCol w="1589405"/>
              </a:tblGrid>
              <a:tr h="734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主要人物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遇到的困难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如何去面对困难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dirty="0">
                          <a:solidFill>
                            <a:sysClr val="windowText" lastClr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结果</a:t>
                      </a:r>
                      <a:endParaRPr lang="zh-CN" altLang="en-US" sz="2800" dirty="0">
                        <a:solidFill>
                          <a:sysClr val="windowText" lastClr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708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80835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833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00735" y="35217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匡衡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665" y="277177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范仲淹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300" y="200152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09160" y="351091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凿壁偷光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09160" y="276098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划粥割齑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8935" y="1823085"/>
            <a:ext cx="29019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遵循规律，做好自己的事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2000" y="1978342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变成蝴蝶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62190" y="3521710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经学家</a:t>
            </a:r>
            <a:endParaRPr lang="zh-CN" altLang="en-US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00900" y="2606675"/>
            <a:ext cx="15163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政治家文学家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3430" y="1976755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不会跑、飞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42160" y="352679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买不起蜡烛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20595" y="277177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生活艰苦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指导写字</a:t>
            </a:r>
            <a:endParaRPr lang="zh-CN" altLang="en-US" dirty="0"/>
          </a:p>
        </p:txBody>
      </p:sp>
      <p:pic>
        <p:nvPicPr>
          <p:cNvPr id="26" name="图片 25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2489" y="2941480"/>
            <a:ext cx="1445585" cy="1428759"/>
          </a:xfrm>
          <a:prstGeom prst="rect">
            <a:avLst/>
          </a:prstGeom>
        </p:spPr>
      </p:pic>
      <p:pic>
        <p:nvPicPr>
          <p:cNvPr id="27" name="图片 26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91282" y="2941480"/>
            <a:ext cx="1445585" cy="1428759"/>
          </a:xfrm>
          <a:prstGeom prst="rect">
            <a:avLst/>
          </a:prstGeom>
        </p:spPr>
      </p:pic>
      <p:pic>
        <p:nvPicPr>
          <p:cNvPr id="31" name="图片 30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70075" y="2941480"/>
            <a:ext cx="1445585" cy="1428759"/>
          </a:xfrm>
          <a:prstGeom prst="rect">
            <a:avLst/>
          </a:prstGeom>
        </p:spPr>
      </p:pic>
      <p:pic>
        <p:nvPicPr>
          <p:cNvPr id="32" name="图片 31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48868" y="2941480"/>
            <a:ext cx="1445585" cy="142875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1525613" y="30129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编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194853" y="30129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93849" y="302703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布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586729" y="3012918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消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38709" y="1214428"/>
            <a:ext cx="1445585" cy="1428759"/>
          </a:xfrm>
          <a:prstGeom prst="rect">
            <a:avLst/>
          </a:prstGeom>
        </p:spPr>
      </p:pic>
      <p:pic>
        <p:nvPicPr>
          <p:cNvPr id="42" name="图片 41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17502" y="1214428"/>
            <a:ext cx="1445585" cy="1428759"/>
          </a:xfrm>
          <a:prstGeom prst="rect">
            <a:avLst/>
          </a:prstGeom>
        </p:spPr>
      </p:pic>
      <p:pic>
        <p:nvPicPr>
          <p:cNvPr id="43" name="图片 42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696295" y="1214428"/>
            <a:ext cx="1445585" cy="1428759"/>
          </a:xfrm>
          <a:prstGeom prst="rect">
            <a:avLst/>
          </a:prstGeom>
        </p:spPr>
      </p:pic>
      <p:pic>
        <p:nvPicPr>
          <p:cNvPr id="44" name="图片 43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375088" y="1214428"/>
            <a:ext cx="1445585" cy="1428759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1483969" y="12858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196097" y="12858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抽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910609" y="1299983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纺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87973" y="1285866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织</a:t>
            </a:r>
            <a:endParaRPr lang="zh-CN" altLang="en-US" sz="7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指导写字</a:t>
            </a:r>
            <a:endParaRPr lang="zh-CN" altLang="en-US" dirty="0"/>
          </a:p>
        </p:txBody>
      </p:sp>
      <p:pic>
        <p:nvPicPr>
          <p:cNvPr id="26" name="图片 25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40117" y="1643056"/>
            <a:ext cx="1737009" cy="1716791"/>
          </a:xfrm>
          <a:prstGeom prst="rect">
            <a:avLst/>
          </a:prstGeom>
        </p:spPr>
      </p:pic>
      <p:pic>
        <p:nvPicPr>
          <p:cNvPr id="31" name="图片 30" descr="蓝色田字格021251962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192445" y="1643056"/>
            <a:ext cx="1737009" cy="1716791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2457832" y="1715064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整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23934" y="176101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endParaRPr lang="zh-CN" altLang="en-US" sz="8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2" descr="D:\用户目录\我的文档\SisenMESS\zhaoyafei\RecvFileTempFolder\陈倩倩(chenqianqian)\2018-01-11\qq截图2018011117470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619821" y="2001105"/>
            <a:ext cx="504056" cy="648493"/>
          </a:xfrm>
          <a:prstGeom prst="rect">
            <a:avLst/>
          </a:prstGeom>
          <a:noFill/>
        </p:spPr>
      </p:pic>
      <p:pic>
        <p:nvPicPr>
          <p:cNvPr id="41" name="Picture 4" descr="D:\用户目录\我的文档\SisenMESS\zhaoyafei\RecvFileTempFolder\陈倩倩(chenqianqian)\2018-01-11\qq截图20180111174717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676653" y="2053871"/>
            <a:ext cx="686569" cy="623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布置作业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27584" y="987574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1．续写故事：小毛虫变成蝴蝶之后……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2．完成同步试题一。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2" name="Picture 2" descr="http://p0.so.qhimgs1.com/t01ef4b43cf05812f2c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03848" y="2499742"/>
            <a:ext cx="2974637" cy="2230978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板书设计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915816" y="1059582"/>
            <a:ext cx="3193415" cy="27699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、笨拙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化茧成蝶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做好自己该做的事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3279" y="1914210"/>
            <a:ext cx="4416594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6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谢谢观看！</a:t>
            </a:r>
            <a:endParaRPr lang="zh-CN" altLang="en-US" sz="6600" dirty="0">
              <a:latin typeface="Calibri" panose="020F05020202040302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初步感知，识字学词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923928" y="1347614"/>
            <a:ext cx="4680520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自读课文，标注自然段，不熟悉的生字多读几遍。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 algn="just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思考：课文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主要讲了一个什么故事？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1491630"/>
            <a:ext cx="3312368" cy="226989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初步感知，识字学词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947420" y="1563638"/>
            <a:ext cx="7238365" cy="26776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昆虫    可怜    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动    仿佛    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    任何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纺织     规律     等待    挣脱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绒毛     尽心竭力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lnSpc>
                <a:spcPct val="150000"/>
              </a:lnSpc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608" y="200789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87824" y="200789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9674" y="199860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6456" y="199734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96821" y="2014488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8624" y="264667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85136" y="263651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98191" y="2636515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3608" y="328636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56655" y="2665998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94128" y="263475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1948" y="263475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04465" y="328371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48104" y="2655079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39360" y="3289568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66658" y="2008783"/>
            <a:ext cx="301686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•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合作探究，整体感知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285984" y="1214428"/>
            <a:ext cx="4599037" cy="6376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文主要讲了一件什么事？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9170" y="2117343"/>
            <a:ext cx="7182485" cy="1930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一只小毛虫面对困难不失望，乐观对待生活，做好自己的事，努力结茧，最后变成一只美丽蝴蝶的故事。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93735" y="223203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困难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376" y="286093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努力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合作探究，整体感知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707904" y="987574"/>
            <a:ext cx="1728192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梳理问题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1851670"/>
            <a:ext cx="61926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小毛虫遇到了哪些困难？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小毛虫面对困难做了哪些努力？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72009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小毛虫的成长中经历了哪些变化？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合作探究，整体感知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47010" y="1121430"/>
            <a:ext cx="788543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小毛虫刚出生时非常（    ）、（    ），可是它既不（        ），也不（          ）。而是清楚地知道（                        ），竭尽全力（    ），最后变成（          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5465" y="2489539"/>
            <a:ext cx="44729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每个人都有自己该做的事情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6095" y="3132481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编织茧屋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359" y="3775423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一只美丽的蝴蝶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3754" y="1846597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羡慕任何人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84420" y="1846597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悲观失望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27240" y="12036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可怜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6200" y="12036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笨拙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布置作业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259632" y="1059582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1．有感情地朗读课文。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2．向家人讲一讲《小毛虫》的故事。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1840" y="2499742"/>
            <a:ext cx="2596331" cy="21017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"/>
          <p:cNvSpPr txBox="1"/>
          <p:nvPr/>
        </p:nvSpPr>
        <p:spPr>
          <a:xfrm>
            <a:off x="3672038" y="2693981"/>
            <a:ext cx="1857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第二课时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57554" y="1571618"/>
            <a:ext cx="2468880" cy="1014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zh-CN" altLang="en-US" sz="6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小毛虫</a:t>
            </a:r>
            <a:endParaRPr lang="zh-CN" altLang="en-US" sz="6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-2年级童话故事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1-2年级童话故事模板</Template>
  <TotalTime>0</TotalTime>
  <Words>1560</Words>
  <Application>WPS 演示</Application>
  <PresentationFormat>全屏显示(16:9)</PresentationFormat>
  <Paragraphs>283</Paragraphs>
  <Slides>27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华文新魏</vt:lpstr>
      <vt:lpstr>楷体</vt:lpstr>
      <vt:lpstr>Calibri</vt:lpstr>
      <vt:lpstr>微软雅黑</vt:lpstr>
      <vt:lpstr>Arial Unicode MS</vt:lpstr>
      <vt:lpstr>Calibri Light</vt:lpstr>
      <vt:lpstr>华文细黑</vt:lpstr>
      <vt:lpstr>1-2年级童话故事模板</vt:lpstr>
      <vt:lpstr>PowerPoint 演示文稿</vt:lpstr>
      <vt:lpstr>谈话导入，激发兴趣</vt:lpstr>
      <vt:lpstr>初步感知，识字学词</vt:lpstr>
      <vt:lpstr>初步感知，识字学词</vt:lpstr>
      <vt:lpstr>合作探究，整体感知</vt:lpstr>
      <vt:lpstr>合作探究，整体感知</vt:lpstr>
      <vt:lpstr>合作探究，整体感知</vt:lpstr>
      <vt:lpstr>布置作业</vt:lpstr>
      <vt:lpstr>PowerPoint 演示文稿</vt:lpstr>
      <vt:lpstr>复习导入，巩固基础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局部探究，深入理解</vt:lpstr>
      <vt:lpstr>拓展延伸</vt:lpstr>
      <vt:lpstr>拓展延伸</vt:lpstr>
      <vt:lpstr>拓展延伸</vt:lpstr>
      <vt:lpstr>指导写字</vt:lpstr>
      <vt:lpstr>指导写字</vt:lpstr>
      <vt:lpstr>布置作业</vt:lpstr>
      <vt:lpstr>板书设计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944</cp:revision>
  <dcterms:created xsi:type="dcterms:W3CDTF">2017-12-04T03:38:00Z</dcterms:created>
  <dcterms:modified xsi:type="dcterms:W3CDTF">2018-05-15T02:01:04Z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2052-10.1.0.7245</vt:lpwstr>
  </property>
</Properties>
</file>