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3" r:id="rId10"/>
    <p:sldId id="264" r:id="rId11"/>
    <p:sldId id="262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61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9.xml"/><Relationship Id="rId6" Type="http://schemas.openxmlformats.org/officeDocument/2006/relationships/image" Target="../media/image5.png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5.xml"/><Relationship Id="rId6" Type="http://schemas.openxmlformats.org/officeDocument/2006/relationships/image" Target="../media/image5.png"/><Relationship Id="rId5" Type="http://schemas.openxmlformats.org/officeDocument/2006/relationships/tags" Target="../tags/tag74.xml"/><Relationship Id="rId4" Type="http://schemas.openxmlformats.org/officeDocument/2006/relationships/image" Target="../media/image12.jpeg"/><Relationship Id="rId3" Type="http://schemas.openxmlformats.org/officeDocument/2006/relationships/tags" Target="../tags/tag7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21927" y="269896"/>
            <a:ext cx="10852237" cy="899167"/>
          </a:xfrm>
        </p:spPr>
        <p:txBody>
          <a:bodyPr/>
          <a:lstStyle/>
          <a:p>
            <a:r>
              <a:rPr lang="en-US" altLang="zh-CN"/>
              <a:t>9B U4 Life on Mars</a:t>
            </a:r>
            <a:endParaRPr lang="en-US" altLang="zh-CN"/>
          </a:p>
        </p:txBody>
      </p:sp>
      <p:pic>
        <p:nvPicPr>
          <p:cNvPr id="5" name="图片 4" descr="9667fa9d0e0337c2d3f4d536d1b28080[1]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8490" y="1567815"/>
            <a:ext cx="6277610" cy="4708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05675" y="2191385"/>
            <a:ext cx="46215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Da Xiong and his machine cat decided to travel to the future in 2100 on their time machine.</a:t>
            </a:r>
            <a:endParaRPr lang="en-US" altLang="zh-CN" sz="3600"/>
          </a:p>
        </p:txBody>
      </p:sp>
      <p:sp>
        <p:nvSpPr>
          <p:cNvPr id="234" name="PA_文本框 6"/>
          <p:cNvSpPr txBox="1"/>
          <p:nvPr>
            <p:custDataLst>
              <p:tags r:id="rId4"/>
            </p:custDataLst>
          </p:nvPr>
        </p:nvSpPr>
        <p:spPr>
          <a:xfrm>
            <a:off x="-950912" y="4334795"/>
            <a:ext cx="9416415" cy="388308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R="0" lvl="0" indent="0" fontAlgn="auto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-1200" normalizeH="0" baseline="0">
                <a:ln>
                  <a:noFill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__________</a:t>
            </a:r>
            <a:endParaRPr lang="zh-CN" altLang="en-US" dirty="0"/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27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3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0205" y="318770"/>
            <a:ext cx="11435080" cy="5041265"/>
          </a:xfrm>
        </p:spPr>
        <p:txBody>
          <a:bodyPr/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The gravity on Mars is only about three</a:t>
            </a:r>
            <a:r>
              <a:rPr lang="en-US" altLang="zh-CN" sz="2800" u="sng">
                <a:latin typeface="Comic Sans MS" panose="030F0702030302020204" pitchFamily="66" charset="0"/>
                <a:cs typeface="Comic Sans MS" panose="030F0702030302020204" pitchFamily="66" charset="0"/>
              </a:rPr>
              <a:t>            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of that on the Earth.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B</a:t>
            </a:r>
            <a:r>
              <a:rPr lang="en-US" altLang="zh-CN" sz="2800" u="sng">
                <a:latin typeface="Comic Sans MS" panose="030F0702030302020204" pitchFamily="66" charset="0"/>
                <a:cs typeface="Comic Sans MS" panose="030F0702030302020204" pitchFamily="66" charset="0"/>
              </a:rPr>
              <a:t>            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 are specially designed to p</a:t>
            </a:r>
            <a:r>
              <a:rPr lang="en-US" altLang="zh-CN" sz="2800" u="sng">
                <a:latin typeface="Comic Sans MS" panose="030F0702030302020204" pitchFamily="66" charset="0"/>
                <a:cs typeface="Comic Sans MS" panose="030F0702030302020204" pitchFamily="66" charset="0"/>
              </a:rPr>
              <a:t>           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themselves from f</a:t>
            </a:r>
            <a:r>
              <a:rPr lang="en-US" altLang="zh-CN" sz="2800" u="sng">
                <a:latin typeface="Comic Sans MS" panose="030F0702030302020204" pitchFamily="66" charset="0"/>
                <a:cs typeface="Comic Sans MS" panose="030F0702030302020204" pitchFamily="66" charset="0"/>
              </a:rPr>
              <a:t>                   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off into space.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2645" y="2813685"/>
            <a:ext cx="1027049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What else would you take with? Why?</a:t>
            </a:r>
            <a:endParaRPr lang="en-US" altLang="zh-CN" sz="4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935" y="3790315"/>
            <a:ext cx="1196213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doni MT Black" panose="02070A03080606020203" charset="0"/>
                <a:ea typeface="迷你简细珊瑚" panose="03000509000000000000" charset="-122"/>
                <a:cs typeface="Bodoni MT Black" panose="02070A03080606020203" charset="0"/>
              </a:rPr>
              <a:t>air tank                 iphone            dried food       power pack       sleeping bag       space helmet     tent                        money         family photos    </a:t>
            </a:r>
            <a:endParaRPr lang="en-US" altLang="zh-CN" sz="40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doni MT Black" panose="02070A03080606020203" charset="0"/>
              <a:ea typeface="迷你简细珊瑚" panose="03000509000000000000" charset="-122"/>
              <a:cs typeface="Bodoni MT Black" panose="02070A03080606020203" charset="0"/>
            </a:endParaRPr>
          </a:p>
          <a:p>
            <a:pPr algn="ctr"/>
            <a:r>
              <a:rPr lang="en-US" altLang="zh-CN" sz="40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doni MT Black" panose="02070A03080606020203" charset="0"/>
                <a:ea typeface="迷你简细珊瑚" panose="03000509000000000000" charset="-122"/>
                <a:cs typeface="Bodoni MT Black" panose="02070A03080606020203" charset="0"/>
              </a:rPr>
              <a:t>   ...  </a:t>
            </a:r>
            <a:r>
              <a:rPr lang="en-US" altLang="zh-CN"/>
              <a:t>      </a:t>
            </a:r>
            <a:endParaRPr lang="en-US" altLang="zh-CN"/>
          </a:p>
        </p:txBody>
      </p:sp>
      <p:sp>
        <p:nvSpPr>
          <p:cNvPr id="33796" name="文本框 33795"/>
          <p:cNvSpPr txBox="1"/>
          <p:nvPr/>
        </p:nvSpPr>
        <p:spPr>
          <a:xfrm>
            <a:off x="7930515" y="318770"/>
            <a:ext cx="2819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eighths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2645" y="1557655"/>
            <a:ext cx="2819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oots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1715" y="1623695"/>
            <a:ext cx="2819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revent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8965" y="2110740"/>
            <a:ext cx="2819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loating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3796" grpId="0"/>
      <p:bldP spid="6" grpId="0"/>
      <p:bldP spid="7" grpId="0"/>
      <p:bldP spid="8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1e00085085f3b33d8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431800"/>
            <a:ext cx="6942455" cy="3905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58485" y="3483610"/>
            <a:ext cx="5709285" cy="19380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Bookman Old Style" panose="02050604050505020204" charset="0"/>
                <a:cs typeface="Bookman Old Style" panose="02050604050505020204" charset="0"/>
              </a:rPr>
              <a:t>Da Xiong and friends  can't wait to move to Mars.</a:t>
            </a:r>
            <a:endParaRPr lang="en-US" altLang="zh-CN" sz="4000">
              <a:latin typeface="Bookman Old Style" panose="02050604050505020204" charset="0"/>
              <a:cs typeface="Bookman Old Style" panose="0205060405050502020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39700" y="196215"/>
            <a:ext cx="1165987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3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Life on Mars has many                               over that on Earth. </a:t>
            </a:r>
            <a:endParaRPr lang="en-US" altLang="zh-CN" sz="3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5500" y="73025"/>
            <a:ext cx="35369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advantages</a:t>
            </a:r>
            <a:endParaRPr lang="en-US" altLang="zh-CN" sz="48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左大括号 11"/>
          <p:cNvSpPr/>
          <p:nvPr/>
        </p:nvSpPr>
        <p:spPr>
          <a:xfrm flipH="1">
            <a:off x="610870" y="1127125"/>
            <a:ext cx="76200" cy="262509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420" y="1050290"/>
            <a:ext cx="68884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4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People have more space;  </a:t>
            </a:r>
            <a:endParaRPr lang="en-US" altLang="zh-CN" sz="4400" b="1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0103" y="2111375"/>
            <a:ext cx="84461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4800" b="1">
                <a:ln/>
                <a:solidFill>
                  <a:schemeClr val="accent4"/>
                </a:solidFill>
                <a:effectLst/>
              </a:rPr>
              <a:t>Robots do most of the work;</a:t>
            </a:r>
            <a:endParaRPr lang="en-US" altLang="zh-CN" sz="4800" b="1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0918" y="3312795"/>
            <a:ext cx="924750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en-US" altLang="zh-CN" sz="4400" b="1">
                <a:ln/>
                <a:solidFill>
                  <a:schemeClr val="accent3"/>
                </a:solidFill>
                <a:effectLst/>
              </a:rPr>
              <a:t>There would probably no schools.</a:t>
            </a:r>
            <a:endParaRPr lang="en-US" altLang="zh-CN" sz="4400" b="1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 rot="21360000">
            <a:off x="4563745" y="3782060"/>
            <a:ext cx="729488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60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 scaled="1"/>
                  </a:gradFill>
                  <a:prstDash val="solid"/>
                </a:ln>
                <a:blipFill>
                  <a:blip r:embed="rId2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</a:rPr>
              <a:t>How do children</a:t>
            </a:r>
            <a:endParaRPr lang="en-US" altLang="zh-CN" sz="60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 scaled="1"/>
                </a:gradFill>
                <a:prstDash val="solid"/>
              </a:ln>
              <a:blipFill>
                <a:blip r:embed="rId2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  <a:p>
            <a:pPr algn="ctr"/>
            <a:r>
              <a:rPr lang="en-US" altLang="zh-CN" sz="60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 scaled="1"/>
                  </a:gradFill>
                  <a:prstDash val="solid"/>
                </a:ln>
                <a:blipFill>
                  <a:blip r:embed="rId2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</a:rPr>
              <a:t> receive education?</a:t>
            </a:r>
            <a:endParaRPr lang="en-US" altLang="zh-CN" sz="60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 scaled="1"/>
                </a:gradFill>
                <a:prstDash val="solid"/>
              </a:ln>
              <a:blipFill>
                <a:blip r:embed="rId2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7070" y="5681980"/>
            <a:ext cx="10347960" cy="10763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They would study at home with the help of the computer to take online courses.</a:t>
            </a:r>
            <a:endParaRPr lang="en-US" altLang="zh-CN" sz="32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3085" y="1355090"/>
            <a:ext cx="11591925" cy="5041265"/>
          </a:xfrm>
        </p:spPr>
        <p:txBody>
          <a:bodyPr/>
          <a:p>
            <a:pPr marL="0" indent="0">
              <a:buNone/>
            </a:pP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the uncomfortable journey         untasty food         water                  oxygen            gravity  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8708" y="156210"/>
            <a:ext cx="709612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 scaled="0"/>
                </a:gradFill>
                <a:effectLst>
                  <a:outerShdw dist="50800" dir="2700000" algn="bl" rotWithShape="0">
                    <a:srgbClr val="356277"/>
                  </a:outerShdw>
                </a:effectLst>
              </a:rPr>
              <a:t>disadvantages?</a:t>
            </a:r>
            <a:endParaRPr lang="en-US" altLang="zh-CN" sz="72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 scaled="0"/>
              </a:gradFill>
              <a:effectLst>
                <a:outerShdw dist="50800" dir="2700000" algn="bl" rotWithShape="0">
                  <a:srgbClr val="356277"/>
                </a:outerShdw>
              </a:effectLst>
            </a:endParaRPr>
          </a:p>
        </p:txBody>
      </p:sp>
      <p:pic>
        <p:nvPicPr>
          <p:cNvPr id="5" name="图片 4" descr="01779455f57a446ac7251df883b5ca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8930" y="2913380"/>
            <a:ext cx="4033520" cy="33883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45402" y="3255010"/>
            <a:ext cx="8137525" cy="17532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odoni MT Black" panose="02070A03080606020203" charset="0"/>
                <a:cs typeface="Bodoni MT Black" panose="02070A03080606020203" charset="0"/>
              </a:rPr>
              <a:t>How would people</a:t>
            </a:r>
            <a:endParaRPr lang="en-US" altLang="zh-CN" sz="54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odoni MT Black" panose="02070A03080606020203" charset="0"/>
              <a:cs typeface="Bodoni MT Black" panose="02070A03080606020203" charset="0"/>
            </a:endParaRPr>
          </a:p>
          <a:p>
            <a:pPr algn="ctr"/>
            <a:r>
              <a:rPr lang="en-US" altLang="zh-CN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odoni MT Black" panose="02070A03080606020203" charset="0"/>
                <a:cs typeface="Bodoni MT Black" panose="02070A03080606020203" charset="0"/>
              </a:rPr>
              <a:t> get along with aliens ?</a:t>
            </a:r>
            <a:endParaRPr lang="en-US" altLang="zh-CN" sz="54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odoni MT Black" panose="02070A03080606020203" charset="0"/>
              <a:cs typeface="Bodoni MT Black" panose="02070A03080606020203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09575" y="179070"/>
            <a:ext cx="10043160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Life on Mars would be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interesting 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as well as challenging.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图片 4" descr="188dd531bbd16ee260ecc84b310f1160_320_32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8710" y="3540125"/>
            <a:ext cx="3111500" cy="31115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677" y="574240"/>
            <a:ext cx="10852237" cy="648000"/>
          </a:xfrm>
        </p:spPr>
        <p:txBody>
          <a:bodyPr/>
          <a:p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However, our planet</a:t>
            </a:r>
            <a:b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is becoming </a:t>
            </a:r>
            <a:endParaRPr lang="en-US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233141871964[1]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79615" y="172720"/>
            <a:ext cx="4182745" cy="65125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4033" y="1914525"/>
            <a:ext cx="477837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800" b="1">
                <a:ln w="25400">
                  <a:gradFill>
                    <a:gsLst>
                      <a:gs pos="0">
                        <a:srgbClr val="E7DFD1"/>
                      </a:gs>
                      <a:gs pos="39000">
                        <a:srgbClr val="3E3B37"/>
                      </a:gs>
                      <a:gs pos="52000">
                        <a:srgbClr val="3E3B37"/>
                      </a:gs>
                      <a:gs pos="21000">
                        <a:schemeClr val="bg1"/>
                      </a:gs>
                      <a:gs pos="61000">
                        <a:srgbClr val="33302D"/>
                      </a:gs>
                      <a:gs pos="77000">
                        <a:srgbClr val="F0EAE1"/>
                      </a:gs>
                    </a:gsLst>
                    <a:lin ang="16200000"/>
                  </a:gradFill>
                </a:ln>
                <a:gradFill>
                  <a:gsLst>
                    <a:gs pos="50000">
                      <a:srgbClr val="5F5951">
                        <a:alpha val="100000"/>
                      </a:srgbClr>
                    </a:gs>
                    <a:gs pos="80000">
                      <a:srgbClr val="8A8274"/>
                    </a:gs>
                    <a:gs pos="69000">
                      <a:srgbClr val="D0C8B9"/>
                    </a:gs>
                    <a:gs pos="64000">
                      <a:srgbClr val="E7DFD1"/>
                    </a:gs>
                    <a:gs pos="58000">
                      <a:srgbClr val="C9C1B2"/>
                    </a:gs>
                    <a:gs pos="35000">
                      <a:srgbClr val="978F80"/>
                    </a:gs>
                    <a:gs pos="22000">
                      <a:srgbClr val="6B655D"/>
                    </a:gs>
                    <a:gs pos="9000">
                      <a:srgbClr val="3E3B37"/>
                    </a:gs>
                    <a:gs pos="95000">
                      <a:srgbClr val="33302D"/>
                    </a:gs>
                  </a:gsLst>
                  <a:lin ang="5400000" scaled="0"/>
                </a:gradFill>
                <a:effectLst>
                  <a:outerShdw blurRad="50800" dist="25400" dir="5400000" sx="104000" sy="104000" algn="t" rotWithShape="0">
                    <a:prstClr val="black">
                      <a:alpha val="40000"/>
                    </a:prstClr>
                  </a:outerShdw>
                </a:effectLst>
              </a:rPr>
              <a:t>crowded</a:t>
            </a:r>
            <a:endParaRPr lang="en-US" altLang="zh-CN" sz="8800" b="1">
              <a:ln w="25400">
                <a:gradFill>
                  <a:gsLst>
                    <a:gs pos="0">
                      <a:srgbClr val="E7DFD1"/>
                    </a:gs>
                    <a:gs pos="39000">
                      <a:srgbClr val="3E3B37"/>
                    </a:gs>
                    <a:gs pos="52000">
                      <a:srgbClr val="3E3B37"/>
                    </a:gs>
                    <a:gs pos="21000">
                      <a:schemeClr val="bg1"/>
                    </a:gs>
                    <a:gs pos="61000">
                      <a:srgbClr val="33302D"/>
                    </a:gs>
                    <a:gs pos="77000">
                      <a:srgbClr val="F0EAE1"/>
                    </a:gs>
                  </a:gsLst>
                  <a:lin ang="16200000"/>
                </a:gradFill>
              </a:ln>
              <a:gradFill>
                <a:gsLst>
                  <a:gs pos="50000">
                    <a:srgbClr val="5F5951">
                      <a:alpha val="100000"/>
                    </a:srgbClr>
                  </a:gs>
                  <a:gs pos="80000">
                    <a:srgbClr val="8A8274"/>
                  </a:gs>
                  <a:gs pos="69000">
                    <a:srgbClr val="D0C8B9"/>
                  </a:gs>
                  <a:gs pos="64000">
                    <a:srgbClr val="E7DFD1"/>
                  </a:gs>
                  <a:gs pos="58000">
                    <a:srgbClr val="C9C1B2"/>
                  </a:gs>
                  <a:gs pos="35000">
                    <a:srgbClr val="978F80"/>
                  </a:gs>
                  <a:gs pos="22000">
                    <a:srgbClr val="6B655D"/>
                  </a:gs>
                  <a:gs pos="9000">
                    <a:srgbClr val="3E3B37"/>
                  </a:gs>
                  <a:gs pos="95000">
                    <a:srgbClr val="33302D"/>
                  </a:gs>
                </a:gsLst>
                <a:lin ang="5400000" scaled="0"/>
              </a:gradFill>
              <a:effectLst>
                <a:outerShdw blurRad="50800" dist="25400" dir="5400000" sx="104000" sy="104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图片 6" descr="t01c4c062237229a3d5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605" y="368300"/>
            <a:ext cx="6120765" cy="61207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483870" y="3735705"/>
            <a:ext cx="483870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polluted.</a:t>
            </a:r>
            <a:endParaRPr lang="en-US" altLang="zh-CN" sz="8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0" name="PA_文本框 6"/>
          <p:cNvSpPr txBox="1"/>
          <p:nvPr>
            <p:custDataLst>
              <p:tags r:id="rId5"/>
            </p:custDataLst>
          </p:nvPr>
        </p:nvSpPr>
        <p:spPr>
          <a:xfrm>
            <a:off x="-725805" y="3684448"/>
            <a:ext cx="7258050" cy="299303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-1200" normalizeH="0" baseline="0" noProof="0" dirty="0">
                <a:ln>
                  <a:noFill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+mn-cs"/>
              </a:rPr>
              <a:t>__________</a:t>
            </a:r>
            <a:endParaRPr kumimoji="0" lang="zh-CN" altLang="en-US" sz="1800" b="0" i="0" u="none" strike="noStrike" kern="1200" cap="none" spc="-1200" normalizeH="0" baseline="0" noProof="0" dirty="0">
              <a:ln>
                <a:noFill/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27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30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0152c53a55e99fd81c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4620" y="1871345"/>
            <a:ext cx="5715000" cy="5715000"/>
          </a:xfrm>
          <a:prstGeom prst="rect">
            <a:avLst/>
          </a:prstGeom>
        </p:spPr>
      </p:pic>
      <p:pic>
        <p:nvPicPr>
          <p:cNvPr id="6" name="图片 5" descr="26037286615934587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0870" y="205105"/>
            <a:ext cx="3554730" cy="3554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3695" y="1520825"/>
            <a:ext cx="2419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earth</a:t>
            </a:r>
            <a:endParaRPr lang="en-US" altLang="zh-CN" sz="7200" b="1">
              <a:ln w="50800" cmpd="thickThin">
                <a:solidFill>
                  <a:srgbClr val="5B9BD5">
                    <a:lumMod val="75000"/>
                  </a:srgb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640580" y="1885315"/>
            <a:ext cx="2829560" cy="481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90" y="1719580"/>
            <a:ext cx="11844655" cy="5041265"/>
          </a:xfrm>
        </p:spPr>
        <p:txBody>
          <a:bodyPr/>
          <a:p>
            <a:r>
              <a:rPr lang="en-US" altLang="zh-CN" sz="4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1.  How can people get to Mars?</a:t>
            </a:r>
            <a:endParaRPr lang="en-US" altLang="zh-CN" sz="4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2. What do people need to survive on Mars?</a:t>
            </a:r>
            <a:endParaRPr lang="en-US" altLang="zh-CN" sz="4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4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3. What may be a problem for the early settlers?</a:t>
            </a:r>
            <a:endParaRPr lang="en-US" altLang="zh-CN">
              <a:ln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  <a:p>
            <a:pPr marL="0" indent="0">
              <a:buNone/>
            </a:pPr>
            <a:endParaRPr lang="en-US" altLang="zh-CN">
              <a:ln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1153" y="158115"/>
            <a:ext cx="85680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blipFill>
                  <a:blip r:embed="rId1"/>
                  <a:tile sx="100000" sy="100000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 Qs before the trip</a:t>
            </a:r>
            <a:endParaRPr lang="en-US" altLang="zh-CN" sz="7200" b="1">
              <a:ln w="25400">
                <a:gradFill>
                  <a:gsLst>
                    <a:gs pos="31000">
                      <a:srgbClr val="6D6E85"/>
                    </a:gs>
                    <a:gs pos="66000">
                      <a:srgbClr val="A2C6FF"/>
                    </a:gs>
                    <a:gs pos="45000">
                      <a:srgbClr val="97B8F2"/>
                    </a:gs>
                    <a:gs pos="11000">
                      <a:srgbClr val="ED7D31">
                        <a:lumMod val="20000"/>
                        <a:lumOff val="80000"/>
                      </a:srgbClr>
                    </a:gs>
                    <a:gs pos="100000">
                      <a:srgbClr val="7E6760"/>
                    </a:gs>
                    <a:gs pos="91000">
                      <a:schemeClr val="bg1">
                        <a:lumMod val="50000"/>
                      </a:schemeClr>
                    </a:gs>
                    <a:gs pos="56000">
                      <a:srgbClr val="455C85"/>
                    </a:gs>
                    <a:gs pos="81000">
                      <a:srgbClr val="F8D8CF"/>
                    </a:gs>
                  </a:gsLst>
                </a:gradFill>
              </a:ln>
              <a:blipFill>
                <a:blip r:embed="rId1"/>
                <a:tile sx="100000" sy="100000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How can people get to Mars? (Para 2)</a:t>
            </a:r>
            <a:endParaRPr lang="zh-CN" altLang="en-US"/>
          </a:p>
        </p:txBody>
      </p:sp>
      <p:pic>
        <p:nvPicPr>
          <p:cNvPr id="4" name="图片 3" descr="264602644441726992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905" y="2038350"/>
            <a:ext cx="2443480" cy="24434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125" y="2845435"/>
            <a:ext cx="285877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ln w="25400">
                  <a:gradFill>
                    <a:gsLst>
                      <a:gs pos="0">
                        <a:srgbClr val="E7DFD1"/>
                      </a:gs>
                      <a:gs pos="39000">
                        <a:srgbClr val="3E3B37"/>
                      </a:gs>
                      <a:gs pos="52000">
                        <a:srgbClr val="3E3B37"/>
                      </a:gs>
                      <a:gs pos="21000">
                        <a:schemeClr val="bg1"/>
                      </a:gs>
                      <a:gs pos="61000">
                        <a:srgbClr val="33302D"/>
                      </a:gs>
                      <a:gs pos="77000">
                        <a:srgbClr val="F0EAE1"/>
                      </a:gs>
                    </a:gsLst>
                    <a:lin ang="16200000"/>
                  </a:gradFill>
                </a:ln>
                <a:gradFill>
                  <a:gsLst>
                    <a:gs pos="50000">
                      <a:srgbClr val="5F5951">
                        <a:alpha val="100000"/>
                      </a:srgbClr>
                    </a:gs>
                    <a:gs pos="80000">
                      <a:srgbClr val="8A8274"/>
                    </a:gs>
                    <a:gs pos="69000">
                      <a:srgbClr val="D0C8B9"/>
                    </a:gs>
                    <a:gs pos="64000">
                      <a:srgbClr val="E7DFD1"/>
                    </a:gs>
                    <a:gs pos="58000">
                      <a:srgbClr val="C9C1B2"/>
                    </a:gs>
                    <a:gs pos="35000">
                      <a:srgbClr val="978F80"/>
                    </a:gs>
                    <a:gs pos="22000">
                      <a:srgbClr val="6B655D"/>
                    </a:gs>
                    <a:gs pos="9000">
                      <a:srgbClr val="3E3B37"/>
                    </a:gs>
                    <a:gs pos="95000">
                      <a:srgbClr val="33302D"/>
                    </a:gs>
                  </a:gsLst>
                  <a:lin ang="5400000" scaled="0"/>
                </a:gradFill>
                <a:effectLst>
                  <a:outerShdw blurRad="50800" dist="25400" dir="5400000" sx="104000" sy="104000" algn="t" rotWithShape="0">
                    <a:prstClr val="black">
                      <a:alpha val="40000"/>
                    </a:prstClr>
                  </a:outerShdw>
                </a:effectLst>
              </a:rPr>
              <a:t>transport</a:t>
            </a:r>
            <a:endParaRPr lang="en-US" altLang="zh-CN" sz="4800" b="1">
              <a:ln w="25400">
                <a:gradFill>
                  <a:gsLst>
                    <a:gs pos="0">
                      <a:srgbClr val="E7DFD1"/>
                    </a:gs>
                    <a:gs pos="39000">
                      <a:srgbClr val="3E3B37"/>
                    </a:gs>
                    <a:gs pos="52000">
                      <a:srgbClr val="3E3B37"/>
                    </a:gs>
                    <a:gs pos="21000">
                      <a:schemeClr val="bg1"/>
                    </a:gs>
                    <a:gs pos="61000">
                      <a:srgbClr val="33302D"/>
                    </a:gs>
                    <a:gs pos="77000">
                      <a:srgbClr val="F0EAE1"/>
                    </a:gs>
                  </a:gsLst>
                  <a:lin ang="16200000"/>
                </a:gradFill>
              </a:ln>
              <a:gradFill>
                <a:gsLst>
                  <a:gs pos="50000">
                    <a:srgbClr val="5F5951">
                      <a:alpha val="100000"/>
                    </a:srgbClr>
                  </a:gs>
                  <a:gs pos="80000">
                    <a:srgbClr val="8A8274"/>
                  </a:gs>
                  <a:gs pos="69000">
                    <a:srgbClr val="D0C8B9"/>
                  </a:gs>
                  <a:gs pos="64000">
                    <a:srgbClr val="E7DFD1"/>
                  </a:gs>
                  <a:gs pos="58000">
                    <a:srgbClr val="C9C1B2"/>
                  </a:gs>
                  <a:gs pos="35000">
                    <a:srgbClr val="978F80"/>
                  </a:gs>
                  <a:gs pos="22000">
                    <a:srgbClr val="6B655D"/>
                  </a:gs>
                  <a:gs pos="9000">
                    <a:srgbClr val="3E3B37"/>
                  </a:gs>
                  <a:gs pos="95000">
                    <a:srgbClr val="33302D"/>
                  </a:gs>
                </a:gsLst>
                <a:lin ang="5400000" scaled="0"/>
              </a:gradFill>
              <a:effectLst>
                <a:outerShdw blurRad="50800" dist="25400" dir="5400000" sx="104000" sy="104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5490" y="1623695"/>
            <a:ext cx="2263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Arial Black" panose="020B0A04020102020204" charset="0"/>
                <a:cs typeface="Arial Black" panose="020B0A04020102020204" charset="0"/>
              </a:rPr>
              <a:t>at present</a:t>
            </a:r>
            <a:endParaRPr lang="en-US" altLang="zh-CN" sz="32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3115" y="4047490"/>
            <a:ext cx="18313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Arial Black" panose="020B0A04020102020204" charset="0"/>
                <a:cs typeface="Arial Black" panose="020B0A04020102020204" charset="0"/>
              </a:rPr>
              <a:t>by 2100</a:t>
            </a:r>
            <a:endParaRPr lang="en-US" altLang="zh-CN" sz="32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3240" y="3473450"/>
            <a:ext cx="5359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Arial Black" panose="020B0A04020102020204" charset="0"/>
                <a:cs typeface="Arial Black" panose="020B0A04020102020204" charset="0"/>
              </a:rPr>
              <a:t>what about the speed?</a:t>
            </a:r>
            <a:endParaRPr lang="en-US" altLang="zh-CN" sz="32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9265" y="2346960"/>
            <a:ext cx="6885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Arial Black" panose="020B0A04020102020204" charset="0"/>
                <a:cs typeface="Arial Black" panose="020B0A04020102020204" charset="0"/>
              </a:rPr>
              <a:t>How long does it take?</a:t>
            </a:r>
            <a:endParaRPr lang="en-US" altLang="zh-CN" sz="32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9265" y="1282700"/>
            <a:ext cx="5793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Arial Black" panose="020B0A04020102020204" charset="0"/>
                <a:cs typeface="Arial Black" panose="020B0A04020102020204" charset="0"/>
              </a:rPr>
              <a:t>what about the speed?</a:t>
            </a:r>
            <a:endParaRPr lang="en-US" altLang="zh-CN" sz="32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9605" y="4861560"/>
            <a:ext cx="6885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Arial Black" panose="020B0A04020102020204" charset="0"/>
                <a:cs typeface="Arial Black" panose="020B0A04020102020204" charset="0"/>
              </a:rPr>
              <a:t>How long will it take?</a:t>
            </a:r>
            <a:endParaRPr lang="en-US" altLang="zh-CN" sz="3200"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131185" y="1907540"/>
            <a:ext cx="75565" cy="295529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5394325" y="1526540"/>
            <a:ext cx="76200" cy="117348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394325" y="3804920"/>
            <a:ext cx="76200" cy="148082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603240" y="1079500"/>
            <a:ext cx="6449695" cy="8299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Arial Black" panose="020B0A04020102020204" charset="0"/>
                <a:cs typeface="Arial Black" panose="020B0A04020102020204" charset="0"/>
              </a:rPr>
              <a:t>our spacecraft are</a:t>
            </a:r>
            <a:r>
              <a:rPr lang="en-US" altLang="zh-CN" sz="2400" u="sng">
                <a:solidFill>
                  <a:srgbClr val="C00000"/>
                </a:solidFill>
                <a:latin typeface="Arial Black" panose="020B0A04020102020204" charset="0"/>
                <a:cs typeface="Arial Black" panose="020B0A04020102020204" charset="0"/>
              </a:rPr>
              <a:t> too slow to carry</a:t>
            </a:r>
            <a:r>
              <a:rPr lang="en-US" altLang="zh-CN" sz="2400">
                <a:solidFill>
                  <a:srgbClr val="C00000"/>
                </a:solidFill>
                <a:latin typeface="Arial Black" panose="020B0A04020102020204" charset="0"/>
                <a:cs typeface="Arial Black" panose="020B0A04020102020204" charset="0"/>
              </a:rPr>
              <a:t> large numbers of passengers.</a:t>
            </a:r>
            <a:endParaRPr lang="en-US" altLang="zh-CN" sz="2400">
              <a:solidFill>
                <a:srgbClr val="C00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51500" y="2408555"/>
            <a:ext cx="6449695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Arial Black" panose="020B0A04020102020204" charset="0"/>
                <a:cs typeface="Arial Black" panose="020B0A04020102020204" charset="0"/>
              </a:rPr>
              <a:t>It takes months.</a:t>
            </a:r>
            <a:endParaRPr lang="en-US" altLang="zh-CN" sz="2400">
              <a:solidFill>
                <a:srgbClr val="C00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51500" y="4861560"/>
            <a:ext cx="6449695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Arial Black" panose="020B0A04020102020204" charset="0"/>
                <a:cs typeface="Arial Black" panose="020B0A04020102020204" charset="0"/>
              </a:rPr>
              <a:t>The journey would take 20 minutes.</a:t>
            </a:r>
            <a:endParaRPr lang="en-US" altLang="zh-CN" sz="2400">
              <a:solidFill>
                <a:srgbClr val="C00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51500" y="3217545"/>
            <a:ext cx="6449695" cy="8299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C00000"/>
                </a:solidFill>
                <a:latin typeface="Arial Black" panose="020B0A04020102020204" charset="0"/>
                <a:cs typeface="Arial Black" panose="020B0A04020102020204" charset="0"/>
              </a:rPr>
              <a:t>The spacecraft would travel at the speed of light.</a:t>
            </a:r>
            <a:endParaRPr lang="en-US" altLang="zh-CN" sz="2400">
              <a:solidFill>
                <a:srgbClr val="C00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19" name="矩形 18"/>
          <p:cNvSpPr/>
          <p:nvPr/>
        </p:nvSpPr>
        <p:spPr>
          <a:xfrm rot="21420000">
            <a:off x="2711450" y="5638165"/>
            <a:ext cx="73875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Would it be a wonderful journey?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/>
      <p:bldP spid="9" grpId="0"/>
      <p:bldP spid="8" grpId="0"/>
      <p:bldP spid="11" grpId="0"/>
      <p:bldP spid="15" grpId="0" bldLvl="0" animBg="1"/>
      <p:bldP spid="16" grpId="0" bldLvl="0" animBg="1"/>
      <p:bldP spid="18" grpId="0" bldLvl="0" animBg="1"/>
      <p:bldP spid="17" grpId="0" bldLvl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What do people need to survive on Mars? (Para 3)</a:t>
            </a:r>
            <a:endParaRPr lang="zh-CN" altLang="en-US"/>
          </a:p>
        </p:txBody>
      </p:sp>
      <p:pic>
        <p:nvPicPr>
          <p:cNvPr id="4" name="图片 3" descr="t015e822a88491c3713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3980" y="1173480"/>
            <a:ext cx="3965575" cy="5507990"/>
          </a:xfrm>
          <a:prstGeom prst="rect">
            <a:avLst/>
          </a:prstGeom>
        </p:spPr>
      </p:pic>
      <p:pic>
        <p:nvPicPr>
          <p:cNvPr id="5" name="图片 4" descr="490869561804718220[1]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387475"/>
            <a:ext cx="3081655" cy="3081655"/>
          </a:xfrm>
          <a:prstGeom prst="rect">
            <a:avLst/>
          </a:prstGeom>
        </p:spPr>
      </p:pic>
      <p:pic>
        <p:nvPicPr>
          <p:cNvPr id="6" name="图片 5" descr="256838056535130382[1]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60" y="3161030"/>
            <a:ext cx="3121025" cy="3121025"/>
          </a:xfrm>
          <a:prstGeom prst="rect">
            <a:avLst/>
          </a:prstGeom>
        </p:spPr>
      </p:pic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3014504" y="5316782"/>
            <a:ext cx="4681538" cy="193054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-1200" normalizeH="0" baseline="0" noProof="0" dirty="0">
                <a:ln>
                  <a:noFill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+mn-cs"/>
              </a:rPr>
              <a:t>__________</a:t>
            </a:r>
            <a:endParaRPr kumimoji="0" lang="zh-CN" altLang="en-US" sz="1800" b="0" i="0" u="none" strike="noStrike" kern="1200" cap="none" spc="-1200" normalizeH="0" baseline="0" noProof="0" dirty="0">
              <a:ln>
                <a:noFill/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ppt_h/1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entr" presetSubtype="0" fill="hold" grpId="0" nodeType="withEffect">
                                  <p:stCondLst>
                                    <p:cond delay="27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21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9"/>
          <p:cNvSpPr txBox="1"/>
          <p:nvPr/>
        </p:nvSpPr>
        <p:spPr>
          <a:xfrm>
            <a:off x="1524000" y="1143000"/>
            <a:ext cx="9144000" cy="4461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1.Humans can survive without water, oxygen or food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．　　　　　　　　　　　　　　　　　　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_____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2.We don’t know whether there would be enough water, oxygen on Mars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．　　　　　　　　　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_____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3.Scientists are  sure whether plants will grow on Mars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．　　　　　　　　　　　　　　　　　　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_____                                                                                         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4. Food would most probably be in the form of pills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． 　　　　　　　　　　　　　　　　　　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_____</a:t>
            </a:r>
            <a:r>
              <a:rPr lang="en-US" altLang="zh-CN" sz="2800">
                <a:solidFill>
                  <a:srgbClr val="9900CC"/>
                </a:solidFill>
                <a:latin typeface="Arial" panose="020B0604020202020204" pitchFamily="34" charset="0"/>
              </a:rPr>
              <a:t>                                                                                          </a:t>
            </a:r>
            <a:endParaRPr lang="en-US" altLang="zh-CN" sz="2800">
              <a:solidFill>
                <a:srgbClr val="9900CC"/>
              </a:solidFill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5.Food on Mars is more delicious than that on the Earth.</a:t>
            </a:r>
            <a:r>
              <a:rPr lang="en-US" altLang="zh-CN" sz="2400" b="1" dirty="0">
                <a:solidFill>
                  <a:srgbClr val="9900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rgbClr val="9900CC"/>
                </a:solidFill>
                <a:latin typeface="Arial" panose="020B0604020202020204" pitchFamily="34" charset="0"/>
              </a:rPr>
              <a:t>　　　　　　　　　　　　　　　　　　　　　 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____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9372600" y="1524000"/>
            <a:ext cx="7556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latin typeface="Arial" panose="020B0604020202020204" pitchFamily="34" charset="0"/>
              </a:rPr>
              <a:t> F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9448800" y="2362200"/>
            <a:ext cx="3603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latin typeface="Arial" panose="020B0604020202020204" pitchFamily="34" charset="0"/>
              </a:rPr>
              <a:t>T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9525000" y="3200400"/>
            <a:ext cx="3603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latin typeface="Arial" panose="020B0604020202020204" pitchFamily="34" charset="0"/>
              </a:rPr>
              <a:t>F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9525000" y="4038600"/>
            <a:ext cx="3603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latin typeface="Arial" panose="020B0604020202020204" pitchFamily="34" charset="0"/>
              </a:rPr>
              <a:t>T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9525000" y="4953000"/>
            <a:ext cx="3603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>
                <a:latin typeface="Arial" panose="020B0604020202020204" pitchFamily="34" charset="0"/>
              </a:rPr>
              <a:t>F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grpSp>
        <p:nvGrpSpPr>
          <p:cNvPr id="12297" name="组合 12296"/>
          <p:cNvGrpSpPr/>
          <p:nvPr/>
        </p:nvGrpSpPr>
        <p:grpSpPr>
          <a:xfrm>
            <a:off x="3276600" y="1143000"/>
            <a:ext cx="1295400" cy="1016001"/>
            <a:chOff x="930" y="1888"/>
            <a:chExt cx="816" cy="640"/>
          </a:xfrm>
        </p:grpSpPr>
        <p:sp>
          <p:nvSpPr>
            <p:cNvPr id="12298" name="文本框 12297"/>
            <p:cNvSpPr txBox="1"/>
            <p:nvPr/>
          </p:nvSpPr>
          <p:spPr>
            <a:xfrm>
              <a:off x="930" y="2160"/>
              <a:ext cx="81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3200" b="1">
                  <a:solidFill>
                    <a:srgbClr val="FF3300"/>
                  </a:solidFill>
                  <a:latin typeface="Arial" panose="020B0604020202020204" pitchFamily="34" charset="0"/>
                </a:rPr>
                <a:t>can’t</a:t>
              </a:r>
              <a:endParaRPr lang="en-US" altLang="zh-CN" sz="32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299" name="文本框 12298"/>
            <p:cNvSpPr txBox="1"/>
            <p:nvPr/>
          </p:nvSpPr>
          <p:spPr>
            <a:xfrm>
              <a:off x="1111" y="1888"/>
              <a:ext cx="31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3200" b="1">
                  <a:solidFill>
                    <a:srgbClr val="FF3300"/>
                  </a:solidFill>
                  <a:latin typeface="Arial" panose="020B0604020202020204" pitchFamily="34" charset="0"/>
                </a:rPr>
                <a:t>\</a:t>
              </a:r>
              <a:endParaRPr lang="en-US" altLang="zh-CN" sz="32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300" name="组合 12299"/>
          <p:cNvGrpSpPr/>
          <p:nvPr/>
        </p:nvGrpSpPr>
        <p:grpSpPr>
          <a:xfrm>
            <a:off x="3581400" y="2819400"/>
            <a:ext cx="1441450" cy="944563"/>
            <a:chOff x="1066" y="2840"/>
            <a:chExt cx="908" cy="595"/>
          </a:xfrm>
        </p:grpSpPr>
        <p:sp>
          <p:nvSpPr>
            <p:cNvPr id="12301" name="文本框 12300"/>
            <p:cNvSpPr txBox="1"/>
            <p:nvPr/>
          </p:nvSpPr>
          <p:spPr>
            <a:xfrm>
              <a:off x="1066" y="3067"/>
              <a:ext cx="90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3200" b="1">
                  <a:solidFill>
                    <a:srgbClr val="FF3300"/>
                  </a:solidFill>
                  <a:latin typeface="Arial" panose="020B0604020202020204" pitchFamily="34" charset="0"/>
                </a:rPr>
                <a:t>aren’t</a:t>
              </a:r>
              <a:endParaRPr lang="en-US" altLang="zh-CN" sz="32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2" name="文本框 12301"/>
            <p:cNvSpPr txBox="1"/>
            <p:nvPr/>
          </p:nvSpPr>
          <p:spPr>
            <a:xfrm>
              <a:off x="1247" y="2840"/>
              <a:ext cx="31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3200" b="1">
                  <a:solidFill>
                    <a:srgbClr val="FF3300"/>
                  </a:solidFill>
                  <a:latin typeface="Arial" panose="020B0604020202020204" pitchFamily="34" charset="0"/>
                </a:rPr>
                <a:t>\</a:t>
              </a:r>
              <a:endParaRPr lang="en-US" altLang="zh-CN" sz="32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303" name="组合 12302"/>
          <p:cNvGrpSpPr/>
          <p:nvPr/>
        </p:nvGrpSpPr>
        <p:grpSpPr>
          <a:xfrm>
            <a:off x="4876800" y="4572000"/>
            <a:ext cx="1439863" cy="973138"/>
            <a:chOff x="1701" y="3748"/>
            <a:chExt cx="907" cy="613"/>
          </a:xfrm>
        </p:grpSpPr>
        <p:sp>
          <p:nvSpPr>
            <p:cNvPr id="12304" name="文本框 12303"/>
            <p:cNvSpPr txBox="1"/>
            <p:nvPr/>
          </p:nvSpPr>
          <p:spPr>
            <a:xfrm>
              <a:off x="1701" y="4032"/>
              <a:ext cx="90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>
                  <a:solidFill>
                    <a:srgbClr val="FF3300"/>
                  </a:solidFill>
                  <a:latin typeface="Arial" panose="020B0604020202020204" pitchFamily="34" charset="0"/>
                </a:rPr>
                <a:t>less</a:t>
              </a:r>
              <a:endParaRPr lang="en-US" altLang="zh-CN" sz="28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05" name="文本框 12304"/>
            <p:cNvSpPr txBox="1"/>
            <p:nvPr/>
          </p:nvSpPr>
          <p:spPr>
            <a:xfrm>
              <a:off x="1791" y="3748"/>
              <a:ext cx="31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3600" b="1">
                  <a:solidFill>
                    <a:srgbClr val="FF3300"/>
                  </a:solidFill>
                  <a:latin typeface="Arial" panose="020B0604020202020204" pitchFamily="34" charset="0"/>
                </a:rPr>
                <a:t>\</a:t>
              </a:r>
              <a:endParaRPr lang="en-US" altLang="zh-CN" sz="36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/>
        </p:nvSpPr>
        <p:spPr>
          <a:xfrm>
            <a:off x="669882" y="35326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What do people need to survive on Mars? (Para 3)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741045" y="1316355"/>
            <a:ext cx="8458200" cy="268922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3400">
                <a:solidFill>
                  <a:srgbClr val="0000CC"/>
                </a:solidFill>
                <a:latin typeface="Comic Sans MS" panose="030F0702030302020204" pitchFamily="66" charset="0"/>
              </a:rPr>
              <a:t>We are not sure whether there would be ______ water or _______and whether ______ could grow. Food would probably in the form of ______ and would not be _______.</a:t>
            </a:r>
            <a:endParaRPr lang="en-US" altLang="zh-CN" sz="3400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819150" y="1804035"/>
            <a:ext cx="2819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enough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927735" y="2386330"/>
            <a:ext cx="2819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plants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3810000" y="2793365"/>
            <a:ext cx="2819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pills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927735" y="3342640"/>
            <a:ext cx="2819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tasty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3802" name="文本框 33801"/>
          <p:cNvSpPr txBox="1"/>
          <p:nvPr/>
        </p:nvSpPr>
        <p:spPr>
          <a:xfrm>
            <a:off x="4359275" y="1804035"/>
            <a:ext cx="2819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000" b="1">
                <a:solidFill>
                  <a:srgbClr val="FF0066"/>
                </a:solidFill>
                <a:latin typeface="Arial" panose="020B0604020202020204" pitchFamily="34" charset="0"/>
              </a:rPr>
              <a:t>oxygen</a:t>
            </a:r>
            <a:endParaRPr lang="en-US" altLang="zh-CN" sz="30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558" y="259080"/>
            <a:ext cx="815022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According to a scientist,</a:t>
            </a:r>
            <a:endParaRPr lang="en-US" altLang="zh-CN" sz="5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图片 3" descr="233116598351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4180" y="788670"/>
            <a:ext cx="4773295" cy="47732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 rot="21000000">
            <a:off x="299720" y="4058920"/>
            <a:ext cx="983996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 scaled="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so many uncertainties</a:t>
            </a:r>
            <a:endParaRPr lang="en-US" altLang="zh-CN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 scaled="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8" grpId="0"/>
      <p:bldP spid="33799" grpId="0"/>
      <p:bldP spid="33802" grpId="0"/>
      <p:bldP spid="3" grpId="0"/>
      <p:bldP spid="3379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may be a problem for the early settlers? </a:t>
            </a:r>
            <a:r>
              <a:rPr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Para 4</a:t>
            </a:r>
            <a:r>
              <a:rPr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br>
              <a:rPr lang="en-US" altLang="zh-CN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</a:br>
            <a:endParaRPr lang="zh-CN" altLang="en-US"/>
          </a:p>
        </p:txBody>
      </p:sp>
      <p:pic>
        <p:nvPicPr>
          <p:cNvPr id="5" name="图片 4" descr="t01f220f8413821a635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" y="1202690"/>
            <a:ext cx="4998720" cy="4998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16103" y="2443480"/>
            <a:ext cx="318198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en-US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gravity</a:t>
            </a:r>
            <a:endParaRPr lang="en-US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8450" y="4074795"/>
            <a:ext cx="894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</a:t>
            </a:r>
            <a:endParaRPr lang="en-US" altLang="zh-CN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#ppt_y+#ppt_h/2)-ppt_h/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(#ppt_y+#ppt_h/2)-ppt_h/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7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626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6263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6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815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8157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7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37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86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815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6" grpId="1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DECORATE_SHAPE_ID" val="234"/>
</p:tagLst>
</file>

<file path=ppt/tags/tag64.xml><?xml version="1.0" encoding="utf-8"?>
<p:tagLst xmlns:p="http://schemas.openxmlformats.org/presentationml/2006/main"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  <p:tag name="KSO_WM_UNIT_HIGHLIGHT" val="0"/>
  <p:tag name="KSO_WM_UNIT_COMPATIBLE" val="0"/>
  <p:tag name="KSO_WM_UNIT_DIAGRAM_ISNUMVISUAL" val="0"/>
  <p:tag name="KSO_WM_UNIT_DIAGRAM_ISREFERUNIT" val="0"/>
  <p:tag name="KSO_WM_UNIT_SUBTYPE" val="f"/>
  <p:tag name="KSO_WM_UNIT_ID" val="mixed20197617_1*i*2"/>
  <p:tag name="KSO_WM_TEMPLATE_CATEGORY" val="mixed"/>
  <p:tag name="KSO_WM_TEMPLATE_INDEX" val="20197617"/>
  <p:tag name="KSO_WM_UNIT_LAYERLEVEL" val="1"/>
  <p:tag name="KSO_WM_TAG_VERSION" val="1.0"/>
  <p:tag name="KSO_WM_BEAUTIFY_FLAG" val="#wm#"/>
  <p:tag name="KSO_WM_UNIT_TYPE" val="i"/>
  <p:tag name="KSO_WM_UNIT_INDEX" val="2"/>
  <p:tag name="PA" val="v5.2.3"/>
  <p:tag name="KSO_WM_DECOATE_TAGETSHAPES_IDS" val="5"/>
</p:tagLst>
</file>

<file path=ppt/tags/tag6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  <p:tag name="KSO_WM_SLIDE_ANIMATION_ID" val="3110584"/>
</p:tagLst>
</file>

<file path=ppt/tags/tag66.xml><?xml version="1.0" encoding="utf-8"?>
<p:tagLst xmlns:p="http://schemas.openxmlformats.org/presentationml/2006/main">
  <p:tag name="KSO_WM_DECORATE_SHAPE_ID" val="9"/>
</p:tagLst>
</file>

<file path=ppt/tags/tag67.xml><?xml version="1.0" encoding="utf-8"?>
<p:tagLst xmlns:p="http://schemas.openxmlformats.org/presentationml/2006/main">
  <p:tag name="KSO_WM_DECORATE_SHAPE_ID" val="10"/>
</p:tagLst>
</file>

<file path=ppt/tags/tag68.xml><?xml version="1.0" encoding="utf-8"?>
<p:tagLst xmlns:p="http://schemas.openxmlformats.org/presentationml/2006/main"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  <p:tag name="PA" val="v5.2.2"/>
  <p:tag name="KSO_WM_UNIT_HIGHLIGHT" val="0"/>
  <p:tag name="KSO_WM_UNIT_COMPATIBLE" val="0"/>
  <p:tag name="KSO_WM_UNIT_DIAGRAM_ISNUMVISUAL" val="0"/>
  <p:tag name="KSO_WM_UNIT_DIAGRAM_ISREFERUNIT" val="0"/>
  <p:tag name="KSO_WM_UNIT_SUBTYPE" val="f"/>
  <p:tag name="KSO_WM_UNIT_ID" val="mixed20197618_1*i*1"/>
  <p:tag name="KSO_WM_TEMPLATE_CATEGORY" val="mixed"/>
  <p:tag name="KSO_WM_TEMPLATE_INDEX" val="20197618"/>
  <p:tag name="KSO_WM_UNIT_LAYERLEVEL" val="1"/>
  <p:tag name="KSO_WM_TAG_VERSION" val="1.0"/>
  <p:tag name="KSO_WM_BEAUTIFY_FLAG" val="#wm#"/>
  <p:tag name="KSO_WM_UNIT_TYPE" val="i"/>
  <p:tag name="KSO_WM_UNIT_INDEX" val="1"/>
  <p:tag name="KSO_WM_DECOATE_TAGETSHAPES_IDS" val="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ANIMATION_ID" val="311058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DECORATE_SHAPE_ID" val="7"/>
</p:tagLst>
</file>

<file path=ppt/tags/tag74.xml><?xml version="1.0" encoding="utf-8"?>
<p:tagLst xmlns:p="http://schemas.openxmlformats.org/presentationml/2006/main"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  <p:tag name="PA" val="v5.2.2"/>
  <p:tag name="KSO_WM_UNIT_HIGHLIGHT" val="0"/>
  <p:tag name="KSO_WM_UNIT_COMPATIBLE" val="0"/>
  <p:tag name="KSO_WM_UNIT_DIAGRAM_ISNUMVISUAL" val="0"/>
  <p:tag name="KSO_WM_UNIT_DIAGRAM_ISREFERUNIT" val="0"/>
  <p:tag name="KSO_WM_UNIT_SUBTYPE" val="f"/>
  <p:tag name="KSO_WM_UNIT_ID" val="mixed20197618_1*i*1"/>
  <p:tag name="KSO_WM_TEMPLATE_CATEGORY" val="mixed"/>
  <p:tag name="KSO_WM_TEMPLATE_INDEX" val="20197618"/>
  <p:tag name="KSO_WM_UNIT_LAYERLEVEL" val="1"/>
  <p:tag name="KSO_WM_TAG_VERSION" val="1.0"/>
  <p:tag name="KSO_WM_BEAUTIFY_FLAG" val="#wm#"/>
  <p:tag name="KSO_WM_UNIT_TYPE" val="i"/>
  <p:tag name="KSO_WM_UNIT_INDEX" val="1"/>
  <p:tag name="KSO_WM_DECOATE_TAGETSHAPES_IDS" val="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ANIMATION_ID" val="311058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  <p:tag name="KSO_WM_SLIDE_ANIMATION_ID" val="3110599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2635</Words>
  <Application>WPS 演示</Application>
  <PresentationFormat>宽屏</PresentationFormat>
  <Paragraphs>149</Paragraphs>
  <Slides>14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Times New Roman</vt:lpstr>
      <vt:lpstr>Arial Black</vt:lpstr>
      <vt:lpstr>迷你简细珊瑚</vt:lpstr>
      <vt:lpstr>Comic Sans MS</vt:lpstr>
      <vt:lpstr>腾祥魅黑简</vt:lpstr>
      <vt:lpstr>Malgun Gothic</vt:lpstr>
      <vt:lpstr>Bahnschrift</vt:lpstr>
      <vt:lpstr>Bahnschrift SemiCondensed</vt:lpstr>
      <vt:lpstr>Bodoni MT</vt:lpstr>
      <vt:lpstr>Calibri</vt:lpstr>
      <vt:lpstr>Century Schoolbook</vt:lpstr>
      <vt:lpstr>Consolas</vt:lpstr>
      <vt:lpstr>Cliche</vt:lpstr>
      <vt:lpstr>Castellar</vt:lpstr>
      <vt:lpstr>Courier New</vt:lpstr>
      <vt:lpstr>迷你简毡笔黑</vt:lpstr>
      <vt:lpstr>PMingLiU</vt:lpstr>
      <vt:lpstr>Arial Narrow</vt:lpstr>
      <vt:lpstr>Bahnschrift SemiBold Condensed</vt:lpstr>
      <vt:lpstr>Bookman Old Style</vt:lpstr>
      <vt:lpstr>Bradley Hand ITC</vt:lpstr>
      <vt:lpstr>Bodoni MT Black</vt:lpstr>
      <vt:lpstr>等线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What do people need to survive on Mars? (Para 3)</vt:lpstr>
      <vt:lpstr>PowerPoint 演示文稿</vt:lpstr>
      <vt:lpstr> What do people need to survive on Mars? (Para 3)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Iris</cp:lastModifiedBy>
  <cp:revision>7</cp:revision>
  <dcterms:created xsi:type="dcterms:W3CDTF">2019-03-05T15:54:29Z</dcterms:created>
  <dcterms:modified xsi:type="dcterms:W3CDTF">2019-03-05T17:21:03Z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</Properties>
</file>