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15" r:id="rId2"/>
    <p:sldId id="266" r:id="rId3"/>
    <p:sldId id="267" r:id="rId4"/>
    <p:sldId id="273" r:id="rId5"/>
    <p:sldId id="281" r:id="rId6"/>
    <p:sldId id="282" r:id="rId7"/>
    <p:sldId id="274" r:id="rId8"/>
    <p:sldId id="290" r:id="rId9"/>
    <p:sldId id="291" r:id="rId10"/>
    <p:sldId id="286" r:id="rId11"/>
    <p:sldId id="289" r:id="rId12"/>
    <p:sldId id="292" r:id="rId13"/>
    <p:sldId id="294" r:id="rId14"/>
    <p:sldId id="307" r:id="rId15"/>
    <p:sldId id="309" r:id="rId16"/>
    <p:sldId id="311" r:id="rId17"/>
    <p:sldId id="310" r:id="rId18"/>
    <p:sldId id="306" r:id="rId19"/>
    <p:sldId id="308" r:id="rId20"/>
    <p:sldId id="314" r:id="rId21"/>
    <p:sldId id="312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0000FF"/>
    <a:srgbClr val="336600"/>
    <a:srgbClr val="FF6600"/>
    <a:srgbClr val="0644E0"/>
    <a:srgbClr val="032E7B"/>
    <a:srgbClr val="032D7C"/>
    <a:srgbClr val="052C7B"/>
    <a:srgbClr val="0C67A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4" autoAdjust="0"/>
    <p:restoredTop sz="94660"/>
  </p:normalViewPr>
  <p:slideViewPr>
    <p:cSldViewPr>
      <p:cViewPr varScale="1">
        <p:scale>
          <a:sx n="72" d="100"/>
          <a:sy n="72" d="100"/>
        </p:scale>
        <p:origin x="-102" y="-270"/>
      </p:cViewPr>
      <p:guideLst>
        <p:guide orient="horz" pos="2674"/>
        <p:guide orient="horz" pos="437"/>
        <p:guide orient="horz" pos="4111"/>
        <p:guide pos="38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DB605D8-500E-4A69-B529-B2816F6CAD3C}" type="datetimeFigureOut">
              <a:rPr lang="zh-CN" altLang="en-US"/>
              <a:pPr>
                <a:defRPr/>
              </a:pPr>
              <a:t>2017-6-6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DD1B8B0-769F-4660-8B22-13CAECA2AF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F0B2D-56B3-44F2-BC0C-F70812EDA92B}" type="datetimeFigureOut">
              <a:rPr lang="zh-CN" altLang="en-US"/>
              <a:pPr>
                <a:defRPr/>
              </a:pPr>
              <a:t>2017-6-6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40CD5-F406-4423-891B-80FC1BAA03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6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6B885-3CAD-43C0-8CD2-46E052907854}" type="datetimeFigureOut">
              <a:rPr lang="zh-CN" altLang="en-US"/>
              <a:pPr>
                <a:defRPr/>
              </a:pPr>
              <a:t>2017-6-6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26C03-D2DC-4CEB-9DEF-7C82166063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6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24BAE-B512-42A0-9A3E-03444075C393}" type="datetimeFigureOut">
              <a:rPr lang="zh-CN" altLang="en-US"/>
              <a:pPr>
                <a:defRPr/>
              </a:pPr>
              <a:t>2017-6-6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1F395-B6AD-4027-89B6-917E0AAE3E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6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289B6-E355-49C8-99A9-DA0D9B68C2A7}" type="datetimeFigureOut">
              <a:rPr lang="zh-CN" altLang="en-US"/>
              <a:pPr>
                <a:defRPr/>
              </a:pPr>
              <a:t>2017-6-6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53A04-A755-4582-A66A-8B6AA18C28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6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4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9129E-EB92-48BB-8715-70981133B268}" type="datetimeFigureOut">
              <a:rPr lang="zh-CN" altLang="en-US"/>
              <a:pPr>
                <a:defRPr/>
              </a:pPr>
              <a:t>2017-6-6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DFC04-42D8-4C69-B66B-DFAE5B19E0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6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2ED7F-C4FB-4E61-893B-AADDCF371DF3}" type="datetimeFigureOut">
              <a:rPr lang="zh-CN" altLang="en-US"/>
              <a:pPr>
                <a:defRPr/>
              </a:pPr>
              <a:t>2017-6-6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B9647-2BFC-40C1-B55A-54741A2D34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6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3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21AFF-910E-470F-8CC0-BB1BEBBE40A1}" type="datetimeFigureOut">
              <a:rPr lang="zh-CN" altLang="en-US"/>
              <a:pPr>
                <a:defRPr/>
              </a:pPr>
              <a:t>2017-6-6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94123-A3EB-4B17-9795-2A3F559454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6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1D04-3921-4916-A57D-A91563C914D0}" type="datetimeFigureOut">
              <a:rPr lang="zh-CN" altLang="en-US"/>
              <a:pPr>
                <a:defRPr/>
              </a:pPr>
              <a:t>2017-6-6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AEE49-2AC0-40F9-AE32-FD4C84D41B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6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人生路\背景素材图\20100517_b8abff0aac3b9197a8f7g9s6COJx7FpH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21967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F4524-9BEB-4173-B7EA-EC239DCC460C}" type="datetimeFigureOut">
              <a:rPr lang="zh-CN" altLang="en-US"/>
              <a:pPr>
                <a:defRPr/>
              </a:pPr>
              <a:t>2017-6-6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9EAE8-41BF-461B-B120-F7C90C028A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6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6" y="273049"/>
            <a:ext cx="4011084" cy="11620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6" y="1435103"/>
            <a:ext cx="4011084" cy="4691063"/>
          </a:xfr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03B59-9169-4E0B-8763-F4CAFFDEFFC2}" type="datetimeFigureOut">
              <a:rPr lang="zh-CN" altLang="en-US"/>
              <a:pPr>
                <a:defRPr/>
              </a:pPr>
              <a:t>2017-6-6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2B851-CA11-4424-A883-60861C4235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6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40"/>
            <a:ext cx="7315200" cy="804863"/>
          </a:xfr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32591-9403-403A-A3AE-9E417CED073C}" type="datetimeFigureOut">
              <a:rPr lang="zh-CN" altLang="en-US"/>
              <a:pPr>
                <a:defRPr/>
              </a:pPr>
              <a:t>2017-6-6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8EA09-FDE9-49E4-8A4A-1A838BD5F2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6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4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D0EEF3A-CC5E-4391-8279-5CE1DC972A12}" type="datetimeFigureOut">
              <a:rPr lang="zh-CN" altLang="en-US"/>
              <a:pPr>
                <a:defRPr/>
              </a:pPr>
              <a:t>2017-6-6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4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4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19A75D4-CD2C-42E3-AA99-F2471673BE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60" r:id="rId7"/>
    <p:sldLayoutId id="2147483656" r:id="rId8"/>
    <p:sldLayoutId id="2147483657" r:id="rId9"/>
    <p:sldLayoutId id="2147483658" r:id="rId10"/>
    <p:sldLayoutId id="2147483659" r:id="rId11"/>
  </p:sldLayoutIdLst>
  <p:transition spd="slow" advTm="60000">
    <p:fade/>
  </p:transition>
  <p:txStyles>
    <p:titleStyle>
      <a:lvl1pPr algn="ctr" defTabSz="1096963" rtl="0" fontAlgn="base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969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/>
          <a:ea typeface="宋体" charset="-122"/>
        </a:defRPr>
      </a:lvl2pPr>
      <a:lvl3pPr algn="ctr" defTabSz="10969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/>
          <a:ea typeface="宋体" charset="-122"/>
        </a:defRPr>
      </a:lvl3pPr>
      <a:lvl4pPr algn="ctr" defTabSz="10969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/>
          <a:ea typeface="宋体" charset="-122"/>
        </a:defRPr>
      </a:lvl4pPr>
      <a:lvl5pPr algn="ctr" defTabSz="10969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/>
          <a:ea typeface="宋体" charset="-122"/>
        </a:defRPr>
      </a:lvl5pPr>
      <a:lvl6pPr marL="457200" algn="ctr" defTabSz="10969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/>
          <a:ea typeface="宋体" charset="-122"/>
        </a:defRPr>
      </a:lvl6pPr>
      <a:lvl7pPr marL="914400" algn="ctr" defTabSz="10969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/>
          <a:ea typeface="宋体" charset="-122"/>
        </a:defRPr>
      </a:lvl7pPr>
      <a:lvl8pPr marL="1371600" algn="ctr" defTabSz="10969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/>
          <a:ea typeface="宋体" charset="-122"/>
        </a:defRPr>
      </a:lvl8pPr>
      <a:lvl9pPr marL="1828800" algn="ctr" defTabSz="10969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/>
          <a:ea typeface="宋体" charset="-122"/>
        </a:defRPr>
      </a:lvl9pPr>
    </p:titleStyle>
    <p:bodyStyle>
      <a:lvl1pPr marL="411163" indent="-411163" algn="l" defTabSz="1096963" rtl="0" fontAlgn="base">
        <a:spcBef>
          <a:spcPct val="2000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90588" indent="-342900" algn="l" defTabSz="1096963" rtl="0" fontAlgn="base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3050" algn="l" defTabSz="1096963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288" indent="-273050" algn="l" defTabSz="1096963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63" indent="-273050" algn="l" defTabSz="1096963" rtl="0" fontAlgn="base">
        <a:spcBef>
          <a:spcPct val="20000"/>
        </a:spcBef>
        <a:spcAft>
          <a:spcPct val="0"/>
        </a:spcAft>
        <a:buFont typeface="Arial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rgbClr val="FF6600"/>
                </a:solidFill>
              </a:rPr>
              <a:t>安徽省淮南市杨祠小学：杨秀彬</a:t>
            </a:r>
          </a:p>
        </p:txBody>
      </p:sp>
    </p:spTree>
  </p:cSld>
  <p:clrMapOvr>
    <a:masterClrMapping/>
  </p:clrMapOvr>
  <p:transition spd="slow" advTm="600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6014720" y="1878330"/>
            <a:ext cx="4391025" cy="1484630"/>
          </a:xfrm>
        </p:spPr>
        <p:txBody>
          <a:bodyPr>
            <a:normAutofit fontScale="90000"/>
          </a:bodyPr>
          <a:lstStyle/>
          <a:p>
            <a:pPr algn="r" defTabSz="1097280" fontAlgn="auto">
              <a:spcAft>
                <a:spcPts val="0"/>
              </a:spcAft>
              <a:defRPr/>
            </a:pPr>
            <a: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                                            </a:t>
            </a:r>
            <a:r>
              <a:rPr lang="zh-CN" altLang="en-US" sz="3200" b="1">
                <a:solidFill>
                  <a:srgbClr val="00B05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阳光下盛开的百合花就是老师您的笑容。</a:t>
            </a:r>
            <a:endParaRPr lang="zh-CN" altLang="en-US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840" noProof="1"/>
          </a:p>
        </p:txBody>
      </p:sp>
      <p:pic>
        <p:nvPicPr>
          <p:cNvPr id="2253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-38100"/>
            <a:ext cx="6019801" cy="692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6410960" y="2392045"/>
            <a:ext cx="4685665" cy="1191260"/>
          </a:xfrm>
        </p:spPr>
        <p:txBody>
          <a:bodyPr>
            <a:normAutofit fontScale="90000"/>
          </a:bodyPr>
          <a:lstStyle/>
          <a:p>
            <a:pPr algn="r" defTabSz="1097280" fontAlgn="auto">
              <a:spcAft>
                <a:spcPts val="0"/>
              </a:spcAft>
              <a:defRPr/>
            </a:pPr>
            <a: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                                                      </a:t>
            </a:r>
            <a:b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</a:br>
            <a: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/>
            </a:r>
            <a:b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</a:br>
            <a: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/>
            </a:r>
            <a:b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</a:br>
            <a: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/>
            </a:r>
            <a:b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</a:br>
            <a:r>
              <a:rPr lang="zh-CN" altLang="en-US" sz="32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/>
            </a:r>
            <a:br>
              <a:rPr lang="zh-CN" altLang="en-US" sz="32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</a:br>
            <a:endParaRPr lang="zh-CN" altLang="en-US" sz="32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3554" name="副标题 2"/>
          <p:cNvSpPr>
            <a:spLocks noGrp="1"/>
          </p:cNvSpPr>
          <p:nvPr>
            <p:ph type="subTitle" idx="1"/>
          </p:nvPr>
        </p:nvSpPr>
        <p:spPr bwMode="auto">
          <a:xfrm>
            <a:off x="6772275" y="2001838"/>
            <a:ext cx="4600575" cy="1436687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3600" b="1" smtClean="0">
                <a:solidFill>
                  <a:schemeClr val="tx1"/>
                </a:solidFill>
                <a:latin typeface="华文行楷"/>
                <a:ea typeface="华文行楷"/>
                <a:cs typeface="华文行楷"/>
                <a:sym typeface="+mn-ea"/>
              </a:rPr>
              <a:t>        </a:t>
            </a:r>
            <a:r>
              <a:rPr lang="en-US" altLang="zh-CN" sz="3200" b="1" smtClean="0">
                <a:solidFill>
                  <a:schemeClr val="tx1"/>
                </a:solidFill>
                <a:latin typeface="华文行楷"/>
                <a:ea typeface="华文行楷"/>
                <a:cs typeface="华文行楷"/>
                <a:sym typeface="+mn-ea"/>
              </a:rPr>
              <a:t>  </a:t>
            </a:r>
            <a:r>
              <a:rPr lang="en-US" altLang="zh-CN" sz="4000" b="1" smtClean="0">
                <a:solidFill>
                  <a:srgbClr val="FF6600"/>
                </a:solidFill>
                <a:latin typeface="华文行楷"/>
                <a:ea typeface="华文行楷"/>
                <a:cs typeface="华文行楷"/>
                <a:sym typeface="+mn-ea"/>
              </a:rPr>
              <a:t> </a:t>
            </a:r>
            <a:r>
              <a:rPr lang="zh-CN" altLang="en-US" sz="4000" smtClean="0">
                <a:solidFill>
                  <a:srgbClr val="FF6600"/>
                </a:solidFill>
                <a:latin typeface="华文行楷"/>
                <a:ea typeface="华文行楷"/>
                <a:cs typeface="华文行楷"/>
                <a:sym typeface="+mn-ea"/>
              </a:rPr>
              <a:t>我爱北京</a:t>
            </a:r>
            <a:r>
              <a:rPr lang="en-US" altLang="zh-CN" sz="4000" smtClean="0">
                <a:solidFill>
                  <a:srgbClr val="FF6600"/>
                </a:solidFill>
                <a:latin typeface="华文行楷"/>
                <a:ea typeface="华文行楷"/>
                <a:cs typeface="华文行楷"/>
                <a:sym typeface="+mn-ea"/>
              </a:rPr>
              <a:t>——</a:t>
            </a:r>
            <a:r>
              <a:rPr lang="zh-CN" altLang="en-US" sz="4000" smtClean="0">
                <a:solidFill>
                  <a:srgbClr val="FF6600"/>
                </a:solidFill>
                <a:latin typeface="华文行楷"/>
                <a:ea typeface="华文行楷"/>
                <a:cs typeface="华文行楷"/>
                <a:sym typeface="+mn-ea"/>
              </a:rPr>
              <a:t>祖国的心脏。</a:t>
            </a:r>
            <a:endParaRPr lang="zh-CN" altLang="en-US" sz="4000" b="1" noProof="1" smtClean="0">
              <a:solidFill>
                <a:srgbClr val="FF6600"/>
              </a:solidFill>
              <a:latin typeface="华文行楷"/>
              <a:ea typeface="华文行楷"/>
              <a:cs typeface="华文行楷"/>
              <a:sym typeface="+mn-ea"/>
            </a:endParaRPr>
          </a:p>
        </p:txBody>
      </p:sp>
      <p:pic>
        <p:nvPicPr>
          <p:cNvPr id="2355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" y="4763"/>
            <a:ext cx="6877050" cy="680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914400" y="469900"/>
            <a:ext cx="10363200" cy="1144588"/>
          </a:xfrm>
        </p:spPr>
        <p:txBody>
          <a:bodyPr/>
          <a:lstStyle/>
          <a:p>
            <a:pPr defTabSz="1097280" fontAlgn="auto">
              <a:spcAft>
                <a:spcPts val="0"/>
              </a:spcAft>
              <a:defRPr/>
            </a:pPr>
            <a:r>
              <a:rPr lang="zh-CN" altLang="en-US" sz="5280"/>
              <a:t>例句：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1613535"/>
            <a:ext cx="8534400" cy="39370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algn="l"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1.</a:t>
            </a:r>
            <a:r>
              <a:rPr lang="zh-CN" altLang="en-US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小姑娘的脸红红的，</a:t>
            </a:r>
            <a:r>
              <a:rPr lang="zh-CN" altLang="en-US" sz="24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像</a:t>
            </a:r>
            <a:r>
              <a:rPr lang="zh-CN" altLang="en-US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熟透了的苹果</a:t>
            </a:r>
            <a:r>
              <a:rPr lang="zh-CN" altLang="en-US" sz="240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28800" y="2363470"/>
            <a:ext cx="854329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097280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2.北极星</a:t>
            </a:r>
            <a:r>
              <a:rPr lang="en-US" altLang="zh-CN" sz="24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好像</a:t>
            </a: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一盏明灯，为夜行人们指明了方向。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28800" y="3027045"/>
            <a:ext cx="618553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3.湖面平静极了，</a:t>
            </a:r>
            <a:r>
              <a:rPr lang="en-US" altLang="zh-CN" sz="24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如同</a:t>
            </a: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一面镜子</a:t>
            </a:r>
            <a:r>
              <a:rPr lang="en-US" altLang="zh-CN" sz="24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似的</a:t>
            </a: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29435" y="3649345"/>
            <a:ext cx="61849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4.下课了，校园里</a:t>
            </a:r>
            <a:r>
              <a:rPr lang="en-US" altLang="zh-CN" sz="24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成了</a:t>
            </a: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孩子们的乐园。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28800" y="4244975"/>
            <a:ext cx="4718050" cy="4603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5.露</a:t>
            </a:r>
            <a:r>
              <a:rPr lang="en-US" altLang="zh-CN" sz="24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似</a:t>
            </a: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真珠月</a:t>
            </a:r>
            <a:r>
              <a:rPr lang="en-US" altLang="zh-CN" sz="24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似</a:t>
            </a: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弓。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29435" y="4914900"/>
            <a:ext cx="4584065" cy="8261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6.阳光下盛开的百合花</a:t>
            </a:r>
            <a:r>
              <a:rPr lang="en-US" altLang="zh-CN" sz="24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就是</a:t>
            </a: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老师        您的笑容。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28800" y="6017260"/>
            <a:ext cx="439166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7.我爱北京——祖国的心脏。</a:t>
            </a:r>
          </a:p>
        </p:txBody>
      </p:sp>
    </p:spTree>
  </p:cSld>
  <p:clrMapOvr>
    <a:masterClrMapping/>
  </p:clrMapOvr>
  <p:transition spd="slow" advTm="60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2023745" y="2259965"/>
            <a:ext cx="9438005" cy="1998345"/>
          </a:xfrm>
        </p:spPr>
        <p:txBody>
          <a:bodyPr>
            <a:noAutofit/>
          </a:bodyPr>
          <a:lstStyle/>
          <a:p>
            <a:pPr defTabSz="1097280" fontAlgn="auto">
              <a:spcAft>
                <a:spcPts val="0"/>
              </a:spcAft>
              <a:defRPr/>
            </a:pPr>
            <a:r>
              <a:rPr lang="zh-CN" altLang="en-US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比喻的种类：明喻、暗喻、借喻和博喻。</a:t>
            </a:r>
            <a:r>
              <a:rPr lang="zh-CN" altLang="en-US" sz="4000" b="1">
                <a:solidFill>
                  <a:srgbClr val="00B050"/>
                </a:solidFill>
              </a:rPr>
              <a:t/>
            </a:r>
            <a:br>
              <a:rPr lang="zh-CN" altLang="en-US" sz="4000" b="1">
                <a:solidFill>
                  <a:srgbClr val="00B050"/>
                </a:solidFill>
              </a:rPr>
            </a:br>
            <a:endParaRPr lang="zh-CN" altLang="en-US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flipH="1">
            <a:off x="11858625" y="5534025"/>
            <a:ext cx="238125" cy="514350"/>
          </a:xfrm>
        </p:spPr>
        <p:txBody>
          <a:bodyPr>
            <a:normAutofit fontScale="55000"/>
          </a:bodyPr>
          <a:lstStyle/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840" noProof="1"/>
              <a:t>.</a:t>
            </a:r>
          </a:p>
        </p:txBody>
      </p:sp>
    </p:spTree>
  </p:cSld>
  <p:clrMapOvr>
    <a:masterClrMapping/>
  </p:clrMapOvr>
  <p:transition spd="slow" advTm="60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1605280" y="396875"/>
            <a:ext cx="10253345" cy="1501775"/>
          </a:xfrm>
        </p:spPr>
        <p:txBody>
          <a:bodyPr>
            <a:noAutofit/>
          </a:bodyPr>
          <a:lstStyle/>
          <a:p>
            <a:pPr algn="l" defTabSz="1097280" fontAlgn="auto">
              <a:spcAft>
                <a:spcPts val="0"/>
              </a:spcAft>
              <a:defRPr/>
            </a:pP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明喻：本体和喻体都出现，中间用比喻词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“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像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”“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好像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”“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似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”“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仿佛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”“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如同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” 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等连接。</a:t>
            </a:r>
            <a:b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</a:br>
            <a:r>
              <a:rPr lang="zh-CN" altLang="en-US" sz="2400" b="1">
                <a:solidFill>
                  <a:srgbClr val="00B050"/>
                </a:solidFill>
              </a:rPr>
              <a:t/>
            </a:r>
            <a:br>
              <a:rPr lang="zh-CN" altLang="en-US" sz="2400" b="1">
                <a:solidFill>
                  <a:srgbClr val="00B050"/>
                </a:solidFill>
              </a:rPr>
            </a:br>
            <a:endParaRPr lang="zh-CN" altLang="en-US" sz="2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flipH="1">
            <a:off x="11858625" y="5534025"/>
            <a:ext cx="238125" cy="514350"/>
          </a:xfrm>
        </p:spPr>
        <p:txBody>
          <a:bodyPr>
            <a:normAutofit fontScale="55000"/>
          </a:bodyPr>
          <a:lstStyle/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840" noProof="1"/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05280" y="1371600"/>
            <a:ext cx="8745855" cy="7315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n-ea"/>
                <a:sym typeface="+mn-ea"/>
              </a:rPr>
              <a:t>形式：甲像乙。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n-ea"/>
                <a:sym typeface="+mn-ea"/>
              </a:rPr>
              <a:t/>
            </a:r>
            <a:b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n-ea"/>
                <a:sym typeface="+mn-ea"/>
              </a:rPr>
            </a:b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5280" y="2103120"/>
            <a:ext cx="8963025" cy="3505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例子：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1.</a:t>
            </a:r>
            <a:r>
              <a:rPr lang="zh-CN" altLang="en-US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小姑娘的脸红红的，</a:t>
            </a:r>
            <a:r>
              <a:rPr lang="zh-CN" altLang="en-US" sz="28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像</a:t>
            </a:r>
            <a:r>
              <a:rPr lang="zh-CN" altLang="en-US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熟透了的苹果。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2.北极星</a:t>
            </a:r>
            <a:r>
              <a:rPr lang="en-US" altLang="zh-CN" sz="28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好像</a:t>
            </a: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一盏明灯，为夜行人们指明了方向。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3.湖面平静极了，</a:t>
            </a:r>
            <a:r>
              <a:rPr lang="en-US" altLang="zh-CN" sz="28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如同</a:t>
            </a: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一面镜子</a:t>
            </a:r>
            <a:r>
              <a:rPr lang="en-US" altLang="zh-CN" sz="28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似的</a:t>
            </a: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4.露</a:t>
            </a:r>
            <a:r>
              <a:rPr lang="en-US" altLang="zh-CN" sz="28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似</a:t>
            </a: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真珠月</a:t>
            </a:r>
            <a:r>
              <a:rPr lang="en-US" altLang="zh-CN" sz="28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似</a:t>
            </a: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弓。</a:t>
            </a:r>
            <a:endParaRPr lang="zh-CN" altLang="en-US" sz="2800">
              <a:latin typeface="+mn-lt"/>
              <a:ea typeface="+mn-ea"/>
            </a:endParaRPr>
          </a:p>
        </p:txBody>
      </p:sp>
    </p:spTree>
  </p:cSld>
  <p:clrMapOvr>
    <a:masterClrMapping/>
  </p:clrMapOvr>
  <p:transition spd="slow" advTm="6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1605280" y="396875"/>
            <a:ext cx="10253345" cy="1501775"/>
          </a:xfrm>
        </p:spPr>
        <p:txBody>
          <a:bodyPr>
            <a:noAutofit/>
          </a:bodyPr>
          <a:lstStyle/>
          <a:p>
            <a:pPr algn="l" defTabSz="1097280" fontAlgn="auto">
              <a:spcAft>
                <a:spcPts val="0"/>
              </a:spcAft>
              <a:defRPr/>
            </a:pP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暗喻：本体和喻体都出现，中间用比喻词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“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是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”“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就是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”“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成了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”“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变成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”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等连接。</a:t>
            </a:r>
            <a:b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</a:br>
            <a:r>
              <a:rPr lang="zh-CN" altLang="en-US" sz="2400" b="1">
                <a:solidFill>
                  <a:srgbClr val="00B050"/>
                </a:solidFill>
              </a:rPr>
              <a:t/>
            </a:r>
            <a:br>
              <a:rPr lang="zh-CN" altLang="en-US" sz="2400" b="1">
                <a:solidFill>
                  <a:srgbClr val="00B050"/>
                </a:solidFill>
              </a:rPr>
            </a:br>
            <a:endParaRPr lang="zh-CN" altLang="en-US" sz="2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flipH="1">
            <a:off x="11858625" y="5534025"/>
            <a:ext cx="238125" cy="514350"/>
          </a:xfrm>
        </p:spPr>
        <p:txBody>
          <a:bodyPr>
            <a:normAutofit fontScale="55000"/>
          </a:bodyPr>
          <a:lstStyle/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840" noProof="1"/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05280" y="1371600"/>
            <a:ext cx="8745855" cy="7315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n-ea"/>
                <a:sym typeface="+mn-ea"/>
              </a:rPr>
              <a:t>形式：甲是乙。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n-ea"/>
                <a:sym typeface="+mn-ea"/>
              </a:rPr>
              <a:t/>
            </a:r>
            <a:b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n-ea"/>
                <a:sym typeface="+mn-ea"/>
              </a:rPr>
            </a:b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5280" y="2103120"/>
            <a:ext cx="8963025" cy="3505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例子：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1.下课了，校园里</a:t>
            </a:r>
            <a:r>
              <a:rPr lang="en-US" altLang="zh-CN" sz="28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成了</a:t>
            </a: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孩子们的乐园。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>
              <a:ln w="12700">
                <a:solidFill>
                  <a:schemeClr val="accent1"/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2.</a:t>
            </a:r>
            <a:r>
              <a:rPr lang="zh-CN" altLang="en-US" sz="28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这里</a:t>
            </a:r>
            <a:r>
              <a:rPr lang="zh-CN" altLang="en-US" sz="28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是</a:t>
            </a:r>
            <a:r>
              <a:rPr lang="zh-CN" altLang="en-US" sz="28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花的海洋</a:t>
            </a: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>
              <a:ln w="12700">
                <a:solidFill>
                  <a:schemeClr val="accent1"/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3.阳光下盛开的百合花</a:t>
            </a:r>
            <a:r>
              <a:rPr lang="en-US" altLang="zh-CN" sz="28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就是</a:t>
            </a: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老师您的笑容。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>
              <a:ln w="12700">
                <a:solidFill>
                  <a:schemeClr val="accent1"/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4.我爱北京——祖国的心脏。</a:t>
            </a:r>
          </a:p>
        </p:txBody>
      </p:sp>
    </p:spTree>
  </p:cSld>
  <p:clrMapOvr>
    <a:masterClrMapping/>
  </p:clrMapOvr>
  <p:transition spd="slow" advTm="6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2289" grpId="1"/>
      <p:bldP spid="12289" grpId="4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1605280" y="396875"/>
            <a:ext cx="10253345" cy="1501775"/>
          </a:xfrm>
        </p:spPr>
        <p:txBody>
          <a:bodyPr>
            <a:noAutofit/>
          </a:bodyPr>
          <a:lstStyle/>
          <a:p>
            <a:pPr algn="l" defTabSz="1097280" fontAlgn="auto">
              <a:spcAft>
                <a:spcPts val="0"/>
              </a:spcAft>
              <a:defRPr/>
            </a:pP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借喻：本体不出现，直接叙述喻体。</a:t>
            </a:r>
            <a:b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</a:br>
            <a:r>
              <a:rPr lang="zh-CN" altLang="en-US" sz="2400" b="1">
                <a:solidFill>
                  <a:srgbClr val="00B050"/>
                </a:solidFill>
              </a:rPr>
              <a:t/>
            </a:r>
            <a:br>
              <a:rPr lang="zh-CN" altLang="en-US" sz="2400" b="1">
                <a:solidFill>
                  <a:srgbClr val="00B050"/>
                </a:solidFill>
              </a:rPr>
            </a:br>
            <a:endParaRPr lang="zh-CN" altLang="en-US" sz="2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flipH="1">
            <a:off x="11858625" y="5534025"/>
            <a:ext cx="238125" cy="514350"/>
          </a:xfrm>
        </p:spPr>
        <p:txBody>
          <a:bodyPr>
            <a:normAutofit fontScale="55000"/>
          </a:bodyPr>
          <a:lstStyle/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840" noProof="1"/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05280" y="1371600"/>
            <a:ext cx="8745855" cy="7315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n-ea"/>
                <a:sym typeface="+mn-ea"/>
              </a:rPr>
              <a:t>形式：甲代乙。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n-ea"/>
                <a:sym typeface="+mn-ea"/>
              </a:rPr>
              <a:t/>
            </a:r>
            <a:b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n-ea"/>
                <a:sym typeface="+mn-ea"/>
              </a:rPr>
            </a:b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5280" y="2103120"/>
            <a:ext cx="8963025" cy="39319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例子：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1.</a:t>
            </a:r>
            <a:r>
              <a:rPr lang="zh-CN" altLang="en-US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独有</a:t>
            </a:r>
            <a:r>
              <a:rPr lang="zh-CN" altLang="en-US" sz="28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英雄</a:t>
            </a:r>
            <a:r>
              <a:rPr lang="zh-CN" altLang="en-US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驱</a:t>
            </a:r>
            <a:r>
              <a:rPr lang="zh-CN" altLang="en-US" sz="28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虎豹</a:t>
            </a:r>
            <a:r>
              <a:rPr lang="zh-CN" altLang="en-US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，更无</a:t>
            </a:r>
            <a:r>
              <a:rPr lang="zh-CN" altLang="en-US" sz="28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豪杰</a:t>
            </a:r>
            <a:r>
              <a:rPr lang="zh-CN" altLang="en-US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怕</a:t>
            </a:r>
            <a:r>
              <a:rPr lang="zh-CN" altLang="en-US" sz="2800" u="sng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熊罴</a:t>
            </a:r>
            <a:r>
              <a:rPr lang="zh-CN" altLang="en-US" sz="2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sym typeface="+mn-ea"/>
              </a:rPr>
              <a:t>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+mn-lt"/>
              <a:ea typeface="+mn-ea"/>
            </a:endParaRPr>
          </a:p>
        </p:txBody>
      </p:sp>
    </p:spTree>
  </p:cSld>
  <p:clrMapOvr>
    <a:masterClrMapping/>
  </p:clrMapOvr>
  <p:transition spd="slow" advTm="6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1605280" y="396875"/>
            <a:ext cx="10253345" cy="1501775"/>
          </a:xfrm>
        </p:spPr>
        <p:txBody>
          <a:bodyPr>
            <a:noAutofit/>
          </a:bodyPr>
          <a:lstStyle/>
          <a:p>
            <a:pPr algn="l" defTabSz="1097280" fontAlgn="auto">
              <a:spcAft>
                <a:spcPts val="0"/>
              </a:spcAft>
              <a:defRPr/>
            </a:pP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  <a:t>博喻：连用几个喻体共同说明一个本体。</a:t>
            </a:r>
            <a:b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sym typeface="+mn-ea"/>
              </a:rPr>
            </a:br>
            <a:r>
              <a:rPr lang="zh-CN" altLang="en-US" sz="2400" b="1">
                <a:solidFill>
                  <a:srgbClr val="00B050"/>
                </a:solidFill>
              </a:rPr>
              <a:t/>
            </a:r>
            <a:br>
              <a:rPr lang="zh-CN" altLang="en-US" sz="2400" b="1">
                <a:solidFill>
                  <a:srgbClr val="00B050"/>
                </a:solidFill>
              </a:rPr>
            </a:br>
            <a:endParaRPr lang="zh-CN" altLang="en-US" sz="2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flipH="1">
            <a:off x="11858625" y="5534025"/>
            <a:ext cx="238125" cy="514350"/>
          </a:xfrm>
        </p:spPr>
        <p:txBody>
          <a:bodyPr>
            <a:normAutofit fontScale="55000"/>
          </a:bodyPr>
          <a:lstStyle/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840" noProof="1"/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05280" y="1371600"/>
            <a:ext cx="8745855" cy="7315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n-ea"/>
                <a:sym typeface="+mn-ea"/>
              </a:rPr>
              <a:t>形式：甲像乙，像丙，像丁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n-ea"/>
                <a:sym typeface="+mn-ea"/>
              </a:rPr>
              <a:t>......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n-ea"/>
                <a:sym typeface="+mn-ea"/>
              </a:rPr>
              <a:t/>
            </a:r>
            <a:b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n-ea"/>
                <a:sym typeface="+mn-ea"/>
              </a:rPr>
            </a:b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5280" y="2103120"/>
            <a:ext cx="8963025" cy="26517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FF66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例子：</a:t>
            </a:r>
            <a:endParaRPr lang="zh-CN" altLang="en-US" sz="28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solidFill>
                <a:srgbClr val="FF66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FF6600"/>
                </a:solidFill>
                <a:latin typeface="华文隶书" panose="02010800040101010101" charset="-122"/>
                <a:ea typeface="华文隶书" panose="02010800040101010101" charset="-122"/>
              </a:rPr>
              <a:t>天上的云，姿态万千，变化无常；有的像羽毛，轻轻地飘在空中；有的像鱼鳞，一片片整整齐齐地排列着；有的像羊群，来来去去；有的像一张大棉絮，满满地盖住了天空。</a:t>
            </a:r>
          </a:p>
        </p:txBody>
      </p:sp>
    </p:spTree>
  </p:cSld>
  <p:clrMapOvr>
    <a:masterClrMapping/>
  </p:clrMapOvr>
  <p:transition spd="slow" advTm="6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823595" y="1878330"/>
            <a:ext cx="9582150" cy="513715"/>
          </a:xfrm>
        </p:spPr>
        <p:txBody>
          <a:bodyPr>
            <a:normAutofit fontScale="90000"/>
          </a:bodyPr>
          <a:lstStyle/>
          <a:p>
            <a:pPr algn="r" defTabSz="1097280" fontAlgn="auto">
              <a:spcAft>
                <a:spcPts val="0"/>
              </a:spcAft>
              <a:defRPr/>
            </a:pPr>
            <a: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                                            </a:t>
            </a:r>
            <a:endParaRPr lang="zh-CN" altLang="en-US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1413" y="555625"/>
            <a:ext cx="9153525" cy="685800"/>
          </a:xfrm>
        </p:spPr>
        <p:txBody>
          <a:bodyPr>
            <a:normAutofit fontScale="60000"/>
          </a:bodyPr>
          <a:lstStyle/>
          <a:p>
            <a:pPr algn="l"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840" b="1" noProof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注意：</a:t>
            </a:r>
            <a:r>
              <a:rPr lang="zh-CN" altLang="en-US" sz="3840" b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事物甲和乙必须是本质不同的事物，否则不能构成比喻。</a:t>
            </a:r>
          </a:p>
          <a:p>
            <a:pPr algn="l"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840" b="1" noProof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41413" y="1581150"/>
            <a:ext cx="9450387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仿宋"/>
                <a:ea typeface="仿宋"/>
                <a:cs typeface="仿宋"/>
              </a:rPr>
              <a:t>例如：</a:t>
            </a:r>
          </a:p>
          <a:p>
            <a:endParaRPr lang="zh-CN" altLang="en-US" sz="2400" b="1">
              <a:solidFill>
                <a:srgbClr val="0000FF"/>
              </a:solidFill>
              <a:latin typeface="仿宋"/>
              <a:ea typeface="仿宋"/>
              <a:cs typeface="仿宋"/>
            </a:endParaRPr>
          </a:p>
          <a:p>
            <a:r>
              <a:rPr lang="en-US" altLang="zh-CN" sz="2400" b="1">
                <a:solidFill>
                  <a:srgbClr val="0000FF"/>
                </a:solidFill>
                <a:latin typeface="仿宋"/>
                <a:ea typeface="仿宋"/>
                <a:cs typeface="仿宋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仿宋"/>
                <a:ea typeface="仿宋"/>
                <a:cs typeface="仿宋"/>
              </a:rPr>
              <a:t>、她的性格很像她的母亲。（同类相比）</a:t>
            </a:r>
          </a:p>
          <a:p>
            <a:endParaRPr lang="zh-CN" altLang="en-US" sz="2400" b="1">
              <a:solidFill>
                <a:srgbClr val="0000FF"/>
              </a:solidFill>
              <a:latin typeface="仿宋"/>
              <a:ea typeface="仿宋"/>
              <a:cs typeface="仿宋"/>
            </a:endParaRPr>
          </a:p>
          <a:p>
            <a:r>
              <a:rPr lang="en-US" altLang="zh-CN" sz="2400" b="1">
                <a:solidFill>
                  <a:srgbClr val="0000FF"/>
                </a:solidFill>
                <a:latin typeface="仿宋"/>
                <a:ea typeface="仿宋"/>
                <a:cs typeface="仿宋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仿宋"/>
                <a:ea typeface="仿宋"/>
                <a:cs typeface="仿宋"/>
              </a:rPr>
              <a:t>、天黑沉沉的，好像要下雨了。（表示猜测）</a:t>
            </a:r>
          </a:p>
          <a:p>
            <a:endParaRPr lang="zh-CN" altLang="en-US" sz="2400" b="1">
              <a:solidFill>
                <a:srgbClr val="0000FF"/>
              </a:solidFill>
              <a:latin typeface="仿宋"/>
              <a:ea typeface="仿宋"/>
              <a:cs typeface="仿宋"/>
            </a:endParaRPr>
          </a:p>
          <a:p>
            <a:r>
              <a:rPr lang="en-US" altLang="zh-CN" sz="2400" b="1">
                <a:solidFill>
                  <a:srgbClr val="0000FF"/>
                </a:solidFill>
                <a:latin typeface="仿宋"/>
                <a:ea typeface="仿宋"/>
                <a:cs typeface="仿宋"/>
              </a:rPr>
              <a:t>3</a:t>
            </a:r>
            <a:r>
              <a:rPr lang="zh-CN" altLang="en-US" sz="2400" b="1">
                <a:solidFill>
                  <a:srgbClr val="0000FF"/>
                </a:solidFill>
                <a:latin typeface="仿宋"/>
                <a:ea typeface="仿宋"/>
                <a:cs typeface="仿宋"/>
              </a:rPr>
              <a:t>、每当看到这条红领巾，我就仿佛回到了天真烂漫的童年。（表示想象）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仿宋"/>
                <a:ea typeface="仿宋"/>
                <a:cs typeface="仿宋"/>
              </a:rPr>
              <a:t/>
            </a:r>
            <a:br>
              <a:rPr lang="zh-CN" altLang="en-US" sz="2400" b="1">
                <a:solidFill>
                  <a:srgbClr val="0000FF"/>
                </a:solidFill>
                <a:latin typeface="仿宋"/>
                <a:ea typeface="仿宋"/>
                <a:cs typeface="仿宋"/>
              </a:rPr>
            </a:br>
            <a:r>
              <a:rPr lang="en-US" altLang="zh-CN" sz="2400" b="1">
                <a:solidFill>
                  <a:srgbClr val="0000FF"/>
                </a:solidFill>
                <a:latin typeface="仿宋"/>
                <a:ea typeface="仿宋"/>
                <a:cs typeface="仿宋"/>
              </a:rPr>
              <a:t>4</a:t>
            </a:r>
            <a:r>
              <a:rPr lang="zh-CN" altLang="en-US" sz="2400" b="1">
                <a:solidFill>
                  <a:srgbClr val="0000FF"/>
                </a:solidFill>
                <a:latin typeface="仿宋"/>
                <a:ea typeface="仿宋"/>
                <a:cs typeface="仿宋"/>
              </a:rPr>
              <a:t>、自古以来，爱国人物就有很多，像岳飞、文天祥、郑成功、林则徐、雷锋等。（表示举例）</a:t>
            </a:r>
          </a:p>
          <a:p>
            <a:endParaRPr lang="zh-CN" altLang="en-US" sz="2400" b="1">
              <a:solidFill>
                <a:srgbClr val="0000FF"/>
              </a:solidFill>
              <a:latin typeface="仿宋"/>
              <a:ea typeface="仿宋"/>
              <a:cs typeface="仿宋"/>
            </a:endParaRPr>
          </a:p>
        </p:txBody>
      </p:sp>
    </p:spTree>
  </p:cSld>
  <p:clrMapOvr>
    <a:masterClrMapping/>
  </p:clrMapOvr>
  <p:transition spd="slow" advTm="6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1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1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6014720" y="1878330"/>
            <a:ext cx="4391025" cy="1484630"/>
          </a:xfrm>
        </p:spPr>
        <p:txBody>
          <a:bodyPr/>
          <a:lstStyle/>
          <a:p>
            <a:pPr algn="r" defTabSz="1097280" fontAlgn="auto">
              <a:spcAft>
                <a:spcPts val="0"/>
              </a:spcAft>
              <a:defRPr/>
            </a:pPr>
            <a: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                                       </a:t>
            </a:r>
            <a:endParaRPr lang="zh-CN" altLang="en-US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9575" y="1190625"/>
            <a:ext cx="8534400" cy="3019425"/>
          </a:xfrm>
        </p:spPr>
        <p:txBody>
          <a:bodyPr>
            <a:normAutofit lnSpcReduction="10000"/>
          </a:bodyPr>
          <a:lstStyle/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400" b="1" noProof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   </a:t>
            </a:r>
          </a:p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400" b="1" noProof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             </a:t>
            </a:r>
            <a:r>
              <a:rPr lang="zh-CN" altLang="en-US" sz="4400" b="1" noProof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构成比喻的甲乙之间</a:t>
            </a:r>
          </a:p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                 必须本质不同，</a:t>
            </a:r>
          </a:p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                 必须有相似点。</a:t>
            </a:r>
          </a:p>
        </p:txBody>
      </p:sp>
    </p:spTree>
  </p:cSld>
  <p:clrMapOvr>
    <a:masterClrMapping/>
  </p:clrMapOvr>
  <p:transition spd="slow" advTm="60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2532690" y="694130"/>
            <a:ext cx="7715916" cy="5832648"/>
          </a:xfrm>
          <a:prstGeom prst="rect">
            <a:avLst/>
          </a:prstGeom>
          <a:noFill/>
          <a:effectLst>
            <a:reflection stA="45000" endPos="0" dist="50800" dir="5400000" sy="-100000" algn="bl" rotWithShape="0"/>
          </a:effectLst>
          <a:extLst>
            <a:ext uri="{909E8E84-426E-40DD-AFC4-6F175D3DCCD1}"/>
          </a:extLst>
        </p:spPr>
      </p:pic>
      <p:pic>
        <p:nvPicPr>
          <p:cNvPr id="2" name="图片 1" descr="雪山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3063" y="1103313"/>
            <a:ext cx="6954837" cy="368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猎豹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3063" y="1116013"/>
            <a:ext cx="6924675" cy="367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黄果树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33700" y="1116013"/>
            <a:ext cx="6911975" cy="367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迎客松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13063" y="1103313"/>
            <a:ext cx="691197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梅花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3063" y="1116013"/>
            <a:ext cx="6911975" cy="367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明珠塔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90838" y="1116013"/>
            <a:ext cx="69342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6014720" y="1878330"/>
            <a:ext cx="4391025" cy="1484630"/>
          </a:xfrm>
        </p:spPr>
        <p:txBody>
          <a:bodyPr/>
          <a:lstStyle/>
          <a:p>
            <a:pPr algn="r" defTabSz="1097280" fontAlgn="auto">
              <a:spcAft>
                <a:spcPts val="0"/>
              </a:spcAft>
              <a:defRPr/>
            </a:pPr>
            <a: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                                       </a:t>
            </a:r>
            <a:endParaRPr lang="zh-CN" altLang="en-US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2770" name="副标题 2"/>
          <p:cNvSpPr>
            <a:spLocks noGrp="1"/>
          </p:cNvSpPr>
          <p:nvPr>
            <p:ph type="subTitle" idx="1"/>
          </p:nvPr>
        </p:nvSpPr>
        <p:spPr bwMode="auto">
          <a:xfrm>
            <a:off x="409575" y="1190625"/>
            <a:ext cx="8534400" cy="301942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3000" b="1" noProof="1" smtClean="0">
              <a:solidFill>
                <a:srgbClr val="FF0000"/>
              </a:solidFill>
              <a:latin typeface="华文琥珀"/>
              <a:ea typeface="华文琥珀"/>
              <a:cs typeface="华文琥珀"/>
            </a:endParaRPr>
          </a:p>
          <a:p>
            <a:r>
              <a:rPr lang="zh-CN" altLang="en-US" sz="3600" b="1" noProof="1" smtClean="0">
                <a:solidFill>
                  <a:srgbClr val="0000FF"/>
                </a:solidFill>
                <a:latin typeface="华文行楷"/>
                <a:ea typeface="华文行楷"/>
                <a:cs typeface="华文行楷"/>
              </a:rPr>
              <a:t>比喻 作用：</a:t>
            </a:r>
          </a:p>
          <a:p>
            <a:r>
              <a:rPr lang="zh-CN" altLang="en-US" sz="3600" b="1" noProof="1" smtClean="0">
                <a:solidFill>
                  <a:srgbClr val="0000FF"/>
                </a:solidFill>
                <a:latin typeface="华文行楷"/>
                <a:ea typeface="华文行楷"/>
                <a:cs typeface="华文行楷"/>
              </a:rPr>
              <a:t>                                            化平淡为生动，</a:t>
            </a:r>
          </a:p>
          <a:p>
            <a:r>
              <a:rPr lang="zh-CN" altLang="en-US" sz="3600" b="1" noProof="1" smtClean="0">
                <a:solidFill>
                  <a:srgbClr val="0000FF"/>
                </a:solidFill>
                <a:latin typeface="华文行楷"/>
                <a:ea typeface="华文行楷"/>
                <a:cs typeface="华文行楷"/>
              </a:rPr>
              <a:t>                                         化深奥浅显，</a:t>
            </a:r>
          </a:p>
          <a:p>
            <a:r>
              <a:rPr lang="zh-CN" altLang="en-US" sz="3600" b="1" noProof="1" smtClean="0">
                <a:solidFill>
                  <a:srgbClr val="0000FF"/>
                </a:solidFill>
                <a:latin typeface="华文行楷"/>
                <a:ea typeface="华文行楷"/>
                <a:cs typeface="华文行楷"/>
              </a:rPr>
              <a:t>                                             化抽象为具体。</a:t>
            </a:r>
          </a:p>
        </p:txBody>
      </p:sp>
    </p:spTree>
  </p:cSld>
  <p:clrMapOvr>
    <a:masterClrMapping/>
  </p:clrMapOvr>
  <p:transition spd="slow" advTm="600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6014720" y="1878330"/>
            <a:ext cx="4391025" cy="1484630"/>
          </a:xfrm>
        </p:spPr>
        <p:txBody>
          <a:bodyPr/>
          <a:lstStyle/>
          <a:p>
            <a:pPr algn="r" defTabSz="1097280" fontAlgn="auto">
              <a:spcAft>
                <a:spcPts val="0"/>
              </a:spcAft>
              <a:defRPr/>
            </a:pPr>
            <a: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                                       </a:t>
            </a:r>
            <a:endParaRPr lang="zh-CN" altLang="en-US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379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09575" y="1190625"/>
            <a:ext cx="8534400" cy="301942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3000" b="1" noProof="1" smtClean="0">
              <a:solidFill>
                <a:srgbClr val="FF0000"/>
              </a:solidFill>
              <a:latin typeface="华文琥珀"/>
              <a:ea typeface="华文琥珀"/>
              <a:cs typeface="华文琥珀"/>
            </a:endParaRPr>
          </a:p>
          <a:p>
            <a:r>
              <a:rPr lang="zh-CN" altLang="en-US" sz="3600" b="1" noProof="1" smtClean="0">
                <a:solidFill>
                  <a:srgbClr val="0000FF"/>
                </a:solidFill>
                <a:latin typeface="华文行楷"/>
                <a:ea typeface="华文行楷"/>
                <a:cs typeface="华文行楷"/>
              </a:rPr>
              <a:t>比喻 作用：</a:t>
            </a:r>
          </a:p>
          <a:p>
            <a:r>
              <a:rPr lang="zh-CN" altLang="en-US" sz="3600" b="1" noProof="1" smtClean="0">
                <a:solidFill>
                  <a:srgbClr val="0000FF"/>
                </a:solidFill>
                <a:latin typeface="华文行楷"/>
                <a:ea typeface="华文行楷"/>
                <a:cs typeface="华文行楷"/>
              </a:rPr>
              <a:t>                                            化平淡为生动，</a:t>
            </a:r>
          </a:p>
          <a:p>
            <a:r>
              <a:rPr lang="zh-CN" altLang="en-US" sz="3600" b="1" noProof="1" smtClean="0">
                <a:solidFill>
                  <a:srgbClr val="0000FF"/>
                </a:solidFill>
                <a:latin typeface="华文行楷"/>
                <a:ea typeface="华文行楷"/>
                <a:cs typeface="华文行楷"/>
              </a:rPr>
              <a:t>                                         化深奥浅显，</a:t>
            </a:r>
          </a:p>
          <a:p>
            <a:r>
              <a:rPr lang="zh-CN" altLang="en-US" sz="3600" b="1" noProof="1" smtClean="0">
                <a:solidFill>
                  <a:srgbClr val="0000FF"/>
                </a:solidFill>
                <a:latin typeface="华文行楷"/>
                <a:ea typeface="华文行楷"/>
                <a:cs typeface="华文行楷"/>
              </a:rPr>
              <a:t>                                             化抽象为具体。</a:t>
            </a:r>
          </a:p>
        </p:txBody>
      </p:sp>
    </p:spTree>
  </p:cSld>
  <p:clrMapOvr>
    <a:masterClrMapping/>
  </p:clrMapOvr>
  <p:transition spd="slow" advTm="60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63850" y="981075"/>
            <a:ext cx="6983413" cy="37433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7138" y="620713"/>
            <a:ext cx="7716837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165600" y="2205038"/>
            <a:ext cx="4754563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修辞：比喻。</a:t>
            </a:r>
          </a:p>
        </p:txBody>
      </p:sp>
      <p:pic>
        <p:nvPicPr>
          <p:cNvPr id="4" name="手7" descr="F:\人生路\shou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5589010" flipH="1">
            <a:off x="983456" y="2829720"/>
            <a:ext cx="9248775" cy="656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2360275" y="4724400"/>
            <a:ext cx="769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6.2963E-6 L -4.58333E-6 6.2963E-6 C 0.00208 -0.05254 -0.00208 -0.01527 0.00339 -0.03495 C 0.00508 -0.04096 0.00352 -0.0412 0.0069 -0.04513 C 0.00833 -0.04675 0.0099 -0.04791 0.01146 -0.0493 C 0.01185 -0.05138 0.01172 -0.05393 0.01263 -0.05532 C 0.01393 -0.05717 0.01563 -0.05786 0.01719 -0.0574 C 0.02109 -0.05671 0.02565 -0.04999 0.02878 -0.04721 C 0.02982 -0.04629 0.03112 -0.04583 0.03229 -0.04513 C 0.03438 -0.04143 0.03542 -0.04004 0.03685 -0.03495 C 0.03737 -0.03286 0.03737 -0.03055 0.03802 -0.0287 C 0.03893 -0.02638 0.04037 -0.02453 0.04154 -0.02268 C 0.04323 -0.01643 0.04557 -0.00624 0.04844 6.2963E-6 C 0.04909 0.0014 0.04974 0.00325 0.05065 0.00417 C 0.05208 0.00533 0.05378 0.00556 0.05534 0.00626 C 0.06315 0.00163 0.05365 0.00765 0.06458 -0.00208 C 0.06719 -0.00439 0.06992 -0.00624 0.07266 -0.00833 C 0.08451 -0.02939 0.07162 -0.00809 0.08646 -0.02661 C 0.08789 -0.02823 0.08854 -0.03147 0.08997 -0.03286 C 0.09206 -0.03495 0.09688 -0.03703 0.09688 -0.03703 C 0.11094 -0.03564 0.11484 -0.03934 0.12461 -0.03078 C 0.12578 -0.02962 0.12695 -0.028 0.128 -0.02661 C 0.12878 -0.02453 0.1293 -0.02198 0.13034 -0.02059 C 0.13125 -0.01921 0.13268 -0.01921 0.13385 -0.01851 C 0.13789 -0.01527 0.13841 -0.01434 0.14193 -0.01018 C 0.15078 -0.01226 0.15977 -0.01296 0.16849 -0.01643 C 0.17005 -0.01712 0.17031 -0.02175 0.17188 -0.02268 C 0.17708 -0.02522 0.18268 -0.02522 0.18802 -0.02661 C 0.19037 -0.02731 0.19271 -0.028 0.19492 -0.0287 C 0.19688 -0.03009 0.1987 -0.03194 0.20078 -0.03286 C 0.21003 -0.03726 0.21849 -0.03379 0.22852 -0.03286 C 0.22995 -0.03217 0.23151 -0.03147 0.23307 -0.03078 C 0.23425 -0.03009 0.23529 -0.0287 0.23659 -0.0287 C 0.2431 -0.0287 0.24961 -0.03009 0.25612 -0.03078 C 0.2694 -0.03657 0.25352 -0.02754 0.26302 -0.03888 C 0.26445 -0.0405 0.26615 -0.04027 0.26771 -0.04096 C 0.26888 -0.04166 0.27005 -0.04235 0.27109 -0.04305 C 0.27422 -0.04166 0.27747 -0.0412 0.28034 -0.03888 C 0.2849 -0.03541 0.28659 -0.03194 0.28958 -0.02661 L 0.29766 -0.03078 C 0.29922 -0.03147 0.30078 -0.03194 0.30234 -0.03286 C 0.30391 -0.03379 0.30547 -0.03541 0.3069 -0.03703 C 0.30807 -0.03819 0.30912 -0.04004 0.31042 -0.04096 C 0.31185 -0.04212 0.31354 -0.04235 0.31497 -0.04305 C 0.31732 -0.04444 0.32188 -0.04721 0.32188 -0.04721 C 0.32852 -0.04652 0.33516 -0.04745 0.34154 -0.04513 C 0.34492 -0.04397 0.3474 -0.03703 0.35078 -0.03703 L 0.38086 -0.03703 L 0.38086 -0.03703 " pathEditMode="relative" ptsTypes="AAAAA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6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 rot="10080000" flipH="1" flipV="1">
            <a:off x="11201400" y="3797300"/>
            <a:ext cx="76200" cy="88900"/>
          </a:xfrm>
        </p:spPr>
        <p:txBody>
          <a:bodyPr>
            <a:normAutofit fontScale="90000"/>
          </a:bodyPr>
          <a:lstStyle/>
          <a:p>
            <a:pPr defTabSz="1097280" fontAlgn="auto">
              <a:spcAft>
                <a:spcPts val="0"/>
              </a:spcAft>
              <a:defRPr/>
            </a:pPr>
            <a:r>
              <a:rPr lang="en-US" altLang="zh-CN" sz="5280"/>
              <a:t>.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9420000" flipH="1">
            <a:off x="10363200" y="4537075"/>
            <a:ext cx="830263" cy="1101725"/>
          </a:xfrm>
        </p:spPr>
        <p:txBody>
          <a:bodyPr/>
          <a:lstStyle/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840" noProof="1"/>
              <a:t>.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671888" y="2257425"/>
            <a:ext cx="4521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华文行楷"/>
                <a:ea typeface="华文行楷"/>
                <a:cs typeface="华文行楷"/>
                <a:sym typeface="+mn-ea"/>
              </a:rPr>
              <a:t> </a:t>
            </a:r>
            <a:r>
              <a:rPr lang="zh-CN" altLang="en-US" sz="5400" b="1">
                <a:solidFill>
                  <a:srgbClr val="FF0000"/>
                </a:solidFill>
                <a:latin typeface="华文行楷"/>
                <a:ea typeface="华文行楷"/>
                <a:cs typeface="华文行楷"/>
                <a:sym typeface="+mn-ea"/>
              </a:rPr>
              <a:t>关于比喻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 bwMode="auto">
          <a:xfrm>
            <a:off x="914400" y="1184275"/>
            <a:ext cx="103632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1096963"/>
            <a:r>
              <a:rPr lang="en-US" altLang="zh-CN" sz="3200" b="1">
                <a:solidFill>
                  <a:srgbClr val="FF0000"/>
                </a:solidFill>
                <a:latin typeface="Calibri"/>
              </a:rPr>
              <a:t>  </a:t>
            </a:r>
            <a:r>
              <a:rPr lang="zh-CN" altLang="en-US" sz="3200" b="1">
                <a:solidFill>
                  <a:srgbClr val="00B050"/>
                </a:solidFill>
                <a:latin typeface="Calibri"/>
              </a:rPr>
              <a:t>比喻：比喻就是打比方，即两种不同性质的事物，彼此有相似点，便用一事物来比方另一事物。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1254125" y="2746375"/>
            <a:ext cx="9939338" cy="1044575"/>
          </a:xfrm>
          <a:prstGeom prst="rect">
            <a:avLst/>
          </a:prstGeom>
        </p:spPr>
        <p:txBody>
          <a:bodyPr>
            <a:normAutofit fontScale="70000"/>
          </a:bodyPr>
          <a:lstStyle>
            <a:lvl1pPr marL="0" indent="0" algn="ctr" defTabSz="109728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84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36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8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0"/>
              </a:spcAft>
              <a:defRPr/>
            </a:pPr>
            <a:r>
              <a:rPr lang="zh-CN" altLang="en-US" b="1" noProof="1">
                <a:solidFill>
                  <a:srgbClr val="0000FF"/>
                </a:solidFill>
                <a:latin typeface="华文行楷" panose="02010800040101010101" charset="-122"/>
                <a:ea typeface="华文行楷" panose="02010800040101010101" charset="-122"/>
              </a:rPr>
              <a:t>比喻的结构：三部分组成，即本体、喻体</a:t>
            </a:r>
          </a:p>
          <a:p>
            <a:pPr algn="l">
              <a:spcAft>
                <a:spcPts val="0"/>
              </a:spcAft>
              <a:defRPr/>
            </a:pPr>
            <a:r>
              <a:rPr lang="zh-CN" altLang="en-US" b="1" noProof="1">
                <a:solidFill>
                  <a:srgbClr val="0000FF"/>
                </a:solidFill>
                <a:latin typeface="华文行楷" panose="02010800040101010101" charset="-122"/>
                <a:ea typeface="华文行楷" panose="02010800040101010101" charset="-122"/>
              </a:rPr>
              <a:t>                        和比喻词。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44575" y="3892550"/>
            <a:ext cx="9775825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/>
                <a:ea typeface="华文新魏"/>
                <a:cs typeface="华文新魏"/>
                <a:sym typeface="+mn-ea"/>
              </a:rPr>
              <a:t>本体</a:t>
            </a:r>
            <a:r>
              <a:rPr lang="zh-CN" altLang="en-US" sz="3600" u="sng">
                <a:latin typeface="华文新魏"/>
                <a:ea typeface="华文新魏"/>
                <a:cs typeface="华文新魏"/>
                <a:sym typeface="+mn-ea"/>
              </a:rPr>
              <a:t>就是被比喻的事物；</a:t>
            </a:r>
          </a:p>
          <a:p>
            <a:r>
              <a:rPr lang="zh-CN" altLang="en-US" sz="3600">
                <a:solidFill>
                  <a:srgbClr val="FF0000"/>
                </a:solidFill>
                <a:latin typeface="华文新魏"/>
                <a:ea typeface="华文新魏"/>
                <a:cs typeface="华文新魏"/>
                <a:sym typeface="+mn-ea"/>
              </a:rPr>
              <a:t>喻体</a:t>
            </a:r>
            <a:r>
              <a:rPr lang="zh-CN" altLang="en-US" sz="3600" u="sng">
                <a:latin typeface="华文新魏"/>
                <a:ea typeface="华文新魏"/>
                <a:cs typeface="华文新魏"/>
                <a:sym typeface="+mn-ea"/>
              </a:rPr>
              <a:t>就是作比喻的事物；</a:t>
            </a:r>
            <a:endParaRPr lang="zh-CN" altLang="en-US" sz="3600" u="sng" noProof="1">
              <a:latin typeface="华文新魏"/>
              <a:ea typeface="华文新魏"/>
              <a:cs typeface="华文新魏"/>
              <a:sym typeface="+mn-ea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华文新魏"/>
                <a:ea typeface="华文新魏"/>
                <a:cs typeface="华文新魏"/>
                <a:sym typeface="+mn-ea"/>
              </a:rPr>
              <a:t>比喻词</a:t>
            </a:r>
            <a:r>
              <a:rPr lang="zh-CN" altLang="en-US" sz="3600" u="sng">
                <a:latin typeface="华文新魏"/>
                <a:ea typeface="华文新魏"/>
                <a:cs typeface="华文新魏"/>
                <a:sym typeface="+mn-ea"/>
              </a:rPr>
              <a:t>就是比喻关系的标志性词语。</a:t>
            </a:r>
            <a:endParaRPr lang="zh-CN" altLang="en-US" sz="3600" u="sng" noProof="1">
              <a:latin typeface="华文新魏"/>
              <a:ea typeface="华文新魏"/>
              <a:cs typeface="华文新魏"/>
              <a:sym typeface="+mn-ea"/>
            </a:endParaRPr>
          </a:p>
          <a:p>
            <a:endParaRPr lang="zh-CN" altLang="en-US">
              <a:latin typeface="华文新魏"/>
              <a:ea typeface="华文新魏"/>
              <a:cs typeface="华文新魏"/>
            </a:endParaRPr>
          </a:p>
        </p:txBody>
      </p:sp>
    </p:spTree>
  </p:cSld>
  <p:clrMapOvr>
    <a:masterClrMapping/>
  </p:clrMapOvr>
  <p:transition spd="slow" advTm="6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39325 0.006576 L -0.024917 -0.30422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-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3" grpId="2"/>
      <p:bldP spid="2" grpId="0"/>
      <p:bldP spid="2" grpId="1"/>
      <p:bldP spid="2" grpId="2"/>
      <p:bldP spid="4" grpId="0" uiExpand="1" build="p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646430" y="1678305"/>
            <a:ext cx="10631170" cy="1922145"/>
          </a:xfrm>
        </p:spPr>
        <p:txBody>
          <a:bodyPr>
            <a:normAutofit fontScale="90000"/>
          </a:bodyPr>
          <a:lstStyle/>
          <a:p>
            <a:pPr defTabSz="1097280" fontAlgn="auto">
              <a:spcAft>
                <a:spcPts val="0"/>
              </a:spcAft>
              <a:defRPr/>
            </a:pPr>
            <a:r>
              <a:rPr lang="en-US" altLang="zh-CN" sz="5275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                     </a:t>
            </a:r>
            <a:r>
              <a:rPr lang="zh-CN" altLang="en-US" sz="5275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小姑娘的脸红红 的，</a:t>
            </a:r>
            <a:br>
              <a:rPr lang="zh-CN" altLang="en-US" sz="5275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</a:br>
            <a:r>
              <a:rPr lang="zh-CN" altLang="en-US" sz="5275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                                     像熟透了的苹果。</a:t>
            </a:r>
            <a:r>
              <a:rPr lang="zh-CN" altLang="en-US" sz="5275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/>
            </a:r>
            <a:br>
              <a:rPr lang="zh-CN" altLang="en-US" sz="5275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</a:br>
            <a:endParaRPr lang="zh-CN" altLang="en-US" sz="528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840" noProof="1"/>
          </a:p>
        </p:txBody>
      </p:sp>
      <p:pic>
        <p:nvPicPr>
          <p:cNvPr id="17411" name="图片 4" descr="QQ截图2016102813542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-38100"/>
            <a:ext cx="464185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5505450" y="504825"/>
            <a:ext cx="5772150" cy="5133975"/>
          </a:xfrm>
        </p:spPr>
        <p:txBody>
          <a:bodyPr/>
          <a:lstStyle/>
          <a:p>
            <a:pPr defTabSz="1097280" fontAlgn="auto">
              <a:spcAft>
                <a:spcPts val="0"/>
              </a:spcAft>
              <a:defRPr/>
            </a:pPr>
            <a:r>
              <a:rPr lang="zh-CN" altLang="en-US" sz="5275">
                <a:latin typeface="华文行楷" panose="02010800040101010101" charset="-122"/>
                <a:ea typeface="华文行楷" panose="02010800040101010101" charset="-122"/>
                <a:sym typeface="+mn-ea"/>
              </a:rPr>
              <a:t>北极星好像一盏 明灯，为 夜行的人指明了方向。</a:t>
            </a:r>
            <a:r>
              <a:rPr lang="zh-CN" altLang="en-US" sz="5275"/>
              <a:t/>
            </a:r>
            <a:br>
              <a:rPr lang="zh-CN" altLang="en-US" sz="5275"/>
            </a:br>
            <a:endParaRPr lang="zh-CN" altLang="en-US" sz="528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840" noProof="1"/>
          </a:p>
        </p:txBody>
      </p:sp>
      <p:pic>
        <p:nvPicPr>
          <p:cNvPr id="1843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-15875"/>
            <a:ext cx="55245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1283970" y="1383030"/>
            <a:ext cx="9979660" cy="2503170"/>
          </a:xfrm>
        </p:spPr>
        <p:txBody>
          <a:bodyPr/>
          <a:lstStyle/>
          <a:p>
            <a:pPr defTabSz="1097280" fontAlgn="auto">
              <a:spcAft>
                <a:spcPts val="0"/>
              </a:spcAft>
              <a:defRPr/>
            </a:pPr>
            <a: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                                                </a:t>
            </a:r>
            <a:r>
              <a:rPr lang="zh-CN" altLang="en-US" sz="32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湖面平静极了，</a:t>
            </a:r>
            <a:br>
              <a:rPr lang="zh-CN" altLang="en-US" sz="32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</a:br>
            <a:r>
              <a:rPr lang="zh-CN" altLang="en-US" sz="32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                                                                       如同一面镜子。似的。</a:t>
            </a:r>
            <a:r>
              <a:rPr lang="zh-CN" altLang="en-US" sz="32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/>
            </a:r>
            <a:br>
              <a:rPr lang="zh-CN" altLang="en-US" sz="32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</a:br>
            <a:endParaRPr lang="zh-CN" altLang="en-US" sz="32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840" noProof="1"/>
          </a:p>
        </p:txBody>
      </p:sp>
      <p:pic>
        <p:nvPicPr>
          <p:cNvPr id="1945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" y="14288"/>
            <a:ext cx="8296275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7286625" y="916305"/>
            <a:ext cx="4229100" cy="2379345"/>
          </a:xfrm>
        </p:spPr>
        <p:txBody>
          <a:bodyPr>
            <a:normAutofit fontScale="90000"/>
          </a:bodyPr>
          <a:lstStyle/>
          <a:p>
            <a:pPr algn="r" defTabSz="1097280" fontAlgn="auto">
              <a:spcAft>
                <a:spcPts val="0"/>
              </a:spcAft>
              <a:defRPr/>
            </a:pPr>
            <a: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                                             </a:t>
            </a:r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下课了，校园里成了孩子们的乐园。</a:t>
            </a:r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zh-CN" altLang="en-US" sz="32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/>
            </a:r>
            <a:br>
              <a:rPr lang="zh-CN" altLang="en-US" sz="32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</a:br>
            <a:endParaRPr lang="zh-CN" altLang="en-US" sz="32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840" noProof="1"/>
          </a:p>
        </p:txBody>
      </p:sp>
      <p:pic>
        <p:nvPicPr>
          <p:cNvPr id="2048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8"/>
            <a:ext cx="7399338" cy="683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7696200" y="1764030"/>
            <a:ext cx="4391025" cy="2121535"/>
          </a:xfrm>
        </p:spPr>
        <p:txBody>
          <a:bodyPr>
            <a:normAutofit fontScale="90000"/>
          </a:bodyPr>
          <a:lstStyle/>
          <a:p>
            <a:pPr algn="r" defTabSz="1097280" fontAlgn="auto">
              <a:spcAft>
                <a:spcPts val="0"/>
              </a:spcAft>
              <a:defRPr/>
            </a:pPr>
            <a:r>
              <a:rPr lang="en-US" altLang="zh-CN" sz="5275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                                            </a:t>
            </a:r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露似真珠月似弓。</a:t>
            </a:r>
            <a:r>
              <a:rPr lang="zh-CN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/>
            </a:r>
            <a:br>
              <a:rPr lang="zh-CN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</a:br>
            <a:endParaRPr lang="zh-CN" altLang="en-US" sz="36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defTabSz="109728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840" noProof="1"/>
          </a:p>
        </p:txBody>
      </p:sp>
      <p:pic>
        <p:nvPicPr>
          <p:cNvPr id="2150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25"/>
            <a:ext cx="71437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33775"/>
            <a:ext cx="7143750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fade/>
  </p:transition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258</Words>
  <Application>WPS 演示</Application>
  <PresentationFormat>自定义</PresentationFormat>
  <Paragraphs>42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Calibri</vt:lpstr>
      <vt:lpstr>宋体</vt:lpstr>
      <vt:lpstr>Arial</vt:lpstr>
      <vt:lpstr>等线</vt:lpstr>
      <vt:lpstr>微软雅黑</vt:lpstr>
      <vt:lpstr>华文行楷</vt:lpstr>
      <vt:lpstr>+mn-ea</vt:lpstr>
      <vt:lpstr>华文新魏</vt:lpstr>
      <vt:lpstr>华文琥珀</vt:lpstr>
      <vt:lpstr>华文隶书</vt:lpstr>
      <vt:lpstr>仿宋</vt:lpstr>
      <vt:lpstr>1_Office 主题​​</vt:lpstr>
      <vt:lpstr>1_Office 主题​​</vt:lpstr>
      <vt:lpstr>安徽省淮南市杨祠小学：杨秀彬</vt:lpstr>
      <vt:lpstr>幻灯片 2</vt:lpstr>
      <vt:lpstr>幻灯片 3</vt:lpstr>
      <vt:lpstr>.</vt:lpstr>
      <vt:lpstr>幻灯片 5</vt:lpstr>
      <vt:lpstr>北极星好像一盏 明灯，为 夜行的人指明了方向。 </vt:lpstr>
      <vt:lpstr>幻灯片 7</vt:lpstr>
      <vt:lpstr>幻灯片 8</vt:lpstr>
      <vt:lpstr>幻灯片 9</vt:lpstr>
      <vt:lpstr>幻灯片 10</vt:lpstr>
      <vt:lpstr>幻灯片 11</vt:lpstr>
      <vt:lpstr>例句：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www.etthink.com</dc:title>
  <dc:creator>www.etthink.com</dc:creator>
  <cp:lastModifiedBy>User</cp:lastModifiedBy>
  <cp:revision>122</cp:revision>
  <dcterms:created xsi:type="dcterms:W3CDTF">2016-03-21T04:58:00Z</dcterms:created>
  <dcterms:modified xsi:type="dcterms:W3CDTF">2017-06-06T15:07:08Z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