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93" r:id="rId6"/>
    <p:sldId id="326" r:id="rId7"/>
    <p:sldId id="262" r:id="rId8"/>
    <p:sldId id="327" r:id="rId9"/>
    <p:sldId id="328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29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01"/>
        <p:guide pos="283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幻灯片图像占位符 71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KSO_Shape"/>
          <p:cNvSpPr/>
          <p:nvPr/>
        </p:nvSpPr>
        <p:spPr>
          <a:xfrm>
            <a:off x="9336088" y="3730625"/>
            <a:ext cx="1428750" cy="866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rgbClr val="1F2828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" name="KSO_Shape"/>
          <p:cNvSpPr/>
          <p:nvPr/>
        </p:nvSpPr>
        <p:spPr>
          <a:xfrm>
            <a:off x="2195513" y="835025"/>
            <a:ext cx="1022350" cy="760413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3111500"/>
            <a:ext cx="1563687" cy="326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8" y="3092450"/>
            <a:ext cx="1757362" cy="351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3175" y="3033713"/>
            <a:ext cx="1300163" cy="337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1438" y="3008313"/>
            <a:ext cx="1414462" cy="371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4788" y="3035300"/>
            <a:ext cx="1922462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KSO_Shape"/>
          <p:cNvSpPr/>
          <p:nvPr/>
        </p:nvSpPr>
        <p:spPr>
          <a:xfrm>
            <a:off x="3813175" y="-234950"/>
            <a:ext cx="1031875" cy="717550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7886700" y="130175"/>
            <a:ext cx="1031875" cy="71596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Rectangle 3"/>
          <p:cNvSpPr/>
          <p:nvPr/>
        </p:nvSpPr>
        <p:spPr>
          <a:xfrm>
            <a:off x="579438" y="1063625"/>
            <a:ext cx="833596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96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7</a:t>
            </a:r>
            <a:r>
              <a:rPr lang="zh-CN" altLang="en-US" sz="96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、怎么都快乐</a:t>
            </a:r>
            <a:endParaRPr lang="zh-CN" altLang="en-US" sz="9600" b="1" dirty="0">
              <a:solidFill>
                <a:srgbClr val="FF0000"/>
              </a:solidFill>
              <a:latin typeface="华康少女文字W5(P)" pitchFamily="82" charset="-122"/>
              <a:ea typeface="华康少女文字W5(P)" pitchFamily="82" charset="-122"/>
            </a:endParaRPr>
          </a:p>
        </p:txBody>
      </p:sp>
      <p:sp>
        <p:nvSpPr>
          <p:cNvPr id="5137" name="矩形 5136"/>
          <p:cNvSpPr/>
          <p:nvPr/>
        </p:nvSpPr>
        <p:spPr>
          <a:xfrm>
            <a:off x="107950" y="5949950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buFont typeface="Arial" panose="020B0604020202020204" pitchFamily="34" charset="0"/>
              <a:buNone/>
            </a:pP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http://www.lspjy.com</a:t>
            </a:r>
            <a:r>
              <a:rPr lang="en-US" altLang="zh-CN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3"/>
          <p:cNvSpPr/>
          <p:nvPr/>
        </p:nvSpPr>
        <p:spPr>
          <a:xfrm>
            <a:off x="539750" y="1628775"/>
            <a:ext cx="2808288" cy="1584325"/>
          </a:xfrm>
          <a:prstGeom prst="wedgeEllipseCallout">
            <a:avLst>
              <a:gd name="adj1" fmla="val -39880"/>
              <a:gd name="adj2" fmla="val 48194"/>
            </a:avLst>
          </a:prstGeom>
          <a:gradFill rotWithShape="1">
            <a:gsLst>
              <a:gs pos="0">
                <a:srgbClr val="8FF5F3"/>
              </a:gs>
              <a:gs pos="100000">
                <a:srgbClr val="FFFFFF"/>
              </a:gs>
            </a:gsLst>
            <a:lin ang="27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grpSp>
        <p:nvGrpSpPr>
          <p:cNvPr id="16387" name="Group 4"/>
          <p:cNvGrpSpPr/>
          <p:nvPr/>
        </p:nvGrpSpPr>
        <p:grpSpPr>
          <a:xfrm>
            <a:off x="0" y="0"/>
            <a:ext cx="8696325" cy="6381750"/>
            <a:chOff x="0" y="0"/>
            <a:chExt cx="5478" cy="4020"/>
          </a:xfrm>
        </p:grpSpPr>
        <p:sp>
          <p:nvSpPr>
            <p:cNvPr id="16388" name="Line 5"/>
            <p:cNvSpPr/>
            <p:nvPr/>
          </p:nvSpPr>
          <p:spPr>
            <a:xfrm>
              <a:off x="318" y="4020"/>
              <a:ext cx="807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89" name="Line 6"/>
            <p:cNvSpPr/>
            <p:nvPr/>
          </p:nvSpPr>
          <p:spPr>
            <a:xfrm flipH="1" flipV="1">
              <a:off x="1134" y="3475"/>
              <a:ext cx="0" cy="5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0" name="Line 7"/>
            <p:cNvSpPr/>
            <p:nvPr/>
          </p:nvSpPr>
          <p:spPr>
            <a:xfrm flipV="1">
              <a:off x="1134" y="3475"/>
              <a:ext cx="7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1" name="Line 8"/>
            <p:cNvSpPr/>
            <p:nvPr/>
          </p:nvSpPr>
          <p:spPr>
            <a:xfrm flipV="1">
              <a:off x="1860" y="2931"/>
              <a:ext cx="0" cy="5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2" name="Line 9"/>
            <p:cNvSpPr/>
            <p:nvPr/>
          </p:nvSpPr>
          <p:spPr>
            <a:xfrm>
              <a:off x="1833" y="2931"/>
              <a:ext cx="759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3" name="Line 10"/>
            <p:cNvSpPr/>
            <p:nvPr/>
          </p:nvSpPr>
          <p:spPr>
            <a:xfrm flipV="1">
              <a:off x="2586" y="2432"/>
              <a:ext cx="0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4" name="Line 11"/>
            <p:cNvSpPr/>
            <p:nvPr/>
          </p:nvSpPr>
          <p:spPr>
            <a:xfrm>
              <a:off x="2559" y="2432"/>
              <a:ext cx="7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5" name="Line 12"/>
            <p:cNvSpPr/>
            <p:nvPr/>
          </p:nvSpPr>
          <p:spPr>
            <a:xfrm>
              <a:off x="3305" y="1933"/>
              <a:ext cx="0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6" name="Line 13"/>
            <p:cNvSpPr/>
            <p:nvPr/>
          </p:nvSpPr>
          <p:spPr>
            <a:xfrm>
              <a:off x="3246" y="1933"/>
              <a:ext cx="76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7" name="Line 14"/>
            <p:cNvSpPr/>
            <p:nvPr/>
          </p:nvSpPr>
          <p:spPr>
            <a:xfrm flipH="1" flipV="1">
              <a:off x="4006" y="1480"/>
              <a:ext cx="1" cy="453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8" name="Line 15"/>
            <p:cNvSpPr/>
            <p:nvPr/>
          </p:nvSpPr>
          <p:spPr>
            <a:xfrm>
              <a:off x="4006" y="1480"/>
              <a:ext cx="712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9" name="Line 16"/>
            <p:cNvSpPr/>
            <p:nvPr/>
          </p:nvSpPr>
          <p:spPr>
            <a:xfrm>
              <a:off x="4731" y="935"/>
              <a:ext cx="635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0" name="Line 17"/>
            <p:cNvSpPr/>
            <p:nvPr/>
          </p:nvSpPr>
          <p:spPr>
            <a:xfrm>
              <a:off x="4822" y="482"/>
              <a:ext cx="0" cy="453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1" name="AutoShape 18"/>
            <p:cNvSpPr/>
            <p:nvPr/>
          </p:nvSpPr>
          <p:spPr>
            <a:xfrm>
              <a:off x="4822" y="0"/>
              <a:ext cx="656" cy="634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80E24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sz="1800" dirty="0"/>
            </a:p>
          </p:txBody>
        </p:sp>
        <p:sp>
          <p:nvSpPr>
            <p:cNvPr id="16402" name="Text Box 19"/>
            <p:cNvSpPr txBox="1"/>
            <p:nvPr/>
          </p:nvSpPr>
          <p:spPr>
            <a:xfrm>
              <a:off x="499" y="3203"/>
              <a:ext cx="523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玩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03" name="Text Box 20"/>
            <p:cNvSpPr txBox="1"/>
            <p:nvPr/>
          </p:nvSpPr>
          <p:spPr>
            <a:xfrm>
              <a:off x="1089" y="2659"/>
              <a:ext cx="57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8000" b="1" dirty="0">
                  <a:ea typeface="楷体_GB2312" panose="02010609030101010101" pitchFamily="49" charset="-122"/>
                </a:rPr>
                <a:t>怎</a:t>
              </a:r>
              <a:endParaRPr lang="zh-CN" altLang="en-US" sz="80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16404" name="Text Box 21"/>
            <p:cNvSpPr txBox="1"/>
            <p:nvPr/>
          </p:nvSpPr>
          <p:spPr>
            <a:xfrm>
              <a:off x="1712" y="2205"/>
              <a:ext cx="632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讲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05" name="Text Box 22"/>
            <p:cNvSpPr txBox="1"/>
            <p:nvPr/>
          </p:nvSpPr>
          <p:spPr>
            <a:xfrm>
              <a:off x="2365" y="1616"/>
              <a:ext cx="774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得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06" name="Text Box 23"/>
            <p:cNvSpPr txBox="1"/>
            <p:nvPr/>
          </p:nvSpPr>
          <p:spPr>
            <a:xfrm>
              <a:off x="3136" y="1117"/>
              <a:ext cx="767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球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07" name="Text Box 24"/>
            <p:cNvSpPr txBox="1"/>
            <p:nvPr/>
          </p:nvSpPr>
          <p:spPr>
            <a:xfrm>
              <a:off x="4014" y="709"/>
              <a:ext cx="652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篮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08" name="Line 25"/>
            <p:cNvSpPr/>
            <p:nvPr/>
          </p:nvSpPr>
          <p:spPr>
            <a:xfrm flipV="1">
              <a:off x="4731" y="935"/>
              <a:ext cx="1" cy="54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9" name="AutoShape 26"/>
            <p:cNvSpPr/>
            <p:nvPr/>
          </p:nvSpPr>
          <p:spPr>
            <a:xfrm>
              <a:off x="0" y="3566"/>
              <a:ext cx="408" cy="318"/>
            </a:xfrm>
            <a:prstGeom prst="rightArrow">
              <a:avLst>
                <a:gd name="adj1" fmla="val 49685"/>
                <a:gd name="adj2" fmla="val 31820"/>
              </a:avLst>
            </a:prstGeom>
            <a:solidFill>
              <a:srgbClr val="F80E24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6410" name="Rectangle 27"/>
            <p:cNvSpPr/>
            <p:nvPr/>
          </p:nvSpPr>
          <p:spPr>
            <a:xfrm>
              <a:off x="567" y="1253"/>
              <a:ext cx="1412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5400" b="1" dirty="0">
                  <a:solidFill>
                    <a:srgbClr val="F80E24"/>
                  </a:solidFill>
                  <a:latin typeface="Times New Roman" panose="02020603050405020304" pitchFamily="18" charset="0"/>
                </a:rPr>
                <a:t>夺红旗</a:t>
              </a:r>
              <a:endParaRPr lang="zh-CN" altLang="en-US" sz="5400" b="1" dirty="0">
                <a:solidFill>
                  <a:srgbClr val="F80E24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6411" name="TextBox 27"/>
          <p:cNvSpPr txBox="1"/>
          <p:nvPr/>
        </p:nvSpPr>
        <p:spPr>
          <a:xfrm>
            <a:off x="395288" y="333375"/>
            <a:ext cx="4537075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我能行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3"/>
          <p:cNvSpPr/>
          <p:nvPr/>
        </p:nvSpPr>
        <p:spPr>
          <a:xfrm>
            <a:off x="539750" y="1700213"/>
            <a:ext cx="2808288" cy="1584325"/>
          </a:xfrm>
          <a:prstGeom prst="wedgeEllipseCallout">
            <a:avLst>
              <a:gd name="adj1" fmla="val -39880"/>
              <a:gd name="adj2" fmla="val 48194"/>
            </a:avLst>
          </a:prstGeom>
          <a:gradFill rotWithShape="1">
            <a:gsLst>
              <a:gs pos="0">
                <a:srgbClr val="8FF5F3"/>
              </a:gs>
              <a:gs pos="100000">
                <a:srgbClr val="FFFFFF"/>
              </a:gs>
            </a:gsLst>
            <a:lin ang="27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grpSp>
        <p:nvGrpSpPr>
          <p:cNvPr id="17411" name="Group 4"/>
          <p:cNvGrpSpPr/>
          <p:nvPr/>
        </p:nvGrpSpPr>
        <p:grpSpPr>
          <a:xfrm>
            <a:off x="150813" y="0"/>
            <a:ext cx="8696325" cy="6381750"/>
            <a:chOff x="0" y="0"/>
            <a:chExt cx="5478" cy="4020"/>
          </a:xfrm>
        </p:grpSpPr>
        <p:sp>
          <p:nvSpPr>
            <p:cNvPr id="17412" name="Line 5"/>
            <p:cNvSpPr/>
            <p:nvPr/>
          </p:nvSpPr>
          <p:spPr>
            <a:xfrm>
              <a:off x="318" y="4020"/>
              <a:ext cx="807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3" name="Line 6"/>
            <p:cNvSpPr/>
            <p:nvPr/>
          </p:nvSpPr>
          <p:spPr>
            <a:xfrm flipH="1" flipV="1">
              <a:off x="1134" y="3475"/>
              <a:ext cx="0" cy="5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4" name="Line 7"/>
            <p:cNvSpPr/>
            <p:nvPr/>
          </p:nvSpPr>
          <p:spPr>
            <a:xfrm flipV="1">
              <a:off x="1134" y="3475"/>
              <a:ext cx="7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5" name="Line 8"/>
            <p:cNvSpPr/>
            <p:nvPr/>
          </p:nvSpPr>
          <p:spPr>
            <a:xfrm flipV="1">
              <a:off x="1860" y="2931"/>
              <a:ext cx="0" cy="5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6" name="Line 9"/>
            <p:cNvSpPr/>
            <p:nvPr/>
          </p:nvSpPr>
          <p:spPr>
            <a:xfrm>
              <a:off x="1833" y="2931"/>
              <a:ext cx="759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7" name="Line 10"/>
            <p:cNvSpPr/>
            <p:nvPr/>
          </p:nvSpPr>
          <p:spPr>
            <a:xfrm flipV="1">
              <a:off x="2586" y="2432"/>
              <a:ext cx="0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8" name="Line 11"/>
            <p:cNvSpPr/>
            <p:nvPr/>
          </p:nvSpPr>
          <p:spPr>
            <a:xfrm>
              <a:off x="2559" y="2432"/>
              <a:ext cx="7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9" name="Line 12"/>
            <p:cNvSpPr/>
            <p:nvPr/>
          </p:nvSpPr>
          <p:spPr>
            <a:xfrm>
              <a:off x="3305" y="1933"/>
              <a:ext cx="0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0" name="Line 13"/>
            <p:cNvSpPr/>
            <p:nvPr/>
          </p:nvSpPr>
          <p:spPr>
            <a:xfrm>
              <a:off x="3246" y="1933"/>
              <a:ext cx="76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1" name="Line 14"/>
            <p:cNvSpPr/>
            <p:nvPr/>
          </p:nvSpPr>
          <p:spPr>
            <a:xfrm flipH="1" flipV="1">
              <a:off x="4006" y="1480"/>
              <a:ext cx="1" cy="453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2" name="Line 15"/>
            <p:cNvSpPr/>
            <p:nvPr/>
          </p:nvSpPr>
          <p:spPr>
            <a:xfrm>
              <a:off x="4006" y="1480"/>
              <a:ext cx="712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3" name="Line 16"/>
            <p:cNvSpPr/>
            <p:nvPr/>
          </p:nvSpPr>
          <p:spPr>
            <a:xfrm>
              <a:off x="4731" y="935"/>
              <a:ext cx="635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4" name="Line 17"/>
            <p:cNvSpPr/>
            <p:nvPr/>
          </p:nvSpPr>
          <p:spPr>
            <a:xfrm>
              <a:off x="4822" y="482"/>
              <a:ext cx="0" cy="453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5" name="AutoShape 18"/>
            <p:cNvSpPr/>
            <p:nvPr/>
          </p:nvSpPr>
          <p:spPr>
            <a:xfrm>
              <a:off x="4822" y="0"/>
              <a:ext cx="656" cy="634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80E24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sz="1800" dirty="0"/>
            </a:p>
          </p:txBody>
        </p:sp>
        <p:sp>
          <p:nvSpPr>
            <p:cNvPr id="17426" name="Text Box 19"/>
            <p:cNvSpPr txBox="1"/>
            <p:nvPr/>
          </p:nvSpPr>
          <p:spPr>
            <a:xfrm>
              <a:off x="499" y="3203"/>
              <a:ext cx="523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音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427" name="Text Box 20"/>
            <p:cNvSpPr txBox="1"/>
            <p:nvPr/>
          </p:nvSpPr>
          <p:spPr>
            <a:xfrm>
              <a:off x="1089" y="2659"/>
              <a:ext cx="570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600" dirty="0">
                  <a:latin typeface="Times New Roman" panose="02020603050405020304" pitchFamily="18" charset="0"/>
                </a:rPr>
                <a:t>讲</a:t>
              </a:r>
              <a:endParaRPr lang="zh-CN" altLang="en-US" sz="6600" dirty="0">
                <a:latin typeface="Times New Roman" panose="02020603050405020304" pitchFamily="18" charset="0"/>
              </a:endParaRPr>
            </a:p>
          </p:txBody>
        </p:sp>
        <p:sp>
          <p:nvSpPr>
            <p:cNvPr id="17428" name="Text Box 21"/>
            <p:cNvSpPr txBox="1"/>
            <p:nvPr/>
          </p:nvSpPr>
          <p:spPr>
            <a:xfrm>
              <a:off x="1712" y="2205"/>
              <a:ext cx="632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许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429" name="Text Box 22"/>
            <p:cNvSpPr txBox="1"/>
            <p:nvPr/>
          </p:nvSpPr>
          <p:spPr>
            <a:xfrm>
              <a:off x="2365" y="1616"/>
              <a:ext cx="774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排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430" name="Text Box 23"/>
            <p:cNvSpPr txBox="1"/>
            <p:nvPr/>
          </p:nvSpPr>
          <p:spPr>
            <a:xfrm>
              <a:off x="3136" y="1117"/>
              <a:ext cx="767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行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431" name="Text Box 24"/>
            <p:cNvSpPr txBox="1"/>
            <p:nvPr/>
          </p:nvSpPr>
          <p:spPr>
            <a:xfrm>
              <a:off x="4014" y="709"/>
              <a:ext cx="646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当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7432" name="Line 25"/>
            <p:cNvSpPr/>
            <p:nvPr/>
          </p:nvSpPr>
          <p:spPr>
            <a:xfrm flipV="1">
              <a:off x="4731" y="935"/>
              <a:ext cx="1" cy="54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3" name="AutoShape 26"/>
            <p:cNvSpPr/>
            <p:nvPr/>
          </p:nvSpPr>
          <p:spPr>
            <a:xfrm>
              <a:off x="0" y="3566"/>
              <a:ext cx="408" cy="318"/>
            </a:xfrm>
            <a:prstGeom prst="rightArrow">
              <a:avLst>
                <a:gd name="adj1" fmla="val 49685"/>
                <a:gd name="adj2" fmla="val 31820"/>
              </a:avLst>
            </a:prstGeom>
            <a:solidFill>
              <a:srgbClr val="F80E24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434" name="Rectangle 27"/>
            <p:cNvSpPr/>
            <p:nvPr/>
          </p:nvSpPr>
          <p:spPr>
            <a:xfrm>
              <a:off x="426" y="1298"/>
              <a:ext cx="141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5400" b="1" dirty="0">
                  <a:solidFill>
                    <a:srgbClr val="F80E24"/>
                  </a:solidFill>
                  <a:latin typeface="Times New Roman" panose="02020603050405020304" pitchFamily="18" charset="0"/>
                </a:rPr>
                <a:t>夺红旗</a:t>
              </a:r>
              <a:endParaRPr lang="zh-CN" altLang="en-US" sz="5400" b="1" dirty="0">
                <a:solidFill>
                  <a:srgbClr val="F80E24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435" name="TextBox 27"/>
          <p:cNvSpPr txBox="1"/>
          <p:nvPr/>
        </p:nvSpPr>
        <p:spPr>
          <a:xfrm>
            <a:off x="395288" y="333375"/>
            <a:ext cx="4537075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我能行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/>
          <p:nvPr/>
        </p:nvSpPr>
        <p:spPr>
          <a:xfrm>
            <a:off x="179388" y="622300"/>
            <a:ext cx="5329237" cy="2374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 dirty="0"/>
              <a:t>一个人</a:t>
            </a:r>
            <a:r>
              <a:rPr lang="zh-CN" altLang="en-US" sz="2800" b="1" dirty="0">
                <a:solidFill>
                  <a:schemeClr val="tx1"/>
                </a:solidFill>
              </a:rPr>
              <a:t>玩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很</a:t>
            </a:r>
            <a:r>
              <a:rPr lang="zh-CN" altLang="en-US" sz="2800" b="1" dirty="0"/>
              <a:t>好！</a:t>
            </a:r>
            <a:endParaRPr lang="zh-CN" altLang="en-US" sz="2800" b="1" dirty="0"/>
          </a:p>
          <a:p>
            <a:pPr lvl="0" eaLnBrk="1" hangingPunct="1">
              <a:buNone/>
            </a:pPr>
            <a:r>
              <a:rPr lang="zh-CN" altLang="en-US" sz="2800" b="1" dirty="0"/>
              <a:t>   独自一个，静悄悄的，</a:t>
            </a:r>
            <a:endParaRPr lang="zh-CN" altLang="en-US" sz="2800" b="1" dirty="0"/>
          </a:p>
          <a:p>
            <a:pPr lvl="0" eaLnBrk="1" hangingPunct="1">
              <a:buNone/>
            </a:pPr>
            <a:r>
              <a:rPr lang="zh-CN" altLang="en-US" sz="2800" b="1" dirty="0"/>
              <a:t>   正好用纸折船、折马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  <a:p>
            <a:pPr lvl="0" eaLnBrk="1" hangingPunct="1"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踢毽子、跳绳、搭积木，</a:t>
            </a:r>
            <a:endParaRPr lang="zh-CN" altLang="en-US" sz="2800" b="1"/>
          </a:p>
          <a:p>
            <a:pPr lvl="0" eaLnBrk="1" hangingPunct="1">
              <a:buNone/>
            </a:pPr>
            <a:r>
              <a:rPr lang="zh-CN" altLang="en-US" sz="2800" b="1" dirty="0"/>
              <a:t>   当然还有看书，画画，</a:t>
            </a:r>
            <a:endParaRPr lang="zh-CN" altLang="en-US" sz="2800" b="1"/>
          </a:p>
          <a:p>
            <a:pPr lvl="0" eaLnBrk="1" hangingPunct="1">
              <a:buNone/>
            </a:pPr>
            <a:r>
              <a:rPr lang="zh-CN" altLang="en-US" sz="2800" b="1" dirty="0"/>
              <a:t>            听音乐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  <a:p>
            <a:pPr lvl="0" eaLnBrk="1" hangingPunct="1">
              <a:lnSpc>
                <a:spcPct val="80000"/>
              </a:lnSpc>
              <a:buNone/>
            </a:pPr>
            <a:endParaRPr lang="en-US" altLang="zh-CN" sz="2800" b="1" dirty="0">
              <a:ea typeface="楷体_GB2312" panose="02010609030101010101" pitchFamily="49" charset="-122"/>
            </a:endParaRPr>
          </a:p>
        </p:txBody>
      </p:sp>
      <p:sp>
        <p:nvSpPr>
          <p:cNvPr id="19459" name="Rectangle 4"/>
          <p:cNvSpPr/>
          <p:nvPr/>
        </p:nvSpPr>
        <p:spPr>
          <a:xfrm>
            <a:off x="277813" y="3933825"/>
            <a:ext cx="4606925" cy="2246313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 dirty="0"/>
              <a:t>两个人玩，</a:t>
            </a:r>
            <a:r>
              <a:rPr lang="zh-CN" altLang="en-US" sz="2800" b="1" dirty="0">
                <a:solidFill>
                  <a:srgbClr val="FF0000"/>
                </a:solidFill>
              </a:rPr>
              <a:t>很</a:t>
            </a:r>
            <a:r>
              <a:rPr lang="zh-CN" altLang="en-US" sz="2800" b="1" dirty="0"/>
              <a:t>好！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讲故事得有人听才行，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你讲我听，我讲你听。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还有下象棋，打羽毛球，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      坐跷跷板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</p:txBody>
      </p:sp>
      <p:sp>
        <p:nvSpPr>
          <p:cNvPr id="19460" name="Rectangle 5"/>
          <p:cNvSpPr/>
          <p:nvPr/>
        </p:nvSpPr>
        <p:spPr>
          <a:xfrm>
            <a:off x="4765675" y="471488"/>
            <a:ext cx="4535488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 dirty="0"/>
              <a:t>三个人玩，</a:t>
            </a:r>
            <a:r>
              <a:rPr lang="zh-CN" altLang="en-US" sz="2800" b="1" dirty="0">
                <a:solidFill>
                  <a:srgbClr val="FF0000"/>
                </a:solidFill>
              </a:rPr>
              <a:t>很好</a:t>
            </a:r>
            <a:r>
              <a:rPr lang="zh-CN" altLang="en-US" sz="2800" b="1" dirty="0"/>
              <a:t>！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讲故事多个人听更有劲，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你讲我们听，我讲你们听。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两个人甩绳子，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你跳，我跳，轮流跳</a:t>
            </a:r>
            <a:r>
              <a:rPr lang="en-US" altLang="zh-CN" sz="2800" b="1" dirty="0"/>
              <a:t> 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19461" name="Rectangle 6"/>
          <p:cNvSpPr/>
          <p:nvPr/>
        </p:nvSpPr>
        <p:spPr>
          <a:xfrm>
            <a:off x="4500563" y="3203575"/>
            <a:ext cx="5435600" cy="319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</a:rPr>
              <a:t>四个人玩，很好！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五个人玩，很好！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许多人玩，更好！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人，什么游戏都能玩，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拔河，老鹰捉小鸡，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打排球，打篮球，踢足球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   </a:t>
            </a:r>
            <a:r>
              <a:rPr lang="zh-CN" altLang="en-US" sz="2800" b="1" dirty="0"/>
              <a:t>连开运动会也可以</a:t>
            </a:r>
            <a:endParaRPr lang="zh-CN" altLang="en-US" sz="2800" b="1" dirty="0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637665" y="1052830"/>
            <a:ext cx="412750" cy="1651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439670" y="1052830"/>
            <a:ext cx="620395" cy="330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7695" y="3106420"/>
            <a:ext cx="620395" cy="330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55015" y="4797425"/>
            <a:ext cx="936625" cy="203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68345" y="4797425"/>
            <a:ext cx="583565" cy="20955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819275" y="3636645"/>
            <a:ext cx="664845" cy="889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946015" y="4505960"/>
            <a:ext cx="620395" cy="330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body"/>
          </p:nvPr>
        </p:nvSpPr>
        <p:spPr>
          <a:xfrm>
            <a:off x="-22225" y="1600200"/>
            <a:ext cx="9058275" cy="4525963"/>
          </a:xfrm>
        </p:spPr>
        <p:txBody>
          <a:bodyPr vert="horz" wrap="square" lIns="91440" tIns="45720" rIns="91440" bIns="45720" anchor="t"/>
          <a:p>
            <a:pPr lvl="0" eaLnBrk="1" hangingPunct="1">
              <a:lnSpc>
                <a:spcPct val="140000"/>
              </a:lnSpc>
              <a:buNone/>
            </a:pPr>
            <a:r>
              <a:rPr lang="en-US" altLang="zh-CN" sz="3600" b="1" dirty="0">
                <a:solidFill>
                  <a:srgbClr val="9900CC"/>
                </a:solidFill>
              </a:rPr>
              <a:t> 1</a:t>
            </a:r>
            <a:r>
              <a:rPr lang="zh-CN" altLang="en-US" sz="3600" b="1" dirty="0">
                <a:solidFill>
                  <a:srgbClr val="9900CC"/>
                </a:solidFill>
              </a:rPr>
              <a:t>、同桌两人</a:t>
            </a:r>
            <a:r>
              <a:rPr lang="zh-CN" altLang="en-US" sz="3600" b="1" dirty="0">
                <a:solidFill>
                  <a:srgbClr val="FF00FF"/>
                </a:solidFill>
              </a:rPr>
              <a:t>合用一本</a:t>
            </a:r>
            <a:r>
              <a:rPr lang="zh-CN" altLang="en-US" sz="3600" b="1" dirty="0">
                <a:solidFill>
                  <a:srgbClr val="9900CC"/>
                </a:solidFill>
              </a:rPr>
              <a:t>书读课文，一个读一个盯，发现读错的地方帮助同桌多读几遍。</a:t>
            </a:r>
            <a:endParaRPr lang="zh-CN" altLang="en-US" sz="3600" b="1" dirty="0">
              <a:solidFill>
                <a:srgbClr val="9900CC"/>
              </a:solidFill>
            </a:endParaRPr>
          </a:p>
          <a:p>
            <a:pPr lvl="0" eaLnBrk="1" hangingPunct="1">
              <a:lnSpc>
                <a:spcPct val="140000"/>
              </a:lnSpc>
              <a:buNone/>
            </a:pPr>
            <a:r>
              <a:rPr lang="zh-CN" altLang="en-US" sz="3600" b="1" dirty="0">
                <a:solidFill>
                  <a:srgbClr val="9900CC"/>
                </a:solidFill>
              </a:rPr>
              <a:t>  </a:t>
            </a:r>
            <a:r>
              <a:rPr lang="en-US" altLang="zh-CN" sz="3600" b="1" dirty="0">
                <a:solidFill>
                  <a:srgbClr val="9900CC"/>
                </a:solidFill>
              </a:rPr>
              <a:t>2</a:t>
            </a:r>
            <a:r>
              <a:rPr lang="zh-CN" altLang="en-US" sz="3600" b="1" dirty="0">
                <a:solidFill>
                  <a:srgbClr val="9900CC"/>
                </a:solidFill>
              </a:rPr>
              <a:t>、一个读完，交换另一个读，同桌两个人都读完以后立即坐好。</a:t>
            </a:r>
            <a:endParaRPr lang="zh-CN" altLang="en-US" sz="3600" b="1" dirty="0">
              <a:solidFill>
                <a:srgbClr val="9900CC"/>
              </a:solidFill>
            </a:endParaRPr>
          </a:p>
        </p:txBody>
      </p:sp>
      <p:sp>
        <p:nvSpPr>
          <p:cNvPr id="20483" name="WordArt 3"/>
          <p:cNvSpPr/>
          <p:nvPr/>
        </p:nvSpPr>
        <p:spPr>
          <a:xfrm>
            <a:off x="468313" y="188913"/>
            <a:ext cx="2879725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合作要求：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3"/>
          <p:cNvSpPr/>
          <p:nvPr/>
        </p:nvSpPr>
        <p:spPr>
          <a:xfrm>
            <a:off x="1619250" y="908050"/>
            <a:ext cx="7848600" cy="44656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r>
              <a:rPr lang="zh-CN" altLang="en-US" sz="4000" b="1" dirty="0"/>
              <a:t>一个人玩，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</a:t>
            </a:r>
            <a:r>
              <a:rPr lang="zh-CN" altLang="en-US" sz="4000" b="1" dirty="0"/>
              <a:t>好！</a:t>
            </a:r>
            <a:endParaRPr lang="zh-CN" altLang="en-US" sz="4000" b="1" dirty="0"/>
          </a:p>
          <a:p>
            <a:pPr lvl="0" eaLnBrk="1" hangingPunct="1">
              <a:buNone/>
            </a:pPr>
            <a:r>
              <a:rPr lang="zh-CN" altLang="en-US" sz="4000" b="1" dirty="0"/>
              <a:t>   独自一个，静悄悄的，</a:t>
            </a:r>
            <a:endParaRPr lang="zh-CN" altLang="en-US" sz="4000" b="1" dirty="0"/>
          </a:p>
          <a:p>
            <a:pPr lvl="0" eaLnBrk="1" hangingPunct="1">
              <a:buNone/>
            </a:pPr>
            <a:r>
              <a:rPr lang="zh-CN" altLang="en-US" sz="4000" b="1" dirty="0"/>
              <a:t>   正好用纸折船、折马</a:t>
            </a:r>
            <a:r>
              <a:rPr lang="en-US" altLang="zh-CN" sz="4000" b="1" dirty="0"/>
              <a:t>…… </a:t>
            </a:r>
            <a:endParaRPr lang="en-US" altLang="zh-CN" sz="4000" b="1" dirty="0"/>
          </a:p>
          <a:p>
            <a:pPr lvl="0" eaLnBrk="1" hangingPunct="1">
              <a:buNone/>
            </a:pPr>
            <a:r>
              <a:rPr lang="en-US" altLang="zh-CN" sz="4000" b="1" dirty="0"/>
              <a:t>   </a:t>
            </a:r>
            <a:r>
              <a:rPr lang="zh-CN" altLang="en-US" sz="4000" b="1" dirty="0"/>
              <a:t>踢毽子、跳绳、搭积木，</a:t>
            </a:r>
            <a:endParaRPr lang="zh-CN" altLang="en-US" sz="4000" b="1"/>
          </a:p>
          <a:p>
            <a:pPr lvl="0" eaLnBrk="1" hangingPunct="1">
              <a:buNone/>
            </a:pPr>
            <a:r>
              <a:rPr lang="zh-CN" altLang="en-US" sz="4000" b="1" dirty="0"/>
              <a:t>   当然还有看书，画画，</a:t>
            </a:r>
            <a:endParaRPr lang="zh-CN" altLang="en-US" sz="4000" b="1"/>
          </a:p>
          <a:p>
            <a:pPr lvl="0" eaLnBrk="1" hangingPunct="1">
              <a:buNone/>
            </a:pPr>
            <a:r>
              <a:rPr lang="zh-CN" altLang="en-US" sz="4000" b="1" dirty="0"/>
              <a:t>             听音乐</a:t>
            </a:r>
            <a:r>
              <a:rPr lang="en-US" altLang="zh-CN" sz="4000" b="1" dirty="0"/>
              <a:t>…… </a:t>
            </a:r>
            <a:endParaRPr lang="en-US" altLang="zh-CN" sz="4000" b="1" dirty="0"/>
          </a:p>
          <a:p>
            <a:pPr lvl="0" eaLnBrk="1" hangingPunct="1">
              <a:lnSpc>
                <a:spcPct val="80000"/>
              </a:lnSpc>
              <a:buNone/>
            </a:pPr>
            <a:endParaRPr lang="en-US" altLang="zh-CN" sz="40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 sz="quarter"/>
          </p:nvPr>
        </p:nvSpPr>
        <p:spPr/>
        <p:txBody>
          <a:bodyPr vert="horz" wrap="square" lIns="91440" tIns="45720" rIns="91440" bIns="45720" anchor="ctr"/>
          <a:p>
            <a:pPr lvl="0"/>
            <a:r>
              <a:rPr lang="zh-CN" altLang="en-US" dirty="0"/>
              <a:t>一个人玩，很好！</a:t>
            </a:r>
            <a:endParaRPr lang="zh-CN" altLang="en-US" dirty="0"/>
          </a:p>
        </p:txBody>
      </p:sp>
      <p:pic>
        <p:nvPicPr>
          <p:cNvPr id="18435" name="Picture 3" descr="u=414650560,2979981599&amp;fm=21&amp;gp=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484313"/>
            <a:ext cx="4176712" cy="2484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6" name="Picture 4" descr="20110401_141514_45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1484313"/>
            <a:ext cx="3816350" cy="2301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7" name="Picture 5" descr="2009081744493393 (1)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4149725"/>
            <a:ext cx="4176712" cy="2447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40" name="Picture 8" descr="http://xm.xuelema.com/attached/image/20140731/20140731133500_15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00670"/>
            <a:ext cx="4067944" cy="25675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/>
          <p:nvPr/>
        </p:nvSpPr>
        <p:spPr>
          <a:xfrm>
            <a:off x="1619250" y="1196975"/>
            <a:ext cx="7848600" cy="44640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r>
              <a:rPr lang="zh-CN" altLang="en-US" sz="4000" b="1" dirty="0"/>
              <a:t>一个人玩，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</a:t>
            </a:r>
            <a:r>
              <a:rPr lang="zh-CN" altLang="en-US" sz="4000" b="1" dirty="0"/>
              <a:t>好！</a:t>
            </a:r>
            <a:endParaRPr lang="zh-CN" altLang="en-US" sz="4000" b="1" dirty="0"/>
          </a:p>
          <a:p>
            <a:pPr lvl="0" eaLnBrk="1" hangingPunct="1">
              <a:buNone/>
            </a:pPr>
            <a:r>
              <a:rPr lang="zh-CN" altLang="en-US" sz="4000" b="1" dirty="0"/>
              <a:t>   独自一个，静悄悄的，</a:t>
            </a:r>
            <a:endParaRPr lang="zh-CN" altLang="en-US" sz="4000" b="1" dirty="0"/>
          </a:p>
          <a:p>
            <a:pPr lvl="0" eaLnBrk="1" hangingPunct="1">
              <a:buNone/>
            </a:pPr>
            <a:r>
              <a:rPr lang="zh-CN" altLang="en-US" sz="4000" b="1" dirty="0"/>
              <a:t>   正好用纸折船、折马</a:t>
            </a:r>
            <a:r>
              <a:rPr lang="en-US" altLang="zh-CN" sz="4000" b="1" dirty="0"/>
              <a:t>…… </a:t>
            </a:r>
            <a:endParaRPr lang="en-US" altLang="zh-CN" sz="4000" b="1" dirty="0"/>
          </a:p>
          <a:p>
            <a:pPr lvl="0" eaLnBrk="1" hangingPunct="1">
              <a:buNone/>
            </a:pPr>
            <a:r>
              <a:rPr lang="en-US" altLang="zh-CN" sz="4000" b="1" dirty="0"/>
              <a:t>   </a:t>
            </a:r>
            <a:r>
              <a:rPr lang="zh-CN" altLang="en-US" sz="4000" b="1" dirty="0"/>
              <a:t>踢毽子            ，</a:t>
            </a:r>
            <a:endParaRPr lang="zh-CN" altLang="en-US" sz="4000" b="1"/>
          </a:p>
          <a:p>
            <a:pPr lvl="0" eaLnBrk="1" hangingPunct="1">
              <a:buNone/>
            </a:pPr>
            <a:r>
              <a:rPr lang="zh-CN" altLang="en-US" sz="4000" b="1" dirty="0"/>
              <a:t>   当然还有</a:t>
            </a:r>
            <a:endParaRPr lang="zh-CN" altLang="en-US" sz="4000" b="1"/>
          </a:p>
          <a:p>
            <a:pPr lvl="0" eaLnBrk="1" hangingPunct="1">
              <a:buNone/>
            </a:pPr>
            <a:r>
              <a:rPr lang="zh-CN" altLang="en-US" sz="4000" b="1" dirty="0"/>
              <a:t>               </a:t>
            </a:r>
            <a:r>
              <a:rPr lang="zh-CN" altLang="en-US" sz="4000" b="1" u="sng" dirty="0"/>
              <a:t>           </a:t>
            </a:r>
            <a:r>
              <a:rPr lang="en-US" altLang="zh-CN" sz="4000" b="1" dirty="0"/>
              <a:t>…… </a:t>
            </a:r>
            <a:endParaRPr lang="en-US" altLang="zh-CN" sz="4000" b="1" dirty="0"/>
          </a:p>
          <a:p>
            <a:pPr lvl="0" eaLnBrk="1" hangingPunct="1">
              <a:lnSpc>
                <a:spcPct val="80000"/>
              </a:lnSpc>
              <a:buNone/>
            </a:pPr>
            <a:endParaRPr lang="en-US" altLang="zh-CN" sz="4000" b="1" dirty="0">
              <a:ea typeface="楷体_GB2312" panose="02010609030101010101" pitchFamily="49" charset="-122"/>
            </a:endParaRPr>
          </a:p>
        </p:txBody>
      </p:sp>
      <p:sp>
        <p:nvSpPr>
          <p:cNvPr id="23555" name="Rectangle 4"/>
          <p:cNvSpPr/>
          <p:nvPr/>
        </p:nvSpPr>
        <p:spPr>
          <a:xfrm>
            <a:off x="3851275" y="3302000"/>
            <a:ext cx="7561263" cy="3816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lnSpc>
                <a:spcPct val="150000"/>
              </a:lnSpc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_____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______…… 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80000"/>
              </a:lnSpc>
              <a:buNone/>
            </a:pP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0" y="0"/>
            <a:ext cx="73866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buFont typeface="Arial" panose="020B0604020202020204" pitchFamily="34" charset="0"/>
              <a:buNone/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3200" err="1">
                <a:latin typeface="Times New Roman" panose="02020603050405020304" pitchFamily="18" charset="0"/>
                <a:ea typeface="宋体" panose="02010600030101010101" pitchFamily="2" charset="-122"/>
              </a:rPr>
              <a:t>http://www.lspjy.com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sz="quarter"/>
          </p:nvPr>
        </p:nvSpPr>
        <p:spPr/>
        <p:txBody>
          <a:bodyPr vert="horz" wrap="square" lIns="91440" tIns="45720" rIns="91440" bIns="45720" anchor="ctr"/>
          <a:p>
            <a:pPr lvl="0"/>
            <a:r>
              <a:rPr lang="zh-CN" altLang="en-US" b="1" dirty="0">
                <a:solidFill>
                  <a:schemeClr val="tx1"/>
                </a:solidFill>
              </a:rPr>
              <a:t>两个人玩，很</a:t>
            </a:r>
            <a:r>
              <a:rPr lang="zh-CN" altLang="en-US" sz="4800" b="1" dirty="0">
                <a:solidFill>
                  <a:srgbClr val="FF0000"/>
                </a:solidFill>
              </a:rPr>
              <a:t>好！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20483" name="Picture 3" descr="xinsrc_19040114101214629425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268413"/>
            <a:ext cx="4176713" cy="2517775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486" name="Picture 6" descr="Redocn_20120424095827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4077072"/>
            <a:ext cx="4105275" cy="2592016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488" name="Picture 8" descr="http://s6.sinaimg.cn/mw690/6c33332dhd6e90b904695&amp;6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79" y="1268760"/>
            <a:ext cx="4067809" cy="25202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2" name="AutoShape 10" descr="http://img4.imgtn.bdimg.com/it/u=1644775722,1603126493&amp;fm=214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3" name="AutoShape 12" descr="http://img4.imgtn.bdimg.com/it/u=1644775722,1603126493&amp;fm=214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4" name="AutoShape 14" descr="http://img4.imgtn.bdimg.com/it/u=1644775722,1603126493&amp;fm=214&amp;gp=0.jpg"/>
          <p:cNvSpPr>
            <a:spLocks noChangeAspect="1"/>
          </p:cNvSpPr>
          <p:nvPr/>
        </p:nvSpPr>
        <p:spPr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5" name="AutoShape 16" descr="http://img4.imgtn.bdimg.com/it/u=1644775722,1603126493&amp;fm=214&amp;gp=0.jpg"/>
          <p:cNvSpPr>
            <a:spLocks noChangeAspect="1"/>
          </p:cNvSpPr>
          <p:nvPr/>
        </p:nvSpPr>
        <p:spPr>
          <a:xfrm>
            <a:off x="612775" y="3127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6" name="AutoShape 18" descr="http://img4.imgtn.bdimg.com/it/u=1644775722,1603126493&amp;fm=214&amp;gp=0.jpg"/>
          <p:cNvSpPr>
            <a:spLocks noChangeAspect="1"/>
          </p:cNvSpPr>
          <p:nvPr/>
        </p:nvSpPr>
        <p:spPr>
          <a:xfrm>
            <a:off x="765175" y="4651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7" name="AutoShape 20" descr="http://img4.imgtn.bdimg.com/it/u=1644775722,1603126493&amp;fm=214&amp;gp=0.jpg"/>
          <p:cNvSpPr>
            <a:spLocks noChangeAspect="1"/>
          </p:cNvSpPr>
          <p:nvPr/>
        </p:nvSpPr>
        <p:spPr>
          <a:xfrm>
            <a:off x="917575" y="6175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8" name="AutoShape 22" descr="http://img4.imgtn.bdimg.com/it/u=1644775722,1603126493&amp;fm=214&amp;gp=0.jpg"/>
          <p:cNvSpPr>
            <a:spLocks noChangeAspect="1"/>
          </p:cNvSpPr>
          <p:nvPr/>
        </p:nvSpPr>
        <p:spPr>
          <a:xfrm>
            <a:off x="1069975" y="769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24589" name="AutoShape 24" descr="http://img4.imgtn.bdimg.com/it/u=1644775722,1603126493&amp;fm=214&amp;gp=0.jpg"/>
          <p:cNvSpPr>
            <a:spLocks noChangeAspect="1"/>
          </p:cNvSpPr>
          <p:nvPr/>
        </p:nvSpPr>
        <p:spPr>
          <a:xfrm>
            <a:off x="1222375" y="9223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5" b="4086"/>
          <a:stretch>
            <a:fillRect/>
          </a:stretch>
        </p:blipFill>
        <p:spPr>
          <a:xfrm>
            <a:off x="178112" y="4024536"/>
            <a:ext cx="4321880" cy="26132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4"/>
          <p:cNvSpPr/>
          <p:nvPr/>
        </p:nvSpPr>
        <p:spPr>
          <a:xfrm>
            <a:off x="827088" y="1339850"/>
            <a:ext cx="6480175" cy="3170238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r>
              <a:rPr lang="zh-CN" altLang="en-US" sz="4000" b="1" dirty="0"/>
              <a:t>两个人玩，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</a:t>
            </a:r>
            <a:r>
              <a:rPr lang="zh-CN" altLang="en-US" sz="4000" b="1" dirty="0"/>
              <a:t>好！</a:t>
            </a:r>
            <a:endParaRPr lang="zh-CN" altLang="en-US" sz="40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讲故事得有人听才行，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你讲我听，我讲你听。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还有下</a:t>
            </a:r>
            <a:r>
              <a:rPr lang="zh-CN" altLang="en-US" sz="4000" b="1" u="sng" dirty="0"/>
              <a:t>         </a:t>
            </a:r>
            <a:r>
              <a:rPr lang="zh-CN" altLang="en-US" sz="4000" b="1" dirty="0"/>
              <a:t>，打  </a:t>
            </a:r>
            <a:r>
              <a:rPr lang="zh-CN" altLang="en-US" sz="4000" b="1" u="sng" dirty="0"/>
              <a:t>         </a:t>
            </a:r>
            <a:r>
              <a:rPr lang="zh-CN" altLang="en-US" sz="4000" b="1" dirty="0"/>
              <a:t>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      坐</a:t>
            </a:r>
            <a:r>
              <a:rPr lang="zh-CN" altLang="en-US" sz="4000" b="1" u="sng" dirty="0"/>
              <a:t>            </a:t>
            </a:r>
            <a:r>
              <a:rPr lang="en-US" altLang="zh-CN" sz="4000" b="1" dirty="0"/>
              <a:t>…… </a:t>
            </a:r>
            <a:endParaRPr lang="en-US" altLang="zh-CN" sz="4000" b="1" dirty="0"/>
          </a:p>
        </p:txBody>
      </p:sp>
      <p:pic>
        <p:nvPicPr>
          <p:cNvPr id="25603" name="图片 7" descr="1111.png"/>
          <p:cNvPicPr>
            <a:picLocks noChangeAspect="1"/>
          </p:cNvPicPr>
          <p:nvPr/>
        </p:nvPicPr>
        <p:blipFill>
          <a:blip r:embed="rId1"/>
          <a:srcRect t="49928" r="61024" b="9631"/>
          <a:stretch>
            <a:fillRect/>
          </a:stretch>
        </p:blipFill>
        <p:spPr>
          <a:xfrm>
            <a:off x="6027738" y="3976688"/>
            <a:ext cx="2987675" cy="2265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5"/>
          <p:cNvSpPr/>
          <p:nvPr/>
        </p:nvSpPr>
        <p:spPr>
          <a:xfrm>
            <a:off x="900113" y="908050"/>
            <a:ext cx="725963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r>
              <a:rPr lang="zh-CN" altLang="en-US" sz="4000" b="1" dirty="0"/>
              <a:t>三个人玩，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很好</a:t>
            </a:r>
            <a:r>
              <a:rPr lang="zh-CN" altLang="en-US" sz="4000" b="1" dirty="0"/>
              <a:t>！</a:t>
            </a:r>
            <a:endParaRPr lang="zh-CN" altLang="en-US" sz="40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讲故事多个人听更有劲，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你讲我们听，我讲你们听。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两个人甩绳子，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你跳，我跳，轮流跳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。</a:t>
            </a:r>
            <a:endParaRPr lang="zh-CN" altLang="en-US" sz="4000" b="1" dirty="0"/>
          </a:p>
        </p:txBody>
      </p:sp>
      <p:pic>
        <p:nvPicPr>
          <p:cNvPr id="24579" name="Picture 10" descr="http://res1.age06.com/FileStore/PortalIPSForQX/User/xu%20yan/7f885be4-a960-4990-ba13-cbf15470b734/P107008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363" y="4056063"/>
            <a:ext cx="4038600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矩形 26627"/>
          <p:cNvSpPr/>
          <p:nvPr/>
        </p:nvSpPr>
        <p:spPr>
          <a:xfrm>
            <a:off x="107950" y="5949950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buFont typeface="Arial" panose="020B0604020202020204" pitchFamily="34" charset="0"/>
              <a:buNone/>
            </a:pP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http://www.lspjy.com</a:t>
            </a:r>
            <a:r>
              <a:rPr lang="en-US" altLang="zh-CN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初读课文</a:t>
            </a:r>
            <a:endParaRPr lang="zh-CN" altLang="en-US"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小组合作：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1</a:t>
            </a:r>
            <a:r>
              <a:rPr lang="zh-CN" altLang="en-US" dirty="0"/>
              <a:t>、思考：课文分为几个小节？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、找出生字宝宝，用</a:t>
            </a:r>
            <a:r>
              <a:rPr lang="en-US" altLang="zh-CN" dirty="0"/>
              <a:t>“ ”</a:t>
            </a:r>
            <a:r>
              <a:rPr lang="zh-CN" altLang="en-US" dirty="0"/>
              <a:t>标出来。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、用横线给生字宝宝找个朋友。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dirty="0"/>
              <a:t>读一读你找到的词语。</a:t>
            </a:r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4932045" y="2924810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 sz="quarter"/>
          </p:nvPr>
        </p:nvSpPr>
        <p:spPr/>
        <p:txBody>
          <a:bodyPr vert="horz" wrap="square" lIns="91440" tIns="45720" rIns="91440" bIns="45720" anchor="ctr"/>
          <a:p>
            <a:pPr lvl="0"/>
            <a:r>
              <a:rPr lang="zh-CN" altLang="en-US" sz="4800" b="1" dirty="0">
                <a:solidFill>
                  <a:schemeClr val="tx1"/>
                </a:solidFill>
              </a:rPr>
              <a:t>三个人玩，</a:t>
            </a:r>
            <a:r>
              <a:rPr lang="zh-CN" altLang="en-US" sz="4800" b="1" dirty="0">
                <a:solidFill>
                  <a:srgbClr val="FF0000"/>
                </a:solidFill>
              </a:rPr>
              <a:t>很好！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pic>
        <p:nvPicPr>
          <p:cNvPr id="25603" name="Picture 3" descr="2010788553573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4787900" y="1281113"/>
            <a:ext cx="4097338" cy="26638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4" name="Picture 5" descr="64007409704074057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0375" y="4064000"/>
            <a:ext cx="4065588" cy="24606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3" name="AutoShape 8" descr="http://img3.imgtn.bdimg.com/it/u=2181920447,2508471572&amp;fm=23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pic>
        <p:nvPicPr>
          <p:cNvPr id="25606" name="Picture 10" descr="http://res1.age06.com/FileStore/PortalIPSForQX/User/xu%20yan/7f885be4-a960-4990-ba13-cbf15470b734/P10700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75" y="1341438"/>
            <a:ext cx="4040188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2" descr="http://s6.sinaimg.cn/mw690/614737e8gx6D1K5lyzHd5&amp;690"/>
          <p:cNvPicPr>
            <a:picLocks noChangeAspect="1" noChangeArrowheads="1"/>
          </p:cNvPicPr>
          <p:nvPr/>
        </p:nvPicPr>
        <p:blipFill>
          <a:blip r:embed="rId4"/>
          <a:srcRect l="-2319" r="2319" b="5260"/>
          <a:stretch>
            <a:fillRect/>
          </a:stretch>
        </p:blipFill>
        <p:spPr bwMode="auto">
          <a:xfrm>
            <a:off x="4643438" y="4064000"/>
            <a:ext cx="4249738" cy="246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5"/>
          <p:cNvSpPr/>
          <p:nvPr/>
        </p:nvSpPr>
        <p:spPr>
          <a:xfrm>
            <a:off x="900113" y="908050"/>
            <a:ext cx="725963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r>
              <a:rPr lang="zh-CN" altLang="en-US" sz="4000" b="1" dirty="0"/>
              <a:t>三个人玩，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很好</a:t>
            </a:r>
            <a:r>
              <a:rPr lang="zh-CN" altLang="en-US" sz="4000" b="1" dirty="0"/>
              <a:t>！</a:t>
            </a:r>
            <a:endParaRPr lang="zh-CN" altLang="en-US" sz="40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</a:t>
            </a:r>
            <a:r>
              <a:rPr lang="zh-CN" altLang="en-US" sz="4000" b="1" u="sng" dirty="0"/>
              <a:t>            </a:t>
            </a:r>
            <a:r>
              <a:rPr lang="zh-CN" altLang="en-US" sz="4000" b="1" dirty="0"/>
              <a:t>多个人听更有劲，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你讲我们听，我讲你们听。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两个人</a:t>
            </a:r>
            <a:r>
              <a:rPr lang="zh-CN" altLang="en-US" sz="4000" b="1" u="sng" dirty="0"/>
              <a:t>           </a:t>
            </a:r>
            <a:r>
              <a:rPr lang="zh-CN" altLang="en-US" sz="4000" b="1" dirty="0"/>
              <a:t>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你跳，我跳，轮流跳</a:t>
            </a:r>
            <a:r>
              <a:rPr lang="en-US" altLang="zh-CN" sz="4000" b="1" dirty="0"/>
              <a:t> </a:t>
            </a:r>
            <a:r>
              <a:rPr lang="zh-CN" altLang="en-US" sz="4000" b="1" dirty="0"/>
              <a:t>。</a:t>
            </a:r>
            <a:endParaRPr lang="zh-CN" altLang="en-US" sz="4000" b="1" dirty="0"/>
          </a:p>
        </p:txBody>
      </p:sp>
      <p:sp>
        <p:nvSpPr>
          <p:cNvPr id="28675" name="矩形 28674"/>
          <p:cNvSpPr/>
          <p:nvPr/>
        </p:nvSpPr>
        <p:spPr>
          <a:xfrm>
            <a:off x="1692275" y="4724400"/>
            <a:ext cx="63373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buFont typeface="Arial" panose="020B0604020202020204" pitchFamily="34" charset="0"/>
              <a:buNone/>
            </a:pPr>
            <a:endParaRPr lang="zh-CN" altLang="en-US" sz="2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buFont typeface="Arial" panose="020B0604020202020204" pitchFamily="34" charset="0"/>
              <a:buNone/>
            </a:pP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r>
              <a:rPr lang="zh-CN" altLang="en-US" sz="5400" dirty="0"/>
              <a:t>许多人玩，</a:t>
            </a:r>
            <a:r>
              <a:rPr lang="zh-CN" altLang="en-US" sz="5400" b="1" dirty="0">
                <a:solidFill>
                  <a:srgbClr val="FF0000"/>
                </a:solidFill>
              </a:rPr>
              <a:t>更好！</a:t>
            </a:r>
            <a:endParaRPr lang="zh-CN" altLang="en-US" sz="5400" dirty="0"/>
          </a:p>
        </p:txBody>
      </p:sp>
      <p:pic>
        <p:nvPicPr>
          <p:cNvPr id="27651" name="Picture 3" descr="diushoujua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1484313"/>
            <a:ext cx="4038600" cy="48244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4" descr="W02007041933626609479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762500" y="1557338"/>
            <a:ext cx="4202113" cy="46799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1"/>
          <a:srcRect l="41333" t="75475" b="3848"/>
          <a:stretch>
            <a:fillRect/>
          </a:stretch>
        </p:blipFill>
        <p:spPr>
          <a:xfrm>
            <a:off x="0" y="4448175"/>
            <a:ext cx="4356100" cy="2149475"/>
          </a:xfrm>
        </p:spPr>
      </p:pic>
      <p:sp>
        <p:nvSpPr>
          <p:cNvPr id="30723" name="Rectangle 6"/>
          <p:cNvSpPr/>
          <p:nvPr/>
        </p:nvSpPr>
        <p:spPr>
          <a:xfrm>
            <a:off x="2247900" y="549275"/>
            <a:ext cx="6911975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4.</a:t>
            </a:r>
            <a:r>
              <a:rPr lang="zh-CN" altLang="en-US" sz="3600" b="1" dirty="0">
                <a:solidFill>
                  <a:srgbClr val="FF0000"/>
                </a:solidFill>
              </a:rPr>
              <a:t>四个人玩，很好！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五个人玩，很好！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许多人玩，更好！</a:t>
            </a:r>
            <a:endParaRPr lang="zh-CN" altLang="en-US" sz="36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   人，什么游戏都能玩，</a:t>
            </a:r>
            <a:endParaRPr lang="zh-CN" altLang="en-US" sz="36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   拔河，老鹰捉小鸡，</a:t>
            </a:r>
            <a:endParaRPr lang="zh-CN" altLang="en-US" sz="36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   打排球，打篮球，踢足球</a:t>
            </a:r>
            <a:r>
              <a:rPr lang="en-US" altLang="zh-CN" sz="3600" b="1" dirty="0"/>
              <a:t>…… </a:t>
            </a:r>
            <a:endParaRPr lang="en-US" altLang="zh-CN" sz="36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   </a:t>
            </a:r>
            <a:r>
              <a:rPr lang="zh-CN" altLang="en-US" sz="3600" b="1" dirty="0"/>
              <a:t>连开运动会也可以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endParaRPr dirty="0"/>
          </a:p>
        </p:txBody>
      </p:sp>
      <p:sp>
        <p:nvSpPr>
          <p:cNvPr id="31747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sp>
        <p:nvSpPr>
          <p:cNvPr id="31748" name="内容占位符 3"/>
          <p:cNvSpPr>
            <a:spLocks noGrp="1"/>
          </p:cNvSpPr>
          <p:nvPr>
            <p:ph sz="half" idx="1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pic>
        <p:nvPicPr>
          <p:cNvPr id="29701" name="Picture 2" descr="http://imgsrc.baidu.com/forum/w=580/sign=53bc6b51feedab6474724dc8c737af81/02375dd3fd1f413460b910e4201f95cad0c85e4c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8208962" cy="4105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矩形 4"/>
          <p:cNvSpPr/>
          <p:nvPr/>
        </p:nvSpPr>
        <p:spPr>
          <a:xfrm>
            <a:off x="3898900" y="5013325"/>
            <a:ext cx="3278188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 dirty="0"/>
              <a:t>老鹰捉小鸡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endParaRPr dirty="0"/>
          </a:p>
        </p:txBody>
      </p:sp>
      <p:sp>
        <p:nvSpPr>
          <p:cNvPr id="32771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sp>
        <p:nvSpPr>
          <p:cNvPr id="32772" name="内容占位符 3"/>
          <p:cNvSpPr>
            <a:spLocks noGrp="1"/>
          </p:cNvSpPr>
          <p:nvPr>
            <p:ph sz="half" idx="1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pic>
        <p:nvPicPr>
          <p:cNvPr id="32773" name="Picture 2" descr="http://pic.58pic.com/58pic/17/20/66/36m58PICM5p_10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333375"/>
            <a:ext cx="6985000" cy="523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矩形 4"/>
          <p:cNvSpPr/>
          <p:nvPr/>
        </p:nvSpPr>
        <p:spPr>
          <a:xfrm>
            <a:off x="3983038" y="5732463"/>
            <a:ext cx="172878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打排球</a:t>
            </a:r>
            <a:endParaRPr lang="zh-CN" altLang="en-US" sz="4000" dirty="0"/>
          </a:p>
        </p:txBody>
      </p:sp>
      <p:pic>
        <p:nvPicPr>
          <p:cNvPr id="87046" name="Picture 6" descr="http://img1.gtimg.com/cva/pics/hv1/115/232/1103/71781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333374"/>
            <a:ext cx="7138987" cy="5237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endParaRPr dirty="0"/>
          </a:p>
        </p:txBody>
      </p:sp>
      <p:sp>
        <p:nvSpPr>
          <p:cNvPr id="33795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sp>
        <p:nvSpPr>
          <p:cNvPr id="33796" name="内容占位符 3"/>
          <p:cNvSpPr>
            <a:spLocks noGrp="1"/>
          </p:cNvSpPr>
          <p:nvPr>
            <p:ph sz="half" idx="1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pic>
        <p:nvPicPr>
          <p:cNvPr id="31749" name="Picture 2" descr="http://pic2.ooopic.com/13/52/28/77b1OOOPICf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16"/>
          <a:stretch>
            <a:fillRect/>
          </a:stretch>
        </p:blipFill>
        <p:spPr bwMode="auto">
          <a:xfrm>
            <a:off x="1258888" y="303213"/>
            <a:ext cx="7431087" cy="51847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8" name="矩形 4"/>
          <p:cNvSpPr/>
          <p:nvPr/>
        </p:nvSpPr>
        <p:spPr>
          <a:xfrm>
            <a:off x="4076700" y="5661025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打篮球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endParaRPr dirty="0"/>
          </a:p>
        </p:txBody>
      </p:sp>
      <p:sp>
        <p:nvSpPr>
          <p:cNvPr id="34819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sp>
        <p:nvSpPr>
          <p:cNvPr id="34820" name="内容占位符 3"/>
          <p:cNvSpPr>
            <a:spLocks noGrp="1"/>
          </p:cNvSpPr>
          <p:nvPr>
            <p:ph sz="half" idx="1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endParaRPr dirty="0"/>
          </a:p>
        </p:txBody>
      </p:sp>
      <p:pic>
        <p:nvPicPr>
          <p:cNvPr id="32773" name="Picture 2" descr="http://i2.sinaimg.cn/dy/o/2009-09-08/1252370635_RtoiNX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49275"/>
            <a:ext cx="7227887" cy="4824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4822" name="矩形 4"/>
          <p:cNvSpPr/>
          <p:nvPr/>
        </p:nvSpPr>
        <p:spPr>
          <a:xfrm>
            <a:off x="3924300" y="5661025"/>
            <a:ext cx="15748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踢足球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AutoShape 5" descr="http://img3.imgtn.bdimg.com/it/u=283371292,906505529&amp;fm=23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35843" name="AutoShape 7" descr="http://img3.imgtn.bdimg.com/it/u=283371292,906505529&amp;fm=23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35844" name="AutoShape 9" descr="http://img0.imgtn.bdimg.com/it/u=2249227538,3103809358&amp;fm=23&amp;gp=0.jpg"/>
          <p:cNvSpPr>
            <a:spLocks noChangeAspect="1"/>
          </p:cNvSpPr>
          <p:nvPr/>
        </p:nvSpPr>
        <p:spPr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35845" name="AutoShape 11" descr="http://img0.imgtn.bdimg.com/it/u=2249227538,3103809358&amp;fm=23&amp;gp=0.jpg"/>
          <p:cNvSpPr>
            <a:spLocks noChangeAspect="1"/>
          </p:cNvSpPr>
          <p:nvPr/>
        </p:nvSpPr>
        <p:spPr>
          <a:xfrm>
            <a:off x="612775" y="3127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sz="1800" dirty="0"/>
          </a:p>
        </p:txBody>
      </p:sp>
      <p:pic>
        <p:nvPicPr>
          <p:cNvPr id="33799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673100"/>
            <a:ext cx="7202487" cy="4511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矩形 6"/>
          <p:cNvSpPr/>
          <p:nvPr/>
        </p:nvSpPr>
        <p:spPr>
          <a:xfrm>
            <a:off x="4375150" y="5589588"/>
            <a:ext cx="203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开运动会</a:t>
            </a:r>
            <a:endParaRPr lang="zh-CN" altLang="en-US" sz="3600" dirty="0"/>
          </a:p>
        </p:txBody>
      </p:sp>
      <p:sp>
        <p:nvSpPr>
          <p:cNvPr id="3584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/>
            <a:endParaRPr dirty="0"/>
          </a:p>
        </p:txBody>
      </p:sp>
    </p:spTree>
  </p:cSld>
  <p:clrMapOvr>
    <a:masterClrMapping/>
  </p:clrMapOvr>
  <p:transition spd="slow">
    <p:strips dir="ld"/>
    <p:sndAc>
      <p:stSnd>
        <p:snd r:embed="rId2" name="chimes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idx="1"/>
          </p:nvPr>
        </p:nvGraphicFramePr>
        <p:xfrm>
          <a:off x="1588" y="1588"/>
          <a:ext cx="9151937" cy="681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639050" imgH="4905375" progId="Paint.Picture">
                  <p:embed/>
                </p:oleObj>
              </mc:Choice>
              <mc:Fallback>
                <p:oleObj name="" r:id="rId1" imgW="7639050" imgH="49053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9151937" cy="68135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8" name="Rectangle 6"/>
          <p:cNvSpPr/>
          <p:nvPr/>
        </p:nvSpPr>
        <p:spPr>
          <a:xfrm>
            <a:off x="1763713" y="692150"/>
            <a:ext cx="6911975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4.</a:t>
            </a:r>
            <a:r>
              <a:rPr lang="zh-CN" altLang="en-US" sz="3600" b="1" dirty="0">
                <a:solidFill>
                  <a:srgbClr val="FF0000"/>
                </a:solidFill>
              </a:rPr>
              <a:t>四个人玩，很好！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五个人玩，很好！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许多人玩，更好！</a:t>
            </a:r>
            <a:endParaRPr lang="zh-CN" altLang="en-US" sz="36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   人，什么游戏都能玩，</a:t>
            </a:r>
            <a:endParaRPr lang="zh-CN" altLang="en-US" sz="36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   拔河，老鹰捉小鸡，</a:t>
            </a:r>
            <a:endParaRPr lang="zh-CN" altLang="en-US" sz="36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/>
              <a:t>   打排球，打篮球，踢足球</a:t>
            </a:r>
            <a:r>
              <a:rPr lang="en-US" altLang="zh-CN" sz="3600" b="1" dirty="0"/>
              <a:t>…… </a:t>
            </a:r>
            <a:endParaRPr lang="en-US" altLang="zh-CN" sz="36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   </a:t>
            </a:r>
            <a:r>
              <a:rPr lang="zh-CN" altLang="en-US" sz="3600" b="1" dirty="0"/>
              <a:t>连开运动会也可以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/>
          <p:nvPr/>
        </p:nvSpPr>
        <p:spPr>
          <a:xfrm>
            <a:off x="179388" y="622300"/>
            <a:ext cx="5329237" cy="2374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 dirty="0"/>
              <a:t>一个人</a:t>
            </a:r>
            <a:r>
              <a:rPr lang="zh-CN" altLang="en-US" sz="2800" b="1" dirty="0">
                <a:solidFill>
                  <a:schemeClr val="tx1"/>
                </a:solidFill>
              </a:rPr>
              <a:t>玩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很</a:t>
            </a:r>
            <a:r>
              <a:rPr lang="zh-CN" altLang="en-US" sz="2800" b="1" dirty="0"/>
              <a:t>好！</a:t>
            </a:r>
            <a:endParaRPr lang="zh-CN" altLang="en-US" sz="2800" b="1" dirty="0"/>
          </a:p>
          <a:p>
            <a:pPr lvl="0" eaLnBrk="1" hangingPunct="1">
              <a:buNone/>
            </a:pPr>
            <a:r>
              <a:rPr lang="zh-CN" altLang="en-US" sz="2800" b="1" dirty="0"/>
              <a:t>   独自一个，静悄悄的，</a:t>
            </a:r>
            <a:endParaRPr lang="zh-CN" altLang="en-US" sz="2800" b="1" dirty="0"/>
          </a:p>
          <a:p>
            <a:pPr lvl="0" eaLnBrk="1" hangingPunct="1">
              <a:buNone/>
            </a:pPr>
            <a:r>
              <a:rPr lang="zh-CN" altLang="en-US" sz="2800" b="1" dirty="0"/>
              <a:t>   正好用纸折船、折马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  <a:p>
            <a:pPr lvl="0" eaLnBrk="1" hangingPunct="1"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踢毽子、跳绳、搭积木，</a:t>
            </a:r>
            <a:endParaRPr lang="zh-CN" altLang="en-US" sz="2800" b="1"/>
          </a:p>
          <a:p>
            <a:pPr lvl="0" eaLnBrk="1" hangingPunct="1">
              <a:buNone/>
            </a:pPr>
            <a:r>
              <a:rPr lang="zh-CN" altLang="en-US" sz="2800" b="1" dirty="0"/>
              <a:t>   当然还有看书，画画，</a:t>
            </a:r>
            <a:endParaRPr lang="zh-CN" altLang="en-US" sz="2800" b="1"/>
          </a:p>
          <a:p>
            <a:pPr lvl="0" eaLnBrk="1" hangingPunct="1">
              <a:buNone/>
            </a:pPr>
            <a:r>
              <a:rPr lang="zh-CN" altLang="en-US" sz="2800" b="1" dirty="0"/>
              <a:t>            听音乐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  <a:p>
            <a:pPr lvl="0" eaLnBrk="1" hangingPunct="1">
              <a:lnSpc>
                <a:spcPct val="80000"/>
              </a:lnSpc>
              <a:buNone/>
            </a:pPr>
            <a:endParaRPr lang="en-US" altLang="zh-CN" sz="2800" b="1" dirty="0">
              <a:ea typeface="楷体_GB2312" panose="02010609030101010101" pitchFamily="49" charset="-122"/>
            </a:endParaRPr>
          </a:p>
        </p:txBody>
      </p:sp>
      <p:sp>
        <p:nvSpPr>
          <p:cNvPr id="19459" name="Rectangle 4"/>
          <p:cNvSpPr/>
          <p:nvPr/>
        </p:nvSpPr>
        <p:spPr>
          <a:xfrm>
            <a:off x="277813" y="3933825"/>
            <a:ext cx="4606925" cy="2246313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 dirty="0"/>
              <a:t>两个人玩，</a:t>
            </a:r>
            <a:r>
              <a:rPr lang="zh-CN" altLang="en-US" sz="2800" b="1" dirty="0">
                <a:solidFill>
                  <a:srgbClr val="FF0000"/>
                </a:solidFill>
              </a:rPr>
              <a:t>很</a:t>
            </a:r>
            <a:r>
              <a:rPr lang="zh-CN" altLang="en-US" sz="2800" b="1" dirty="0"/>
              <a:t>好！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讲故事得有人听才行，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你讲我听，我讲你听。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还有下象棋，打羽毛球，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      坐跷跷板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</p:txBody>
      </p:sp>
      <p:sp>
        <p:nvSpPr>
          <p:cNvPr id="19460" name="Rectangle 5"/>
          <p:cNvSpPr/>
          <p:nvPr/>
        </p:nvSpPr>
        <p:spPr>
          <a:xfrm>
            <a:off x="4765675" y="471488"/>
            <a:ext cx="4535488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 dirty="0"/>
              <a:t>三个人玩，</a:t>
            </a:r>
            <a:r>
              <a:rPr lang="zh-CN" altLang="en-US" sz="2800" b="1" dirty="0">
                <a:solidFill>
                  <a:srgbClr val="FF0000"/>
                </a:solidFill>
              </a:rPr>
              <a:t>很好</a:t>
            </a:r>
            <a:r>
              <a:rPr lang="zh-CN" altLang="en-US" sz="2800" b="1" dirty="0"/>
              <a:t>！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讲故事多个人听更有劲，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你讲我们听，我讲你们听。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两个人甩绳子，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你跳，我跳，轮流跳</a:t>
            </a:r>
            <a:r>
              <a:rPr lang="en-US" altLang="zh-CN" sz="2800" b="1" dirty="0"/>
              <a:t> 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19461" name="Rectangle 6"/>
          <p:cNvSpPr/>
          <p:nvPr/>
        </p:nvSpPr>
        <p:spPr>
          <a:xfrm>
            <a:off x="4500563" y="3203575"/>
            <a:ext cx="5435600" cy="319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</a:rPr>
              <a:t>四个人玩，很好！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五个人玩，很好！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许多人玩，更好！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人，什么游戏都能玩，</a:t>
            </a:r>
            <a:endParaRPr lang="zh-CN" altLang="en-US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拔河，老鹰捉小鸡，</a:t>
            </a:r>
            <a:endParaRPr lang="zh-CN" altLang="en-US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   打排球，打篮球，踢足球</a:t>
            </a:r>
            <a:r>
              <a:rPr lang="en-US" altLang="zh-CN" sz="2800" b="1" dirty="0"/>
              <a:t>…… </a:t>
            </a:r>
            <a:endParaRPr lang="en-US" altLang="zh-CN" sz="28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/>
              <a:t>   </a:t>
            </a:r>
            <a:r>
              <a:rPr lang="zh-CN" altLang="en-US" sz="2800" b="1" dirty="0"/>
              <a:t>连开运动会也可以</a:t>
            </a:r>
            <a:endParaRPr lang="zh-CN" altLang="en-US" sz="2800" b="1" dirty="0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637665" y="1052830"/>
            <a:ext cx="412750" cy="1651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439670" y="1052830"/>
            <a:ext cx="620395" cy="330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7695" y="3106420"/>
            <a:ext cx="620395" cy="330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55015" y="4797425"/>
            <a:ext cx="936625" cy="203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68345" y="4797425"/>
            <a:ext cx="583565" cy="20955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819275" y="3636645"/>
            <a:ext cx="664845" cy="889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946015" y="4505960"/>
            <a:ext cx="620395" cy="3302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>
            <a:off x="1936750" y="1085850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510155" y="1085850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702310" y="3203575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1906905" y="3645535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3653790" y="4735830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845820" y="4674235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085080" y="4450715"/>
            <a:ext cx="143510" cy="14414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  <p:bldP spid="13" grpId="0" animBg="1"/>
      <p:bldP spid="15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6"/>
          <p:cNvSpPr/>
          <p:nvPr/>
        </p:nvSpPr>
        <p:spPr>
          <a:xfrm>
            <a:off x="1547813" y="1052513"/>
            <a:ext cx="7451725" cy="440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4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r>
              <a:rPr lang="zh-CN" altLang="en-US" sz="4000" b="1" dirty="0"/>
              <a:t>四个人玩，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很好！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</a:t>
            </a:r>
            <a:r>
              <a:rPr lang="zh-CN" altLang="en-US" sz="4000" b="1" dirty="0"/>
              <a:t>五个人玩，</a:t>
            </a:r>
            <a:r>
              <a:rPr lang="zh-CN" altLang="en-US" sz="4000" b="1" dirty="0">
                <a:solidFill>
                  <a:srgbClr val="FF0000"/>
                </a:solidFill>
              </a:rPr>
              <a:t>很好！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</a:t>
            </a:r>
            <a:r>
              <a:rPr lang="zh-CN" altLang="en-US" sz="4000" b="1" dirty="0"/>
              <a:t>许多人玩，</a:t>
            </a:r>
            <a:r>
              <a:rPr lang="zh-CN" altLang="en-US" sz="4000" b="1" dirty="0">
                <a:solidFill>
                  <a:srgbClr val="FF0000"/>
                </a:solidFill>
              </a:rPr>
              <a:t>更好！</a:t>
            </a:r>
            <a:endParaRPr lang="zh-CN" altLang="en-US" sz="40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人，什么游戏都能玩，</a:t>
            </a:r>
            <a:endParaRPr lang="zh-CN" altLang="en-US" sz="40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</a:t>
            </a:r>
            <a:r>
              <a:rPr lang="zh-CN" altLang="en-US" sz="4000" b="1" u="sng" dirty="0"/>
              <a:t>          </a:t>
            </a:r>
            <a:r>
              <a:rPr lang="zh-CN" altLang="en-US" sz="4000" b="1" dirty="0"/>
              <a:t>，</a:t>
            </a:r>
            <a:r>
              <a:rPr lang="zh-CN" altLang="en-US" sz="4000" b="1" u="sng" dirty="0"/>
              <a:t>                   </a:t>
            </a:r>
            <a:r>
              <a:rPr lang="zh-CN" altLang="en-US" sz="4000" b="1" dirty="0"/>
              <a:t>，</a:t>
            </a:r>
            <a:endParaRPr lang="zh-CN" altLang="en-US" sz="4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/>
              <a:t>   打</a:t>
            </a:r>
            <a:r>
              <a:rPr lang="zh-CN" altLang="en-US" sz="4000" b="1" u="sng" dirty="0"/>
              <a:t>       </a:t>
            </a:r>
            <a:r>
              <a:rPr lang="zh-CN" altLang="en-US" sz="4000" b="1" dirty="0"/>
              <a:t>，打</a:t>
            </a:r>
            <a:r>
              <a:rPr lang="zh-CN" altLang="en-US" sz="4000" b="1" u="sng" dirty="0"/>
              <a:t>       </a:t>
            </a:r>
            <a:r>
              <a:rPr lang="zh-CN" altLang="en-US" sz="4000" b="1" dirty="0"/>
              <a:t>，</a:t>
            </a:r>
            <a:r>
              <a:rPr lang="zh-CN" altLang="en-US" sz="4000" b="1" u="sng" dirty="0"/>
              <a:t>           </a:t>
            </a:r>
            <a:r>
              <a:rPr lang="en-US" altLang="zh-CN" sz="4000" b="1" dirty="0"/>
              <a:t>…… </a:t>
            </a:r>
            <a:endParaRPr lang="en-US" altLang="zh-CN" sz="4000" b="1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/>
              <a:t>   </a:t>
            </a:r>
            <a:r>
              <a:rPr lang="zh-CN" altLang="en-US" sz="4000" b="1" dirty="0"/>
              <a:t>连</a:t>
            </a:r>
            <a:r>
              <a:rPr lang="zh-CN" altLang="en-US" sz="4000" b="1" u="sng" dirty="0"/>
              <a:t>               </a:t>
            </a:r>
            <a:r>
              <a:rPr lang="zh-CN" altLang="en-US" sz="4000" b="1" dirty="0"/>
              <a:t>也可以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3004820" y="1849597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玩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7" name="TextBox 27"/>
          <p:cNvSpPr txBox="1"/>
          <p:nvPr/>
        </p:nvSpPr>
        <p:spPr>
          <a:xfrm>
            <a:off x="395288" y="333375"/>
            <a:ext cx="4537075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2987675" y="1556862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很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2987675" y="1556862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当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2987675" y="1556862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音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2987675" y="1556862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行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2987675" y="1556862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讲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>
            <a:grpSpLocks noChangeAspect="1"/>
          </p:cNvGrpSpPr>
          <p:nvPr/>
        </p:nvGrpSpPr>
        <p:grpSpPr>
          <a:xfrm>
            <a:off x="2771775" y="1917700"/>
            <a:ext cx="3384550" cy="3362325"/>
            <a:chOff x="0" y="0"/>
            <a:chExt cx="839" cy="834"/>
          </a:xfrm>
        </p:grpSpPr>
        <p:sp>
          <p:nvSpPr>
            <p:cNvPr id="29702" name="Rectangle 3"/>
            <p:cNvSpPr>
              <a:spLocks noChangeAspect="1"/>
            </p:cNvSpPr>
            <p:nvPr/>
          </p:nvSpPr>
          <p:spPr>
            <a:xfrm>
              <a:off x="1" y="0"/>
              <a:ext cx="835" cy="83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18000" tIns="0" rIns="18000" bIns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/>
            </a:p>
          </p:txBody>
        </p:sp>
        <p:sp>
          <p:nvSpPr>
            <p:cNvPr id="29703" name="Line 4"/>
            <p:cNvSpPr>
              <a:spLocks noChangeAspect="1"/>
            </p:cNvSpPr>
            <p:nvPr/>
          </p:nvSpPr>
          <p:spPr>
            <a:xfrm>
              <a:off x="0" y="418"/>
              <a:ext cx="839" cy="0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9704" name="Line 5"/>
            <p:cNvSpPr>
              <a:spLocks noChangeAspect="1"/>
            </p:cNvSpPr>
            <p:nvPr/>
          </p:nvSpPr>
          <p:spPr>
            <a:xfrm>
              <a:off x="417" y="3"/>
              <a:ext cx="2" cy="828"/>
            </a:xfrm>
            <a:prstGeom prst="line">
              <a:avLst/>
            </a:prstGeom>
            <a:ln w="19050" cap="rnd" cmpd="sng">
              <a:solidFill>
                <a:srgbClr val="C0C0C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29699" name="Text Box 6"/>
          <p:cNvSpPr txBox="1"/>
          <p:nvPr/>
        </p:nvSpPr>
        <p:spPr>
          <a:xfrm>
            <a:off x="2987675" y="1556862"/>
            <a:ext cx="4090035" cy="3749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0" b="1" dirty="0">
                <a:ea typeface="楷体_GB2312" panose="02010609030101010101" pitchFamily="49" charset="-122"/>
              </a:rPr>
              <a:t>许 </a:t>
            </a:r>
            <a:endParaRPr lang="zh-CN" altLang="en-US" sz="1800" dirty="0"/>
          </a:p>
        </p:txBody>
      </p:sp>
      <p:sp>
        <p:nvSpPr>
          <p:cNvPr id="29700" name="Line 7"/>
          <p:cNvSpPr/>
          <p:nvPr/>
        </p:nvSpPr>
        <p:spPr>
          <a:xfrm>
            <a:off x="2771775" y="3573463"/>
            <a:ext cx="338455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8"/>
          <p:cNvSpPr/>
          <p:nvPr/>
        </p:nvSpPr>
        <p:spPr>
          <a:xfrm>
            <a:off x="4500563" y="1917700"/>
            <a:ext cx="0" cy="3362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1"/>
          <p:cNvSpPr/>
          <p:nvPr/>
        </p:nvSpPr>
        <p:spPr>
          <a:xfrm>
            <a:off x="539750" y="692150"/>
            <a:ext cx="157003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作业：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9938" name="矩形 2"/>
          <p:cNvSpPr/>
          <p:nvPr/>
        </p:nvSpPr>
        <p:spPr>
          <a:xfrm>
            <a:off x="542925" y="1989138"/>
            <a:ext cx="7820025" cy="2490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、把儿歌读给家长听。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、你还有什么新玩法？和朋友一起玩吧！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" y="67945"/>
            <a:ext cx="9187815" cy="74885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51535" y="1818640"/>
            <a:ext cx="1689100" cy="1689100"/>
            <a:chOff x="1341" y="2783"/>
            <a:chExt cx="2660" cy="2660"/>
          </a:xfrm>
        </p:grpSpPr>
        <p:pic>
          <p:nvPicPr>
            <p:cNvPr id="29698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1" y="2783"/>
              <a:ext cx="2660" cy="26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699" name="矩形 1"/>
            <p:cNvSpPr/>
            <p:nvPr/>
          </p:nvSpPr>
          <p:spPr>
            <a:xfrm>
              <a:off x="2133" y="3878"/>
              <a:ext cx="1572" cy="14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/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w</a:t>
              </a:r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  <a:cs typeface="宋体" panose="02010600030101010101" pitchFamily="2" charset="-122"/>
                </a:rPr>
                <a:t>á</a:t>
              </a:r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n</a:t>
              </a:r>
              <a:endParaRPr lang="en-US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2800" dirty="0">
                  <a:latin typeface="Calibri" panose="020F0502020204030204" charset="0"/>
                  <a:ea typeface="宋体" panose="02010600030101010101" pitchFamily="2" charset="-122"/>
                </a:rPr>
                <a:t>玩</a:t>
              </a:r>
              <a:endParaRPr lang="zh-CN" altLang="en-US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08885" y="953135"/>
            <a:ext cx="1491615" cy="1353820"/>
            <a:chOff x="3951" y="1420"/>
            <a:chExt cx="2349" cy="2132"/>
          </a:xfrm>
        </p:grpSpPr>
        <p:pic>
          <p:nvPicPr>
            <p:cNvPr id="29700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1" y="1420"/>
              <a:ext cx="2132" cy="21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1" name="矩形 2"/>
            <p:cNvSpPr/>
            <p:nvPr/>
          </p:nvSpPr>
          <p:spPr>
            <a:xfrm>
              <a:off x="4288" y="2128"/>
              <a:ext cx="2013" cy="13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</a:rPr>
                <a:t>jiǎng</a:t>
              </a:r>
              <a:endParaRPr lang="en-US" altLang="zh-CN" sz="2400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</a:rPr>
                <a:t>  </a:t>
              </a:r>
              <a:r>
                <a:rPr lang="zh-CN" altLang="en-US" sz="2400" dirty="0">
                  <a:latin typeface="Calibri" panose="020F0502020204030204" charset="0"/>
                  <a:ea typeface="宋体" panose="02010600030101010101" pitchFamily="2" charset="-122"/>
                </a:rPr>
                <a:t>讲</a:t>
              </a:r>
              <a:endParaRPr lang="zh-CN" altLang="en-US" sz="24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99080" y="2628265"/>
            <a:ext cx="1544320" cy="1544320"/>
            <a:chOff x="4408" y="4058"/>
            <a:chExt cx="2432" cy="2432"/>
          </a:xfrm>
        </p:grpSpPr>
        <p:pic>
          <p:nvPicPr>
            <p:cNvPr id="29702" name="Picture 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08" y="4058"/>
              <a:ext cx="2432" cy="2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6" name="矩形 3"/>
            <p:cNvSpPr/>
            <p:nvPr/>
          </p:nvSpPr>
          <p:spPr>
            <a:xfrm>
              <a:off x="4948" y="4803"/>
              <a:ext cx="1352" cy="16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/>
              <a:r>
                <a:rPr lang="en-US" altLang="zh-CN" sz="3200" dirty="0">
                  <a:latin typeface="Calibri" panose="020F0502020204030204" charset="0"/>
                  <a:ea typeface="宋体" panose="02010600030101010101" pitchFamily="2" charset="-122"/>
                </a:rPr>
                <a:t>y</a:t>
              </a:r>
              <a:r>
                <a:rPr lang="en-US" altLang="zh-CN" sz="3200" dirty="0">
                  <a:latin typeface="Calibri" panose="020F0502020204030204" charset="0"/>
                  <a:ea typeface="宋体" panose="02010600030101010101" pitchFamily="2" charset="-122"/>
                  <a:cs typeface="Arial" panose="020B0604020202020204" pitchFamily="34" charset="0"/>
                </a:rPr>
                <a:t>ī</a:t>
              </a:r>
              <a:r>
                <a:rPr lang="en-US" altLang="zh-CN" sz="3200" dirty="0">
                  <a:latin typeface="Calibri" panose="020F0502020204030204" charset="0"/>
                  <a:ea typeface="宋体" panose="02010600030101010101" pitchFamily="2" charset="-122"/>
                </a:rPr>
                <a:t>n</a:t>
              </a:r>
              <a:endParaRPr lang="en-US" altLang="zh-CN" sz="3200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3200" dirty="0">
                  <a:latin typeface="Calibri" panose="020F0502020204030204" charset="0"/>
                  <a:ea typeface="宋体" panose="02010600030101010101" pitchFamily="2" charset="-122"/>
                </a:rPr>
                <a:t>音</a:t>
              </a:r>
              <a:endParaRPr lang="zh-CN" altLang="en-US" sz="32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8135" y="803910"/>
            <a:ext cx="1708150" cy="1709420"/>
            <a:chOff x="6501" y="1185"/>
            <a:chExt cx="2690" cy="2692"/>
          </a:xfrm>
        </p:grpSpPr>
        <p:pic>
          <p:nvPicPr>
            <p:cNvPr id="29703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1" y="1185"/>
              <a:ext cx="2690" cy="26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7" name="矩形 4"/>
            <p:cNvSpPr/>
            <p:nvPr/>
          </p:nvSpPr>
          <p:spPr>
            <a:xfrm>
              <a:off x="6818" y="2175"/>
              <a:ext cx="2061" cy="13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/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</a:rPr>
                <a:t>d</a:t>
              </a:r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  <a:cs typeface="Arial" panose="020B0604020202020204" pitchFamily="34" charset="0"/>
                </a:rPr>
                <a:t>ā</a:t>
              </a:r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</a:rPr>
                <a:t>ng</a:t>
              </a:r>
              <a:endParaRPr lang="en-US" altLang="zh-CN" sz="2400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</a:rPr>
                <a:t>  </a:t>
              </a:r>
              <a:r>
                <a:rPr lang="zh-CN" altLang="en-US" sz="2400" dirty="0">
                  <a:latin typeface="Calibri" panose="020F0502020204030204" charset="0"/>
                  <a:ea typeface="宋体" panose="02010600030101010101" pitchFamily="2" charset="-122"/>
                </a:rPr>
                <a:t>当</a:t>
              </a:r>
              <a:endParaRPr lang="zh-CN" altLang="en-US" sz="24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36285" y="1686560"/>
            <a:ext cx="1710690" cy="1557020"/>
            <a:chOff x="9191" y="2575"/>
            <a:chExt cx="2694" cy="2452"/>
          </a:xfrm>
        </p:grpSpPr>
        <p:pic>
          <p:nvPicPr>
            <p:cNvPr id="29704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91" y="2575"/>
              <a:ext cx="2452" cy="24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8" name="矩形 5"/>
            <p:cNvSpPr/>
            <p:nvPr/>
          </p:nvSpPr>
          <p:spPr>
            <a:xfrm>
              <a:off x="9731" y="3512"/>
              <a:ext cx="2155" cy="14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x</a:t>
              </a:r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  <a:cs typeface="宋体" panose="02010600030101010101" pitchFamily="2" charset="-122"/>
                </a:rPr>
                <a:t>í</a:t>
              </a:r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ng</a:t>
              </a:r>
              <a:endParaRPr lang="en-US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 </a:t>
              </a:r>
              <a:r>
                <a:rPr lang="zh-CN" altLang="en-US" sz="2800" dirty="0">
                  <a:latin typeface="Calibri" panose="020F0502020204030204" charset="0"/>
                  <a:ea typeface="宋体" panose="02010600030101010101" pitchFamily="2" charset="-122"/>
                </a:rPr>
                <a:t>行</a:t>
              </a:r>
              <a:endParaRPr lang="zh-CN" altLang="en-US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48450" y="3415665"/>
            <a:ext cx="1662430" cy="1659890"/>
            <a:chOff x="10470" y="5298"/>
            <a:chExt cx="2618" cy="2614"/>
          </a:xfrm>
        </p:grpSpPr>
        <p:pic>
          <p:nvPicPr>
            <p:cNvPr id="29705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70" y="5298"/>
              <a:ext cx="2618" cy="26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9" name="矩形 6"/>
            <p:cNvSpPr/>
            <p:nvPr/>
          </p:nvSpPr>
          <p:spPr>
            <a:xfrm>
              <a:off x="10880" y="6236"/>
              <a:ext cx="2208" cy="14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/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h</a:t>
              </a:r>
              <a:r>
                <a:rPr lang="en-US" altLang="zh-CN" sz="2800" dirty="0"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ĕ</a:t>
              </a:r>
              <a:r>
                <a:rPr lang="en-US" altLang="zh-CN" sz="2800" dirty="0">
                  <a:latin typeface="Calibri" panose="020F0502020204030204" charset="0"/>
                  <a:ea typeface="宋体" panose="02010600030101010101" pitchFamily="2" charset="-122"/>
                </a:rPr>
                <a:t>n</a:t>
              </a:r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en-US" altLang="zh-CN" dirty="0">
                  <a:latin typeface="Calibri" panose="020F0502020204030204" charset="0"/>
                  <a:ea typeface="宋体" panose="02010600030101010101" pitchFamily="2" charset="-122"/>
                </a:rPr>
                <a:t>  </a:t>
              </a:r>
              <a:r>
                <a:rPr lang="zh-CN" altLang="en-US" sz="2800" dirty="0">
                  <a:latin typeface="Calibri" panose="020F0502020204030204" charset="0"/>
                  <a:ea typeface="宋体" panose="02010600030101010101" pitchFamily="2" charset="-122"/>
                </a:rPr>
                <a:t>很</a:t>
              </a:r>
              <a:endParaRPr lang="zh-CN" altLang="en-US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9640" y="2863850"/>
            <a:ext cx="1544320" cy="1545590"/>
            <a:chOff x="7464" y="4429"/>
            <a:chExt cx="2432" cy="2434"/>
          </a:xfrm>
        </p:grpSpPr>
        <p:pic>
          <p:nvPicPr>
            <p:cNvPr id="29710" name="Picture 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64" y="4429"/>
              <a:ext cx="2433" cy="2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1" name="矩形 7"/>
            <p:cNvSpPr/>
            <p:nvPr/>
          </p:nvSpPr>
          <p:spPr>
            <a:xfrm>
              <a:off x="8189" y="5244"/>
              <a:ext cx="1462" cy="13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/>
              <a:r>
                <a:rPr lang="en-US" altLang="zh-CN" sz="2400" dirty="0">
                  <a:latin typeface="Calibri" panose="020F0502020204030204" charset="0"/>
                  <a:ea typeface="宋体" panose="02010600030101010101" pitchFamily="2" charset="-122"/>
                </a:rPr>
                <a:t>xǔ</a:t>
              </a:r>
              <a:endParaRPr lang="en-US" altLang="zh-CN" sz="2400" dirty="0"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2400" dirty="0">
                  <a:latin typeface="Calibri" panose="020F0502020204030204" charset="0"/>
                  <a:ea typeface="宋体" panose="02010600030101010101" pitchFamily="2" charset="-122"/>
                </a:rPr>
                <a:t>许</a:t>
              </a:r>
              <a:endParaRPr lang="zh-CN" altLang="en-US" sz="24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5764 0.451481 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684213" y="-7937"/>
            <a:ext cx="7772400" cy="1133475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4800" b="1" dirty="0"/>
              <a:t>我会读</a:t>
            </a:r>
            <a:endParaRPr lang="zh-CN" altLang="en-US" sz="4800" b="1" dirty="0"/>
          </a:p>
        </p:txBody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>
          <a:xfrm>
            <a:off x="1263333" y="1016953"/>
            <a:ext cx="7378700" cy="4824412"/>
          </a:xfrm>
        </p:spPr>
        <p:txBody>
          <a:bodyPr vert="horz" wrap="square" lIns="91440" tIns="45720" rIns="91440" bIns="45720" anchor="t"/>
          <a:p>
            <a:pPr lvl="0" eaLnBrk="1" hangingPunct="1">
              <a:buNone/>
            </a:pPr>
            <a:endParaRPr lang="en-US" altLang="zh-CN" sz="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en-US" altLang="zh-CN" sz="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静悄悄 　　独　自　　折纸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船  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踢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毽子     搭积木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象棋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打羽毛球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跷跷板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跳绳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endParaRPr lang="zh-CN" altLang="en-US" sz="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讲故事     踢足球    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拔河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8595" y="927735"/>
            <a:ext cx="6002655" cy="487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latin typeface="Comic Sans MS" panose="030F0702030302020204" charset="0"/>
              </a:rPr>
              <a:t>qi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ā</a:t>
            </a:r>
            <a:r>
              <a:rPr lang="en-US" altLang="zh-CN" sz="2400">
                <a:latin typeface="Comic Sans MS" panose="030F0702030302020204" charset="0"/>
              </a:rPr>
              <a:t>o  qi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ā</a:t>
            </a:r>
            <a:r>
              <a:rPr lang="en-US" altLang="zh-CN" sz="2400">
                <a:latin typeface="Comic Sans MS" panose="030F0702030302020204" charset="0"/>
              </a:rPr>
              <a:t>o                 d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ú</a:t>
            </a:r>
            <a:r>
              <a:rPr lang="en-US" altLang="zh-CN" sz="2400">
                <a:latin typeface="Comic Sans MS" panose="030F0702030302020204" charset="0"/>
              </a:rPr>
              <a:t>                       zh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é</a:t>
            </a:r>
            <a:endParaRPr lang="en-US" altLang="zh-CN" sz="2400">
              <a:latin typeface="Comic Sans MS" panose="030F070203030202020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6035" y="2213610"/>
            <a:ext cx="5533390" cy="487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latin typeface="Malgun Gothic" panose="020B0503020000020004" charset="-127"/>
                <a:ea typeface="Malgun Gothic" panose="020B0503020000020004" charset="-127"/>
              </a:rPr>
              <a:t>t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ī</a:t>
            </a:r>
            <a:r>
              <a:rPr lang="en-US" altLang="zh-CN" sz="2400">
                <a:latin typeface="Comic Sans MS" panose="030F0702030302020204" charset="0"/>
              </a:rPr>
              <a:t>                               d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ā</a:t>
            </a:r>
            <a:r>
              <a:rPr lang="en-US" altLang="zh-CN" sz="2400">
                <a:latin typeface="Comic Sans MS" panose="030F0702030302020204" charset="0"/>
              </a:rPr>
              <a:t>                      </a:t>
            </a:r>
            <a:endParaRPr lang="en-US" altLang="zh-CN" sz="2400">
              <a:latin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3230" y="3380105"/>
            <a:ext cx="6649720" cy="487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>
                <a:latin typeface="Comic Sans MS" panose="030F0702030302020204" charset="0"/>
              </a:rPr>
              <a:t>y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ŭ</a:t>
            </a:r>
            <a:r>
              <a:rPr lang="en-US" altLang="zh-CN" sz="2400">
                <a:latin typeface="Comic Sans MS" panose="030F0702030302020204" charset="0"/>
              </a:rPr>
              <a:t>          qi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ú</a:t>
            </a:r>
            <a:r>
              <a:rPr lang="en-US" altLang="zh-CN" sz="2400">
                <a:latin typeface="Comic Sans MS" panose="030F0702030302020204" charset="0"/>
              </a:rPr>
              <a:t>          qi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2400">
                <a:latin typeface="Comic Sans MS" panose="030F0702030302020204" charset="0"/>
              </a:rPr>
              <a:t>oqi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2400">
                <a:latin typeface="Comic Sans MS" panose="030F0702030302020204" charset="0"/>
              </a:rPr>
              <a:t>o              </a:t>
            </a:r>
            <a:r>
              <a:rPr lang="en-US" altLang="zh-CN" sz="2400">
                <a:latin typeface="Malgun Gothic" panose="020B0503020000020004" charset="-127"/>
                <a:ea typeface="Malgun Gothic" panose="020B0503020000020004" charset="-127"/>
              </a:rPr>
              <a:t>t</a:t>
            </a:r>
            <a:r>
              <a:rPr lang="en-US" altLang="zh-CN" sz="2400">
                <a:latin typeface="Comic Sans MS" panose="030F0702030302020204" charset="0"/>
              </a:rPr>
              <a:t>i</a:t>
            </a:r>
            <a:r>
              <a:rPr lang="en-US" altLang="zh-CN" sz="2400">
                <a:latin typeface="Comic Sans MS" panose="030F0702030302020204" charset="0"/>
                <a:cs typeface="宋体" panose="02010600030101010101" pitchFamily="2" charset="-122"/>
              </a:rPr>
              <a:t>à</a:t>
            </a:r>
            <a:r>
              <a:rPr lang="en-US" altLang="zh-CN" sz="2400">
                <a:latin typeface="Comic Sans MS" panose="030F0702030302020204" charset="0"/>
              </a:rPr>
              <a:t>o  sh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é</a:t>
            </a:r>
            <a:r>
              <a:rPr lang="en-US" altLang="zh-CN" sz="2400">
                <a:latin typeface="Comic Sans MS" panose="030F0702030302020204" charset="0"/>
              </a:rPr>
              <a:t>ng</a:t>
            </a:r>
            <a:endParaRPr lang="en-US" altLang="zh-CN" sz="2400">
              <a:latin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6035" y="4615815"/>
            <a:ext cx="6477000" cy="487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latin typeface="Comic Sans MS" panose="030F0702030302020204" charset="0"/>
              </a:rPr>
              <a:t>ji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ă</a:t>
            </a:r>
            <a:r>
              <a:rPr lang="en-US" altLang="zh-CN" sz="2400">
                <a:latin typeface="Comic Sans MS" panose="030F0702030302020204" charset="0"/>
              </a:rPr>
              <a:t>ng                           </a:t>
            </a:r>
            <a:r>
              <a:rPr lang="en-US" altLang="zh-CN" sz="2400">
                <a:latin typeface="Malgun Gothic" panose="020B0503020000020004" charset="-127"/>
                <a:ea typeface="Malgun Gothic" panose="020B0503020000020004" charset="-127"/>
              </a:rPr>
              <a:t>t</a:t>
            </a:r>
            <a:r>
              <a:rPr lang="en-US" altLang="zh-CN" sz="2400">
                <a:latin typeface="Comic Sans MS" panose="030F0702030302020204" charset="0"/>
                <a:cs typeface="Arial" panose="020B0604020202020204" pitchFamily="34" charset="0"/>
              </a:rPr>
              <a:t>ī</a:t>
            </a:r>
            <a:r>
              <a:rPr lang="en-US" altLang="zh-CN" sz="2400">
                <a:latin typeface="Comic Sans MS" panose="030F0702030302020204" charset="0"/>
              </a:rPr>
              <a:t>                             b</a:t>
            </a:r>
            <a:r>
              <a:rPr lang="en-US" altLang="zh-CN" sz="2400">
                <a:latin typeface="Comic Sans MS" panose="030F0702030302020204" charset="0"/>
                <a:cs typeface="宋体" panose="02010600030101010101" pitchFamily="2" charset="-122"/>
              </a:rPr>
              <a:t>á</a:t>
            </a:r>
            <a:endParaRPr lang="en-US" altLang="zh-CN" sz="2400">
              <a:latin typeface="Comic Sans MS" panose="030F0702030302020204" charset="0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charRg st="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charRg st="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3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3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>
                                            <p:txEl>
                                              <p:charRg st="7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803275"/>
            <a:ext cx="1727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793750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1"/>
          <p:cNvSpPr/>
          <p:nvPr/>
        </p:nvSpPr>
        <p:spPr>
          <a:xfrm>
            <a:off x="707073" y="1447800"/>
            <a:ext cx="12496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Calibri" panose="020F0502020204030204" charset="0"/>
                <a:ea typeface="宋体" panose="02010600030101010101" pitchFamily="2" charset="-122"/>
              </a:rPr>
              <a:t>静悄悄</a:t>
            </a:r>
            <a:endParaRPr lang="zh-CN" altLang="en-US" sz="2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7588" y="803275"/>
            <a:ext cx="1727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803275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3994150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223" y="4034473"/>
            <a:ext cx="1727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4005263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4005263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1" name="矩形 2"/>
          <p:cNvSpPr/>
          <p:nvPr/>
        </p:nvSpPr>
        <p:spPr>
          <a:xfrm>
            <a:off x="2968625" y="1447800"/>
            <a:ext cx="9032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Calibri" panose="020F0502020204030204" charset="0"/>
                <a:ea typeface="宋体" panose="02010600030101010101" pitchFamily="2" charset="-122"/>
              </a:rPr>
              <a:t>独自</a:t>
            </a:r>
            <a:endParaRPr lang="zh-CN" altLang="en-US" sz="2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2" name="矩形 11"/>
          <p:cNvSpPr/>
          <p:nvPr/>
        </p:nvSpPr>
        <p:spPr>
          <a:xfrm>
            <a:off x="7440613" y="1514475"/>
            <a:ext cx="7924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跳绳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3" name="矩形 12"/>
          <p:cNvSpPr/>
          <p:nvPr/>
        </p:nvSpPr>
        <p:spPr>
          <a:xfrm>
            <a:off x="5137150" y="1479550"/>
            <a:ext cx="11080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折纸船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4" name="矩形 13"/>
          <p:cNvSpPr/>
          <p:nvPr/>
        </p:nvSpPr>
        <p:spPr>
          <a:xfrm>
            <a:off x="621983" y="4755833"/>
            <a:ext cx="12496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Calibri" panose="020F0502020204030204" charset="0"/>
                <a:ea typeface="宋体" panose="02010600030101010101" pitchFamily="2" charset="-122"/>
              </a:rPr>
              <a:t>搭积木</a:t>
            </a:r>
            <a:endParaRPr lang="zh-CN" altLang="en-US" sz="2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5" name="矩形 14"/>
          <p:cNvSpPr/>
          <p:nvPr/>
        </p:nvSpPr>
        <p:spPr>
          <a:xfrm>
            <a:off x="2936875" y="4738688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讲故事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6" name="矩形 15"/>
          <p:cNvSpPr/>
          <p:nvPr/>
        </p:nvSpPr>
        <p:spPr>
          <a:xfrm>
            <a:off x="5147945" y="4758690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听音乐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7" name="矩形 16"/>
          <p:cNvSpPr/>
          <p:nvPr/>
        </p:nvSpPr>
        <p:spPr>
          <a:xfrm>
            <a:off x="7335203" y="4717733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下象棋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Grp="1"/>
          </p:cNvSpPr>
          <p:nvPr/>
        </p:nvSpPr>
        <p:spPr>
          <a:xfrm>
            <a:off x="660083" y="2707958"/>
            <a:ext cx="7772400" cy="1133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zh-CN" altLang="en-US" sz="4800" b="1" dirty="0"/>
              <a:t>我会认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31" grpId="0"/>
      <p:bldP spid="30733" grpId="0"/>
      <p:bldP spid="30732" grpId="0"/>
      <p:bldP spid="30734" grpId="0"/>
      <p:bldP spid="30735" grpId="0"/>
      <p:bldP spid="30736" grpId="0"/>
      <p:bldP spid="307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803275"/>
            <a:ext cx="1727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793750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1"/>
          <p:cNvSpPr/>
          <p:nvPr/>
        </p:nvSpPr>
        <p:spPr>
          <a:xfrm>
            <a:off x="708343" y="1527175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做跷跷板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7588" y="803275"/>
            <a:ext cx="1727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803275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3994150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223" y="4034473"/>
            <a:ext cx="1727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4005263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4005263"/>
            <a:ext cx="1728788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1" name="矩形 2"/>
          <p:cNvSpPr/>
          <p:nvPr/>
        </p:nvSpPr>
        <p:spPr>
          <a:xfrm>
            <a:off x="2784475" y="1479550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打羽毛球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2" name="矩形 11"/>
          <p:cNvSpPr/>
          <p:nvPr/>
        </p:nvSpPr>
        <p:spPr>
          <a:xfrm>
            <a:off x="7440613" y="1514475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打篮球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3" name="矩形 12"/>
          <p:cNvSpPr/>
          <p:nvPr/>
        </p:nvSpPr>
        <p:spPr>
          <a:xfrm>
            <a:off x="5142865" y="1514475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打排球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4" name="矩形 13"/>
          <p:cNvSpPr/>
          <p:nvPr/>
        </p:nvSpPr>
        <p:spPr>
          <a:xfrm>
            <a:off x="621983" y="4755833"/>
            <a:ext cx="12496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dirty="0">
                <a:latin typeface="Calibri" panose="020F0502020204030204" charset="0"/>
                <a:ea typeface="宋体" panose="02010600030101010101" pitchFamily="2" charset="-122"/>
              </a:rPr>
              <a:t>踢足球</a:t>
            </a:r>
            <a:endParaRPr lang="zh-CN" altLang="en-US" sz="2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5" name="矩形 14"/>
          <p:cNvSpPr/>
          <p:nvPr/>
        </p:nvSpPr>
        <p:spPr>
          <a:xfrm>
            <a:off x="2936875" y="4738688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踢毽子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6" name="矩形 15"/>
          <p:cNvSpPr/>
          <p:nvPr/>
        </p:nvSpPr>
        <p:spPr>
          <a:xfrm>
            <a:off x="5255895" y="4729480"/>
            <a:ext cx="7924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拔河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0737" name="矩形 16"/>
          <p:cNvSpPr/>
          <p:nvPr/>
        </p:nvSpPr>
        <p:spPr>
          <a:xfrm>
            <a:off x="7386638" y="4534853"/>
            <a:ext cx="109728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老鹰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Calibri" panose="020F0502020204030204" charset="0"/>
                <a:ea typeface="宋体" panose="02010600030101010101" pitchFamily="2" charset="-122"/>
              </a:rPr>
              <a:t>抓小鸡</a:t>
            </a:r>
            <a:endParaRPr lang="zh-CN" altLang="en-US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Grp="1"/>
          </p:cNvSpPr>
          <p:nvPr/>
        </p:nvSpPr>
        <p:spPr>
          <a:xfrm>
            <a:off x="660083" y="2707958"/>
            <a:ext cx="7772400" cy="1133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zh-CN" altLang="en-US" sz="4800" b="1" dirty="0"/>
              <a:t>我会认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31" grpId="0"/>
      <p:bldP spid="30733" grpId="0"/>
      <p:bldP spid="30732" grpId="0"/>
      <p:bldP spid="30734" grpId="0"/>
      <p:bldP spid="30735" grpId="0"/>
      <p:bldP spid="30736" grpId="0"/>
      <p:bldP spid="307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Oval 3"/>
          <p:cNvSpPr/>
          <p:nvPr/>
        </p:nvSpPr>
        <p:spPr>
          <a:xfrm>
            <a:off x="533400" y="6858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怎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35844" name="Picture 4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213" y="685800"/>
            <a:ext cx="1066800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Oval 5"/>
          <p:cNvSpPr/>
          <p:nvPr/>
        </p:nvSpPr>
        <p:spPr>
          <a:xfrm>
            <a:off x="2667000" y="7620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跳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1" name="Oval 6"/>
          <p:cNvSpPr/>
          <p:nvPr/>
        </p:nvSpPr>
        <p:spPr>
          <a:xfrm>
            <a:off x="5105400" y="37338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篮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2" name="Oval 7"/>
          <p:cNvSpPr/>
          <p:nvPr/>
        </p:nvSpPr>
        <p:spPr>
          <a:xfrm>
            <a:off x="468313" y="2276475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讲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3" name="Oval 8"/>
          <p:cNvSpPr/>
          <p:nvPr/>
        </p:nvSpPr>
        <p:spPr>
          <a:xfrm>
            <a:off x="2743200" y="22860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绳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4" name="Oval 9"/>
          <p:cNvSpPr/>
          <p:nvPr/>
        </p:nvSpPr>
        <p:spPr>
          <a:xfrm>
            <a:off x="7086600" y="24384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棋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5" name="Oval 10"/>
          <p:cNvSpPr/>
          <p:nvPr/>
        </p:nvSpPr>
        <p:spPr>
          <a:xfrm>
            <a:off x="7086600" y="8382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折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6" name="Oval 11"/>
          <p:cNvSpPr/>
          <p:nvPr/>
        </p:nvSpPr>
        <p:spPr>
          <a:xfrm>
            <a:off x="7086600" y="38862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很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7" name="Oval 12"/>
          <p:cNvSpPr/>
          <p:nvPr/>
        </p:nvSpPr>
        <p:spPr>
          <a:xfrm>
            <a:off x="2819400" y="37338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bg1"/>
                </a:solidFill>
              </a:rPr>
              <a:t>戏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4348" name="Oval 13"/>
          <p:cNvSpPr/>
          <p:nvPr/>
        </p:nvSpPr>
        <p:spPr>
          <a:xfrm>
            <a:off x="5029200" y="23622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象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9" name="Oval 14"/>
          <p:cNvSpPr/>
          <p:nvPr/>
        </p:nvSpPr>
        <p:spPr>
          <a:xfrm>
            <a:off x="4876800" y="7620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50" name="Oval 15"/>
          <p:cNvSpPr/>
          <p:nvPr/>
        </p:nvSpPr>
        <p:spPr>
          <a:xfrm>
            <a:off x="5181600" y="5334000"/>
            <a:ext cx="1600200" cy="11430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连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51" name="Oval 16"/>
          <p:cNvSpPr/>
          <p:nvPr/>
        </p:nvSpPr>
        <p:spPr>
          <a:xfrm>
            <a:off x="2819400" y="52578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排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52" name="Oval 17"/>
          <p:cNvSpPr/>
          <p:nvPr/>
        </p:nvSpPr>
        <p:spPr>
          <a:xfrm>
            <a:off x="533400" y="38100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羽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53" name="Oval 18"/>
          <p:cNvSpPr/>
          <p:nvPr/>
        </p:nvSpPr>
        <p:spPr>
          <a:xfrm>
            <a:off x="533400" y="5257800"/>
            <a:ext cx="1752600" cy="12954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球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54" name="Oval 19"/>
          <p:cNvSpPr/>
          <p:nvPr/>
        </p:nvSpPr>
        <p:spPr>
          <a:xfrm>
            <a:off x="7086600" y="5334000"/>
            <a:ext cx="1676400" cy="1143000"/>
          </a:xfrm>
          <a:prstGeom prst="ellipse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踢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35860" name="Picture 20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883" y="2362200"/>
            <a:ext cx="1143000" cy="1385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1" name="Picture 21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917315"/>
            <a:ext cx="1143000" cy="1233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2" name="Picture 22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5399723"/>
            <a:ext cx="1139825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3" name="Picture 23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058" y="831215"/>
            <a:ext cx="113982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4" name="Picture 24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355" y="2423795"/>
            <a:ext cx="1152525" cy="1233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5" name="Picture 25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3878" y="3860800"/>
            <a:ext cx="1223962" cy="130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6" name="Picture 26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2463" y="5334000"/>
            <a:ext cx="1095375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7" name="Picture 27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6838" y="899795"/>
            <a:ext cx="1152525" cy="1233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8" name="Picture 28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4475" y="2407920"/>
            <a:ext cx="12954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9" name="Picture 29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0035" y="3748088"/>
            <a:ext cx="1223963" cy="1309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70" name="Picture 30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5125" y="5445125"/>
            <a:ext cx="10541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71" name="Picture 31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2515" y="975995"/>
            <a:ext cx="1081088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72" name="Picture 32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2670" y="2529205"/>
            <a:ext cx="1139825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73" name="Picture 33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3300" y="3948113"/>
            <a:ext cx="1143000" cy="1233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74" name="Picture 34" descr="ANI_020苹果动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2353" y="5399723"/>
            <a:ext cx="1066800" cy="130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0" name="Text Box 35"/>
          <p:cNvSpPr txBox="1"/>
          <p:nvPr/>
        </p:nvSpPr>
        <p:spPr>
          <a:xfrm>
            <a:off x="250825" y="44450"/>
            <a:ext cx="3025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ea typeface="楷体_GB2312" panose="02010609030101010101" pitchFamily="49" charset="-122"/>
              </a:rPr>
              <a:t>我认的准</a:t>
            </a:r>
            <a:endParaRPr lang="zh-CN" altLang="en-US" sz="36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笑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3"/>
          <p:cNvSpPr/>
          <p:nvPr/>
        </p:nvSpPr>
        <p:spPr>
          <a:xfrm>
            <a:off x="323850" y="1700213"/>
            <a:ext cx="2808288" cy="1584325"/>
          </a:xfrm>
          <a:prstGeom prst="wedgeEllipseCallout">
            <a:avLst>
              <a:gd name="adj1" fmla="val -39880"/>
              <a:gd name="adj2" fmla="val 48194"/>
            </a:avLst>
          </a:prstGeom>
          <a:gradFill rotWithShape="1">
            <a:gsLst>
              <a:gs pos="0">
                <a:srgbClr val="8FF5F3"/>
              </a:gs>
              <a:gs pos="100000">
                <a:srgbClr val="FFFFFF"/>
              </a:gs>
            </a:gsLst>
            <a:lin ang="27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sz="2400" dirty="0">
              <a:latin typeface="Times New Roman" panose="02020603050405020304" pitchFamily="18" charset="0"/>
            </a:endParaRPr>
          </a:p>
        </p:txBody>
      </p:sp>
      <p:grpSp>
        <p:nvGrpSpPr>
          <p:cNvPr id="15363" name="Group 4"/>
          <p:cNvGrpSpPr/>
          <p:nvPr/>
        </p:nvGrpSpPr>
        <p:grpSpPr>
          <a:xfrm>
            <a:off x="0" y="0"/>
            <a:ext cx="8696325" cy="6381750"/>
            <a:chOff x="0" y="0"/>
            <a:chExt cx="5478" cy="4020"/>
          </a:xfrm>
        </p:grpSpPr>
        <p:sp>
          <p:nvSpPr>
            <p:cNvPr id="15364" name="Line 5"/>
            <p:cNvSpPr/>
            <p:nvPr/>
          </p:nvSpPr>
          <p:spPr>
            <a:xfrm>
              <a:off x="318" y="4020"/>
              <a:ext cx="807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65" name="Line 6"/>
            <p:cNvSpPr/>
            <p:nvPr/>
          </p:nvSpPr>
          <p:spPr>
            <a:xfrm flipH="1" flipV="1">
              <a:off x="1134" y="3475"/>
              <a:ext cx="0" cy="5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66" name="Line 7"/>
            <p:cNvSpPr/>
            <p:nvPr/>
          </p:nvSpPr>
          <p:spPr>
            <a:xfrm flipV="1">
              <a:off x="1134" y="3475"/>
              <a:ext cx="7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67" name="Line 8"/>
            <p:cNvSpPr/>
            <p:nvPr/>
          </p:nvSpPr>
          <p:spPr>
            <a:xfrm flipV="1">
              <a:off x="1860" y="2931"/>
              <a:ext cx="0" cy="544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68" name="Line 9"/>
            <p:cNvSpPr/>
            <p:nvPr/>
          </p:nvSpPr>
          <p:spPr>
            <a:xfrm>
              <a:off x="1833" y="2931"/>
              <a:ext cx="759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69" name="Line 10"/>
            <p:cNvSpPr/>
            <p:nvPr/>
          </p:nvSpPr>
          <p:spPr>
            <a:xfrm flipV="1">
              <a:off x="2586" y="2432"/>
              <a:ext cx="0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0" name="Line 11"/>
            <p:cNvSpPr/>
            <p:nvPr/>
          </p:nvSpPr>
          <p:spPr>
            <a:xfrm>
              <a:off x="2559" y="2432"/>
              <a:ext cx="7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1" name="Line 12"/>
            <p:cNvSpPr/>
            <p:nvPr/>
          </p:nvSpPr>
          <p:spPr>
            <a:xfrm>
              <a:off x="3305" y="1933"/>
              <a:ext cx="0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2" name="Line 13"/>
            <p:cNvSpPr/>
            <p:nvPr/>
          </p:nvSpPr>
          <p:spPr>
            <a:xfrm>
              <a:off x="3246" y="1933"/>
              <a:ext cx="76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3" name="Line 14"/>
            <p:cNvSpPr/>
            <p:nvPr/>
          </p:nvSpPr>
          <p:spPr>
            <a:xfrm flipH="1" flipV="1">
              <a:off x="4006" y="1480"/>
              <a:ext cx="1" cy="453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4" name="Line 15"/>
            <p:cNvSpPr/>
            <p:nvPr/>
          </p:nvSpPr>
          <p:spPr>
            <a:xfrm>
              <a:off x="4006" y="1480"/>
              <a:ext cx="712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5" name="Line 16"/>
            <p:cNvSpPr/>
            <p:nvPr/>
          </p:nvSpPr>
          <p:spPr>
            <a:xfrm>
              <a:off x="4731" y="935"/>
              <a:ext cx="635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6" name="Line 17"/>
            <p:cNvSpPr/>
            <p:nvPr/>
          </p:nvSpPr>
          <p:spPr>
            <a:xfrm>
              <a:off x="4822" y="482"/>
              <a:ext cx="0" cy="453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7" name="AutoShape 18"/>
            <p:cNvSpPr/>
            <p:nvPr/>
          </p:nvSpPr>
          <p:spPr>
            <a:xfrm>
              <a:off x="4822" y="0"/>
              <a:ext cx="656" cy="634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80E24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sz="1800" dirty="0"/>
            </a:p>
          </p:txBody>
        </p:sp>
        <p:sp>
          <p:nvSpPr>
            <p:cNvPr id="15378" name="Text Box 19"/>
            <p:cNvSpPr txBox="1"/>
            <p:nvPr/>
          </p:nvSpPr>
          <p:spPr>
            <a:xfrm>
              <a:off x="509" y="3229"/>
              <a:ext cx="523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跳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5379" name="Text Box 20"/>
            <p:cNvSpPr txBox="1"/>
            <p:nvPr/>
          </p:nvSpPr>
          <p:spPr>
            <a:xfrm>
              <a:off x="1089" y="2659"/>
              <a:ext cx="570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600" dirty="0">
                  <a:latin typeface="Times New Roman" panose="02020603050405020304" pitchFamily="18" charset="0"/>
                </a:rPr>
                <a:t>绳</a:t>
              </a:r>
              <a:endParaRPr lang="zh-CN" altLang="en-US" sz="6600" dirty="0">
                <a:latin typeface="Times New Roman" panose="02020603050405020304" pitchFamily="18" charset="0"/>
              </a:endParaRPr>
            </a:p>
          </p:txBody>
        </p:sp>
        <p:sp>
          <p:nvSpPr>
            <p:cNvPr id="15380" name="Text Box 21"/>
            <p:cNvSpPr txBox="1"/>
            <p:nvPr/>
          </p:nvSpPr>
          <p:spPr>
            <a:xfrm>
              <a:off x="1712" y="2205"/>
              <a:ext cx="632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独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5381" name="Text Box 22"/>
            <p:cNvSpPr txBox="1"/>
            <p:nvPr/>
          </p:nvSpPr>
          <p:spPr>
            <a:xfrm>
              <a:off x="2365" y="1616"/>
              <a:ext cx="774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折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5382" name="Text Box 23"/>
            <p:cNvSpPr txBox="1"/>
            <p:nvPr/>
          </p:nvSpPr>
          <p:spPr>
            <a:xfrm>
              <a:off x="3136" y="1117"/>
              <a:ext cx="767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很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5383" name="Text Box 24"/>
            <p:cNvSpPr txBox="1"/>
            <p:nvPr/>
          </p:nvSpPr>
          <p:spPr>
            <a:xfrm>
              <a:off x="4014" y="709"/>
              <a:ext cx="652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66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羽</a:t>
              </a:r>
              <a:endParaRPr lang="zh-CN" altLang="en-US" sz="66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5384" name="Line 25"/>
            <p:cNvSpPr/>
            <p:nvPr/>
          </p:nvSpPr>
          <p:spPr>
            <a:xfrm flipV="1">
              <a:off x="4731" y="935"/>
              <a:ext cx="1" cy="54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5" name="AutoShape 26"/>
            <p:cNvSpPr/>
            <p:nvPr/>
          </p:nvSpPr>
          <p:spPr>
            <a:xfrm>
              <a:off x="0" y="3566"/>
              <a:ext cx="408" cy="318"/>
            </a:xfrm>
            <a:prstGeom prst="rightArrow">
              <a:avLst>
                <a:gd name="adj1" fmla="val 49685"/>
                <a:gd name="adj2" fmla="val 31820"/>
              </a:avLst>
            </a:prstGeom>
            <a:solidFill>
              <a:srgbClr val="F80E24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5386" name="Rectangle 27"/>
            <p:cNvSpPr/>
            <p:nvPr/>
          </p:nvSpPr>
          <p:spPr>
            <a:xfrm>
              <a:off x="431" y="1298"/>
              <a:ext cx="1412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–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5400" b="1" dirty="0">
                  <a:solidFill>
                    <a:srgbClr val="F80E24"/>
                  </a:solidFill>
                  <a:latin typeface="Times New Roman" panose="02020603050405020304" pitchFamily="18" charset="0"/>
                </a:rPr>
                <a:t>夺红旗</a:t>
              </a:r>
              <a:endParaRPr lang="zh-CN" altLang="en-US" sz="5400" b="1" dirty="0">
                <a:solidFill>
                  <a:srgbClr val="F80E24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387" name="TextBox 27"/>
          <p:cNvSpPr txBox="1"/>
          <p:nvPr/>
        </p:nvSpPr>
        <p:spPr>
          <a:xfrm>
            <a:off x="395288" y="333375"/>
            <a:ext cx="4537075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我能行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078"/>
          <p:cNvSpPr txBox="1"/>
          <p:nvPr/>
        </p:nvSpPr>
        <p:spPr>
          <a:xfrm>
            <a:off x="8001000" y="350520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你真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3000" dirty="0">
                <a:solidFill>
                  <a:srgbClr val="FB893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棒！</a:t>
            </a:r>
            <a:endParaRPr lang="zh-CN" altLang="en-US" sz="3000" dirty="0">
              <a:solidFill>
                <a:srgbClr val="FB893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1074" descr="01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863" y="5029200"/>
            <a:ext cx="1354137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2253</Words>
  <Application>WPS 演示</Application>
  <PresentationFormat/>
  <Paragraphs>368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华康少女文字W5(P)</vt:lpstr>
      <vt:lpstr>Times New Roman</vt:lpstr>
      <vt:lpstr>楷体_GB2312</vt:lpstr>
      <vt:lpstr>楷体</vt:lpstr>
      <vt:lpstr>微软雅黑</vt:lpstr>
      <vt:lpstr>Calibri</vt:lpstr>
      <vt:lpstr>黑体</vt:lpstr>
      <vt:lpstr>Comic Sans MS</vt:lpstr>
      <vt:lpstr>Malgun Gothic</vt:lpstr>
      <vt:lpstr>默认设计模板</vt:lpstr>
      <vt:lpstr>Paint.Picture</vt:lpstr>
      <vt:lpstr>PowerPoint 演示文稿</vt:lpstr>
      <vt:lpstr>初读课文</vt:lpstr>
      <vt:lpstr>PowerPoint 演示文稿</vt:lpstr>
      <vt:lpstr>PowerPoint 演示文稿</vt:lpstr>
      <vt:lpstr>我会读</vt:lpstr>
      <vt:lpstr>我会读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一个人玩，很好！</vt:lpstr>
      <vt:lpstr>PowerPoint 演示文稿</vt:lpstr>
      <vt:lpstr>两个人玩，很好！</vt:lpstr>
      <vt:lpstr>PowerPoint 演示文稿</vt:lpstr>
      <vt:lpstr>PowerPoint 演示文稿</vt:lpstr>
      <vt:lpstr>三个人玩，很好！</vt:lpstr>
      <vt:lpstr>PowerPoint 演示文稿</vt:lpstr>
      <vt:lpstr>许多人玩，更好！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2017-03-27T13:52:00Z</dcterms:created>
  <dcterms:modified xsi:type="dcterms:W3CDTF">2017-03-29T05:00:59Z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