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63" r:id="rId3"/>
    <p:sldId id="259" r:id="rId4"/>
    <p:sldId id="257" r:id="rId5"/>
    <p:sldId id="264" r:id="rId6"/>
    <p:sldId id="308" r:id="rId7"/>
    <p:sldId id="273" r:id="rId8"/>
    <p:sldId id="265" r:id="rId9"/>
    <p:sldId id="266" r:id="rId10"/>
    <p:sldId id="267" r:id="rId11"/>
    <p:sldId id="268" r:id="rId12"/>
    <p:sldId id="269" r:id="rId13"/>
    <p:sldId id="270" r:id="rId14"/>
    <p:sldId id="258" r:id="rId15"/>
    <p:sldId id="271" r:id="rId16"/>
    <p:sldId id="274" r:id="rId17"/>
    <p:sldId id="275" r:id="rId18"/>
    <p:sldId id="276" r:id="rId19"/>
    <p:sldId id="279" r:id="rId20"/>
    <p:sldId id="283" r:id="rId21"/>
    <p:sldId id="278" r:id="rId22"/>
    <p:sldId id="280" r:id="rId23"/>
    <p:sldId id="281" r:id="rId24"/>
    <p:sldId id="282" r:id="rId25"/>
    <p:sldId id="277" r:id="rId26"/>
    <p:sldId id="285" r:id="rId27"/>
    <p:sldId id="286" r:id="rId28"/>
    <p:sldId id="287" r:id="rId29"/>
    <p:sldId id="289" r:id="rId30"/>
    <p:sldId id="311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7" r:id="rId41"/>
    <p:sldId id="304" r:id="rId42"/>
    <p:sldId id="305" r:id="rId43"/>
    <p:sldId id="306" r:id="rId4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ww.xkb1.com" initials="xkb1.co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08C8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18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BDCA7B-1FD6-4A7D-91D6-9B47B535A4BA}" type="datetimeFigureOut">
              <a:rPr lang="zh-CN" altLang="en-US" smtClean="0"/>
              <a:pPr/>
              <a:t>2017/1/1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83CE17-BE00-4A98-A025-D37587C45B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双击生字图标打开指导书写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3CE17-BE00-4A98-A025-D37587C45B6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双击生字图标打开指导书写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3CE17-BE00-4A98-A025-D37587C45B6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双击生字图标打开指导书写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3CE17-BE00-4A98-A025-D37587C45B6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双击生字图标打开指导书写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3CE17-BE00-4A98-A025-D37587C45B6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双击生字图标打开指导书写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3CE17-BE00-4A98-A025-D37587C45B6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205D0-DB2A-488B-8F10-D14567517F86}" type="datetimeFigureOut">
              <a:rPr lang="zh-CN" altLang="en-US" smtClean="0"/>
              <a:pPr/>
              <a:t>2017/1/1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DFC40-3F8C-43BD-B9A5-1F817C693A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205D0-DB2A-488B-8F10-D14567517F86}" type="datetimeFigureOut">
              <a:rPr lang="zh-CN" altLang="en-US" smtClean="0"/>
              <a:pPr/>
              <a:t>2017/1/1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DFC40-3F8C-43BD-B9A5-1F817C693A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205D0-DB2A-488B-8F10-D14567517F86}" type="datetimeFigureOut">
              <a:rPr lang="zh-CN" altLang="en-US" smtClean="0"/>
              <a:pPr/>
              <a:t>2017/1/1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DFC40-3F8C-43BD-B9A5-1F817C693A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205D0-DB2A-488B-8F10-D14567517F86}" type="datetimeFigureOut">
              <a:rPr lang="zh-CN" altLang="en-US" smtClean="0"/>
              <a:pPr/>
              <a:t>2017/1/1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DFC40-3F8C-43BD-B9A5-1F817C693A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205D0-DB2A-488B-8F10-D14567517F86}" type="datetimeFigureOut">
              <a:rPr lang="zh-CN" altLang="en-US" smtClean="0"/>
              <a:pPr/>
              <a:t>2017/1/1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DFC40-3F8C-43BD-B9A5-1F817C693A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205D0-DB2A-488B-8F10-D14567517F86}" type="datetimeFigureOut">
              <a:rPr lang="zh-CN" altLang="en-US" smtClean="0"/>
              <a:pPr/>
              <a:t>2017/1/1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DFC40-3F8C-43BD-B9A5-1F817C693A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205D0-DB2A-488B-8F10-D14567517F86}" type="datetimeFigureOut">
              <a:rPr lang="zh-CN" altLang="en-US" smtClean="0"/>
              <a:pPr/>
              <a:t>2017/1/1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DFC40-3F8C-43BD-B9A5-1F817C693A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205D0-DB2A-488B-8F10-D14567517F86}" type="datetimeFigureOut">
              <a:rPr lang="zh-CN" altLang="en-US" smtClean="0"/>
              <a:pPr/>
              <a:t>2017/1/1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DFC40-3F8C-43BD-B9A5-1F817C693A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205D0-DB2A-488B-8F10-D14567517F86}" type="datetimeFigureOut">
              <a:rPr lang="zh-CN" altLang="en-US" smtClean="0"/>
              <a:pPr/>
              <a:t>2017/1/1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DFC40-3F8C-43BD-B9A5-1F817C693A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205D0-DB2A-488B-8F10-D14567517F86}" type="datetimeFigureOut">
              <a:rPr lang="zh-CN" altLang="en-US" smtClean="0"/>
              <a:pPr/>
              <a:t>2017/1/1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DFC40-3F8C-43BD-B9A5-1F817C693A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205D0-DB2A-488B-8F10-D14567517F86}" type="datetimeFigureOut">
              <a:rPr lang="zh-CN" altLang="en-US" smtClean="0"/>
              <a:pPr/>
              <a:t>2017/1/1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DFC40-3F8C-43BD-B9A5-1F817C693A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205D0-DB2A-488B-8F10-D14567517F86}" type="datetimeFigureOut">
              <a:rPr lang="zh-CN" altLang="en-US" smtClean="0"/>
              <a:pPr/>
              <a:t>2017/1/1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0DFC40-3F8C-43BD-B9A5-1F817C693A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jpeg"/><Relationship Id="rId5" Type="http://schemas.openxmlformats.org/officeDocument/2006/relationships/image" Target="../media/image3.jpeg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8.emf"/><Relationship Id="rId5" Type="http://schemas.openxmlformats.org/officeDocument/2006/relationships/image" Target="../media/image27.jpe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42.jpeg"/><Relationship Id="rId7" Type="http://schemas.openxmlformats.org/officeDocument/2006/relationships/image" Target="../media/image17.jpeg"/><Relationship Id="rId2" Type="http://schemas.openxmlformats.org/officeDocument/2006/relationships/hyperlink" Target="http://hi.baidu.com/linda112305/album/item/a4b6390a4815582eb0351d72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hi.baidu.com/linda112305/album/item/a4b6390a4815582eb0351d72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hi.baidu.com/linda112305/album/item/a4b6390a4815582eb0351d72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hi.baidu.com/linda112305/album/item/a4b6390a4815582eb0351d72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hi.baidu.com/linda112305/album/item/a4b6390a4815582eb0351d72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hi.baidu.com/linda112305/album/item/a4b6390a4815582eb0351d72.html" TargetMode="Externa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hi.baidu.com/linda112305/album/item/a4b6390a4815582eb0351d72.html" TargetMode="Externa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hi.baidu.com/linda112305/album/item/a4b6390a4815582eb0351d72.html" TargetMode="Externa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hi.baidu.com/linda112305/album/item/a4b6390a4815582eb0351d72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hi.baidu.com/linda112305/album/item/a4b6390a4815582eb0351d72.html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http://www.pptbz.com/pptpic/UploadFiles_6909/201405/2014051407225860_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Administrator\Desktop\010601bml3037chwb3xl3d (1).jpg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916832"/>
            <a:ext cx="4824536" cy="4572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67544" y="260648"/>
            <a:ext cx="7837403" cy="187220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Triangle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altLang="zh-CN" sz="5400" b="1" dirty="0" smtClean="0">
                <a:ln/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0" scaled="1"/>
                  <a:tileRect/>
                </a:gradFill>
              </a:rPr>
              <a:t>13  </a:t>
            </a:r>
            <a:r>
              <a:rPr lang="zh-CN" altLang="en-US" sz="5400" b="1" dirty="0" smtClean="0">
                <a:ln/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0" scaled="1"/>
                  <a:tileRect/>
                </a:gradFill>
              </a:rPr>
              <a:t>乌鸦喝水</a:t>
            </a:r>
            <a:endParaRPr lang="zh-CN" altLang="en-US" sz="5400" b="1" cap="none" spc="0" dirty="0">
              <a:ln/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0" scaled="1"/>
                <a:tileRect/>
              </a:gradFill>
              <a:effectLst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932040" y="6093296"/>
            <a:ext cx="38924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石头小学一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年级语文</a:t>
            </a:r>
            <a:endParaRPr lang="zh-CN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E~1P@4XX)@[)FGQS6Z(URA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4211960" y="33265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800" b="1" dirty="0" smtClean="0">
                <a:solidFill>
                  <a:srgbClr val="AD08C8"/>
                </a:solidFill>
              </a:rPr>
              <a:t>但是，瓶子里水不多，瓶口又小，乌鸦喝不着。怎么</a:t>
            </a:r>
            <a:r>
              <a:rPr lang="zh-CN" altLang="en-US" sz="4800" b="1" dirty="0" smtClean="0">
                <a:solidFill>
                  <a:srgbClr val="AD08C8"/>
                </a:solidFill>
                <a:hlinkClick r:id="" action="ppaction://noaction"/>
              </a:rPr>
              <a:t>办</a:t>
            </a:r>
            <a:r>
              <a:rPr lang="en-US" altLang="zh-CN" sz="4800" b="1" dirty="0" smtClean="0">
                <a:solidFill>
                  <a:srgbClr val="AD08C8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4800" b="1" dirty="0" err="1" smtClean="0">
                <a:solidFill>
                  <a:srgbClr val="AD08C8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en-US" altLang="en-US" sz="4800" b="1" dirty="0" err="1" smtClean="0">
                <a:solidFill>
                  <a:srgbClr val="AD08C8"/>
                </a:solidFill>
                <a:latin typeface="宋体" pitchFamily="2" charset="-122"/>
                <a:ea typeface="宋体" pitchFamily="2" charset="-122"/>
              </a:rPr>
              <a:t>à</a:t>
            </a:r>
            <a:r>
              <a:rPr lang="en-US" altLang="zh-CN" sz="4800" b="1" dirty="0" err="1" smtClean="0">
                <a:solidFill>
                  <a:srgbClr val="AD08C8"/>
                </a:solidFill>
                <a:latin typeface="宋体" pitchFamily="2" charset="-122"/>
                <a:ea typeface="宋体" pitchFamily="2" charset="-122"/>
              </a:rPr>
              <a:t>n</a:t>
            </a:r>
            <a:r>
              <a:rPr lang="en-US" altLang="zh-CN" sz="4800" b="1" dirty="0" smtClean="0">
                <a:solidFill>
                  <a:srgbClr val="AD08C8"/>
                </a:solidFill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4800" b="1" dirty="0" smtClean="0">
                <a:solidFill>
                  <a:srgbClr val="AD08C8"/>
                </a:solidFill>
              </a:rPr>
              <a:t>呢？</a:t>
            </a:r>
            <a:endParaRPr lang="zh-CN" altLang="en-US" sz="4800" dirty="0">
              <a:solidFill>
                <a:srgbClr val="AD08C8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188640"/>
            <a:ext cx="2749471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perspective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初读课文</a:t>
            </a:r>
            <a:r>
              <a:rPr lang="zh-CN" altLang="zh-CN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：</a:t>
            </a:r>
            <a:endParaRPr lang="zh-CN" altLang="zh-CN" sz="4000" b="1" dirty="0" smtClean="0"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atin typeface="华文琥珀" pitchFamily="2" charset="-122"/>
              <a:ea typeface="华文琥珀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}JQQLLADPU75LSG{54FCR8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617581" y="836712"/>
            <a:ext cx="75264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          </a:t>
            </a:r>
            <a:r>
              <a:rPr lang="zh-CN" altLang="en-US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乌鸦看见旁边有许多小</a:t>
            </a:r>
            <a:endParaRPr lang="en-US" altLang="zh-CN" sz="48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楷体_GB2312" pitchFamily="49" charset="-122"/>
            </a:endParaRPr>
          </a:p>
          <a:p>
            <a:r>
              <a:rPr lang="zh-CN" altLang="en-US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石子，想出办法来了。</a:t>
            </a:r>
            <a:endParaRPr lang="zh-CN" altLang="en-US" sz="4800" dirty="0"/>
          </a:p>
        </p:txBody>
      </p:sp>
      <p:sp>
        <p:nvSpPr>
          <p:cNvPr id="5" name="矩形 4"/>
          <p:cNvSpPr/>
          <p:nvPr/>
        </p:nvSpPr>
        <p:spPr>
          <a:xfrm>
            <a:off x="1043608" y="188640"/>
            <a:ext cx="2749471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perspective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初读课文</a:t>
            </a:r>
            <a:r>
              <a:rPr lang="zh-CN" altLang="zh-CN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：</a:t>
            </a:r>
            <a:endParaRPr lang="zh-CN" altLang="zh-CN" sz="4000" b="1" dirty="0" smtClean="0"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atin typeface="华文琥珀" pitchFamily="2" charset="-122"/>
              <a:ea typeface="华文琥珀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W`LIIZ0K$WDZUH})KGW_90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051720" y="980728"/>
            <a:ext cx="637225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乌鸦</a:t>
            </a:r>
            <a:r>
              <a:rPr lang="zh-CN" altLang="en-US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把小石子，</a:t>
            </a:r>
            <a:r>
              <a:rPr lang="zh-CN" altLang="en-US" sz="4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一</a:t>
            </a:r>
            <a:endParaRPr lang="en-US" altLang="zh-CN" sz="4800" b="1" dirty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楷体_GB2312" pitchFamily="49" charset="-122"/>
            </a:endParaRPr>
          </a:p>
          <a:p>
            <a:r>
              <a:rPr lang="zh-CN" altLang="en-US" sz="4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个一个</a:t>
            </a:r>
            <a:r>
              <a:rPr lang="zh-CN" altLang="en-US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地放到瓶子里。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9592" y="116632"/>
            <a:ext cx="2749471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perspective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初读课文</a:t>
            </a:r>
            <a:r>
              <a:rPr lang="zh-CN" altLang="zh-CN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：</a:t>
            </a:r>
            <a:endParaRPr lang="zh-CN" altLang="zh-CN" sz="4000" b="1" dirty="0" smtClean="0"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atin typeface="华文琥珀" pitchFamily="2" charset="-122"/>
              <a:ea typeface="华文琥珀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E6KB03[H3AMBYNJ5_Z}K%7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195736" y="1412776"/>
            <a:ext cx="637225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瓶子里的水</a:t>
            </a:r>
            <a:r>
              <a:rPr lang="zh-CN" altLang="en-US" sz="4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渐渐</a:t>
            </a:r>
            <a:r>
              <a:rPr lang="zh-CN" altLang="en-US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升高，</a:t>
            </a:r>
            <a:endParaRPr lang="en-US" altLang="zh-CN" sz="48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楷体_GB2312" pitchFamily="49" charset="-122"/>
            </a:endParaRPr>
          </a:p>
          <a:p>
            <a:r>
              <a:rPr lang="zh-CN" altLang="en-US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乌鸦就喝着水了。</a:t>
            </a:r>
            <a:endParaRPr lang="zh-CN" altLang="en-US" sz="4800" dirty="0"/>
          </a:p>
        </p:txBody>
      </p:sp>
      <p:sp>
        <p:nvSpPr>
          <p:cNvPr id="5" name="矩形 4"/>
          <p:cNvSpPr/>
          <p:nvPr/>
        </p:nvSpPr>
        <p:spPr>
          <a:xfrm>
            <a:off x="1043608" y="188640"/>
            <a:ext cx="2749471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perspective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初读课文</a:t>
            </a:r>
            <a:r>
              <a:rPr lang="zh-CN" altLang="zh-CN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：</a:t>
            </a:r>
            <a:endParaRPr lang="zh-CN" altLang="zh-CN" sz="4000" b="1" dirty="0" smtClean="0"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atin typeface="华文琥珀" pitchFamily="2" charset="-122"/>
              <a:ea typeface="华文琥珀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http://www.pptbz.com/pptpic/UploadFiles_6909/201405/2014051407225860_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Administrator\Desktop\010601bml3037chwb3xl3d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0"/>
            <a:ext cx="6408712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051720" y="6309320"/>
            <a:ext cx="4237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③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1720" y="472514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②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720" y="162880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①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http://www.pptbz.com/pptpic/UploadFiles_6909/201405/2014051407225860_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C:\Users\Administrator\Desktop\文档\第二学期\照片\波涛胸涌\010613g08rjfogzb3qawu8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0"/>
            <a:ext cx="655272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页脚占位符 2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/>
              <a:t>第一</a:t>
            </a:r>
            <a:r>
              <a:rPr lang="en-US" altLang="zh-CN"/>
              <a:t>PPT</a:t>
            </a:r>
            <a:r>
              <a:rPr lang="zh-CN" altLang="en-US"/>
              <a:t>模板网</a:t>
            </a:r>
            <a:r>
              <a:rPr lang="en-US" altLang="zh-CN"/>
              <a:t>-WWW.1PPT.COM</a:t>
            </a:r>
          </a:p>
        </p:txBody>
      </p:sp>
      <p:pic>
        <p:nvPicPr>
          <p:cNvPr id="15363" name="Picture 2" descr="图片1r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" descr="图片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429000"/>
            <a:ext cx="1725613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4" descr="图片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429000"/>
            <a:ext cx="1725613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5" descr="图片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172561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06" name="Rectangle 6"/>
          <p:cNvSpPr>
            <a:spLocks noChangeArrowheads="1"/>
          </p:cNvSpPr>
          <p:nvPr/>
        </p:nvSpPr>
        <p:spPr bwMode="auto">
          <a:xfrm>
            <a:off x="2843808" y="2636912"/>
            <a:ext cx="1728788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 dirty="0" err="1"/>
              <a:t>yā</a:t>
            </a:r>
            <a:endParaRPr lang="en-US" altLang="zh-CN" sz="4400" dirty="0"/>
          </a:p>
        </p:txBody>
      </p:sp>
      <p:sp>
        <p:nvSpPr>
          <p:cNvPr id="256007" name="Rectangle 7"/>
          <p:cNvSpPr>
            <a:spLocks noChangeArrowheads="1"/>
          </p:cNvSpPr>
          <p:nvPr/>
        </p:nvSpPr>
        <p:spPr bwMode="auto">
          <a:xfrm>
            <a:off x="1115616" y="2636912"/>
            <a:ext cx="1728788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 b="1" dirty="0" err="1" smtClean="0">
                <a:solidFill>
                  <a:srgbClr val="0000FF"/>
                </a:solidFill>
                <a:latin typeface="Times New Roman" pitchFamily="18" charset="0"/>
              </a:rPr>
              <a:t>wū</a:t>
            </a:r>
            <a:r>
              <a:rPr lang="en-US" altLang="zh-CN" sz="44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endParaRPr lang="en-US" altLang="zh-CN" sz="4400" dirty="0"/>
          </a:p>
        </p:txBody>
      </p:sp>
      <p:sp>
        <p:nvSpPr>
          <p:cNvPr id="256008" name="Rectangle 8"/>
          <p:cNvSpPr>
            <a:spLocks noChangeArrowheads="1"/>
          </p:cNvSpPr>
          <p:nvPr/>
        </p:nvSpPr>
        <p:spPr bwMode="auto">
          <a:xfrm>
            <a:off x="4572000" y="2636912"/>
            <a:ext cx="1728787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 b="1" dirty="0" err="1" smtClean="0">
                <a:solidFill>
                  <a:srgbClr val="0000FF"/>
                </a:solidFill>
                <a:latin typeface="Times New Roman" pitchFamily="18" charset="0"/>
              </a:rPr>
              <a:t>ch</a:t>
            </a:r>
            <a:r>
              <a:rPr lang="en-US" altLang="zh-CN" sz="4400" b="1" dirty="0" err="1" smtClean="0"/>
              <a:t>ù</a:t>
            </a:r>
            <a:endParaRPr lang="en-US" altLang="zh-CN" sz="4400" dirty="0"/>
          </a:p>
        </p:txBody>
      </p:sp>
      <p:sp>
        <p:nvSpPr>
          <p:cNvPr id="15370" name="Text Box 9"/>
          <p:cNvSpPr txBox="1">
            <a:spLocks noChangeArrowheads="1"/>
          </p:cNvSpPr>
          <p:nvPr/>
        </p:nvSpPr>
        <p:spPr bwMode="auto">
          <a:xfrm>
            <a:off x="2987824" y="3356992"/>
            <a:ext cx="1270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鸦</a:t>
            </a:r>
          </a:p>
        </p:txBody>
      </p:sp>
      <p:sp>
        <p:nvSpPr>
          <p:cNvPr id="15372" name="Text Box 11"/>
          <p:cNvSpPr txBox="1">
            <a:spLocks noChangeArrowheads="1"/>
          </p:cNvSpPr>
          <p:nvPr/>
        </p:nvSpPr>
        <p:spPr bwMode="auto">
          <a:xfrm>
            <a:off x="4716016" y="3356992"/>
            <a:ext cx="12731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处</a:t>
            </a:r>
          </a:p>
        </p:txBody>
      </p:sp>
      <p:sp>
        <p:nvSpPr>
          <p:cNvPr id="15373" name="WordArt 15"/>
          <p:cNvSpPr>
            <a:spLocks noChangeArrowheads="1" noChangeShapeType="1" noTextEdit="1"/>
          </p:cNvSpPr>
          <p:nvPr/>
        </p:nvSpPr>
        <p:spPr bwMode="auto">
          <a:xfrm>
            <a:off x="3348038" y="1124745"/>
            <a:ext cx="2448098" cy="8643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0" scaled="0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认一认</a:t>
            </a:r>
          </a:p>
        </p:txBody>
      </p:sp>
      <p:sp>
        <p:nvSpPr>
          <p:cNvPr id="16" name="矩形 15"/>
          <p:cNvSpPr/>
          <p:nvPr/>
        </p:nvSpPr>
        <p:spPr>
          <a:xfrm>
            <a:off x="1259632" y="3429000"/>
            <a:ext cx="1420582" cy="1584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solidFill>
                  <a:srgbClr val="FF3300"/>
                </a:solidFill>
                <a:latin typeface="楷体_GB2312"/>
                <a:ea typeface="楷体" pitchFamily="49" charset="-122"/>
              </a:rPr>
              <a:t>乌</a:t>
            </a:r>
            <a:endParaRPr lang="zh-CN" altLang="en-US" sz="9600" dirty="0">
              <a:latin typeface="楷体_GB2312"/>
              <a:ea typeface="楷体" pitchFamily="49" charset="-122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6300192" y="2636912"/>
            <a:ext cx="1728787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 b="1" dirty="0" err="1" smtClean="0"/>
              <a:t>zh</a:t>
            </a:r>
            <a:r>
              <a:rPr lang="zh-CN" altLang="en-US" sz="4400" b="1" dirty="0" smtClean="0">
                <a:solidFill>
                  <a:srgbClr val="0000FF"/>
                </a:solidFill>
              </a:rPr>
              <a:t>ǎ</a:t>
            </a:r>
            <a:r>
              <a:rPr lang="en-US" altLang="zh-CN" sz="4400" b="1" dirty="0" smtClean="0"/>
              <a:t>o</a:t>
            </a:r>
            <a:endParaRPr lang="en-US" altLang="zh-CN" sz="4400" dirty="0"/>
          </a:p>
        </p:txBody>
      </p:sp>
      <p:pic>
        <p:nvPicPr>
          <p:cNvPr id="18" name="Picture 5" descr="图片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429000"/>
            <a:ext cx="172561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6444208" y="3429000"/>
            <a:ext cx="14401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找</a:t>
            </a:r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9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59632" y="5013176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AD08C8"/>
                </a:solidFill>
                <a:latin typeface="Arial" pitchFamily="34" charset="0"/>
              </a:rPr>
              <a:t>乌云</a:t>
            </a:r>
            <a:endParaRPr lang="zh-CN" altLang="en-US" sz="4800" dirty="0">
              <a:solidFill>
                <a:srgbClr val="AD08C8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87824" y="5013176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AD08C8"/>
                </a:solidFill>
                <a:latin typeface="Arial" pitchFamily="34" charset="0"/>
              </a:rPr>
              <a:t>乌鸦</a:t>
            </a:r>
            <a:endParaRPr lang="zh-CN" altLang="en-US" sz="4800" dirty="0">
              <a:solidFill>
                <a:srgbClr val="AD08C8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88024" y="5013176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AD08C8"/>
                </a:solidFill>
                <a:latin typeface="Arial" pitchFamily="34" charset="0"/>
              </a:rPr>
              <a:t>到处</a:t>
            </a:r>
            <a:endParaRPr lang="zh-CN" altLang="en-US" sz="4800" dirty="0">
              <a:solidFill>
                <a:srgbClr val="AD08C8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44208" y="5013176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AD08C8"/>
                </a:solidFill>
                <a:latin typeface="Arial" pitchFamily="34" charset="0"/>
              </a:rPr>
              <a:t>找到</a:t>
            </a:r>
            <a:endParaRPr lang="zh-CN" altLang="en-US" sz="4800" dirty="0">
              <a:solidFill>
                <a:srgbClr val="AD08C8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6" grpId="0" animBg="1"/>
      <p:bldP spid="256007" grpId="0" animBg="1"/>
      <p:bldP spid="256008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页脚占位符 2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/>
              <a:t>第一</a:t>
            </a:r>
            <a:r>
              <a:rPr lang="en-US" altLang="zh-CN"/>
              <a:t>PPT</a:t>
            </a:r>
            <a:r>
              <a:rPr lang="zh-CN" altLang="en-US"/>
              <a:t>模板网</a:t>
            </a:r>
            <a:r>
              <a:rPr lang="en-US" altLang="zh-CN"/>
              <a:t>-WWW.1PPT.COM</a:t>
            </a:r>
          </a:p>
        </p:txBody>
      </p:sp>
      <p:pic>
        <p:nvPicPr>
          <p:cNvPr id="16387" name="Picture 2" descr="图片1r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 descr="图片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212976"/>
            <a:ext cx="1725613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5" descr="图片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7825" y="3213100"/>
            <a:ext cx="1725613" cy="165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6" descr="图片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212976"/>
            <a:ext cx="172561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7031" name="Rectangle 7"/>
          <p:cNvSpPr>
            <a:spLocks noChangeArrowheads="1"/>
          </p:cNvSpPr>
          <p:nvPr/>
        </p:nvSpPr>
        <p:spPr bwMode="auto">
          <a:xfrm>
            <a:off x="4644008" y="2420888"/>
            <a:ext cx="1728788" cy="792162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 b="1" dirty="0" err="1" smtClean="0">
                <a:solidFill>
                  <a:schemeClr val="hlink"/>
                </a:solidFill>
                <a:latin typeface="Arial" pitchFamily="34" charset="0"/>
              </a:rPr>
              <a:t>x</a:t>
            </a:r>
            <a:r>
              <a:rPr lang="en-US" altLang="zh-CN" sz="4400" b="1" dirty="0" err="1" smtClean="0">
                <a:solidFill>
                  <a:schemeClr val="hlink"/>
                </a:solidFill>
              </a:rPr>
              <a:t>ǔ</a:t>
            </a:r>
            <a:endParaRPr lang="en-US" altLang="zh-CN" sz="4400" b="1" dirty="0"/>
          </a:p>
        </p:txBody>
      </p:sp>
      <p:sp>
        <p:nvSpPr>
          <p:cNvPr id="257032" name="Rectangle 8"/>
          <p:cNvSpPr>
            <a:spLocks noChangeArrowheads="1"/>
          </p:cNvSpPr>
          <p:nvPr/>
        </p:nvSpPr>
        <p:spPr bwMode="auto">
          <a:xfrm>
            <a:off x="2914650" y="2420938"/>
            <a:ext cx="1728788" cy="792162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 b="1" dirty="0" err="1" smtClean="0">
                <a:solidFill>
                  <a:schemeClr val="hlink"/>
                </a:solidFill>
                <a:latin typeface="Arial" pitchFamily="34" charset="0"/>
              </a:rPr>
              <a:t>p</a:t>
            </a:r>
            <a:r>
              <a:rPr lang="en-US" altLang="zh-CN" sz="4400" b="1" dirty="0" err="1" smtClean="0">
                <a:solidFill>
                  <a:schemeClr val="hlink"/>
                </a:solidFill>
              </a:rPr>
              <a:t>á</a:t>
            </a:r>
            <a:r>
              <a:rPr lang="en-US" altLang="zh-CN" sz="4400" b="1" dirty="0" err="1" smtClean="0">
                <a:solidFill>
                  <a:schemeClr val="hlink"/>
                </a:solidFill>
                <a:latin typeface="Arial" pitchFamily="34" charset="0"/>
              </a:rPr>
              <a:t>ng</a:t>
            </a:r>
            <a:r>
              <a:rPr lang="en-US" altLang="zh-CN" sz="4400" b="1" dirty="0" smtClean="0">
                <a:solidFill>
                  <a:schemeClr val="hlink"/>
                </a:solidFill>
                <a:latin typeface="Arial" pitchFamily="34" charset="0"/>
              </a:rPr>
              <a:t> </a:t>
            </a:r>
            <a:endParaRPr lang="en-US" altLang="zh-CN" sz="4400" dirty="0"/>
          </a:p>
        </p:txBody>
      </p:sp>
      <p:sp>
        <p:nvSpPr>
          <p:cNvPr id="257033" name="Rectangle 9"/>
          <p:cNvSpPr>
            <a:spLocks noChangeArrowheads="1"/>
          </p:cNvSpPr>
          <p:nvPr/>
        </p:nvSpPr>
        <p:spPr bwMode="auto">
          <a:xfrm>
            <a:off x="1187624" y="2420888"/>
            <a:ext cx="1728787" cy="792162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 b="1" dirty="0" err="1">
                <a:solidFill>
                  <a:srgbClr val="000099"/>
                </a:solidFill>
              </a:rPr>
              <a:t>b</a:t>
            </a:r>
            <a:r>
              <a:rPr lang="en-US" altLang="zh-CN" sz="4400" b="1" dirty="0" err="1">
                <a:solidFill>
                  <a:srgbClr val="000099"/>
                </a:solidFill>
                <a:latin typeface="宋体"/>
              </a:rPr>
              <a:t>à</a:t>
            </a:r>
            <a:r>
              <a:rPr lang="en-US" altLang="zh-CN" sz="4400" b="1" dirty="0" err="1">
                <a:solidFill>
                  <a:srgbClr val="000099"/>
                </a:solidFill>
              </a:rPr>
              <a:t>n</a:t>
            </a:r>
            <a:endParaRPr lang="en-US" altLang="zh-CN" sz="4400" b="1" dirty="0">
              <a:solidFill>
                <a:srgbClr val="000099"/>
              </a:solidFill>
            </a:endParaRPr>
          </a:p>
        </p:txBody>
      </p:sp>
      <p:sp>
        <p:nvSpPr>
          <p:cNvPr id="16396" name="Text Box 11"/>
          <p:cNvSpPr txBox="1">
            <a:spLocks noChangeArrowheads="1"/>
          </p:cNvSpPr>
          <p:nvPr/>
        </p:nvSpPr>
        <p:spPr bwMode="auto">
          <a:xfrm>
            <a:off x="3059832" y="3212976"/>
            <a:ext cx="13684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旁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397" name="Text Box 12"/>
          <p:cNvSpPr txBox="1">
            <a:spLocks noChangeArrowheads="1"/>
          </p:cNvSpPr>
          <p:nvPr/>
        </p:nvSpPr>
        <p:spPr bwMode="auto">
          <a:xfrm>
            <a:off x="1331640" y="3140968"/>
            <a:ext cx="12731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办</a:t>
            </a:r>
          </a:p>
        </p:txBody>
      </p:sp>
      <p:sp>
        <p:nvSpPr>
          <p:cNvPr id="257038" name="Text Box 14"/>
          <p:cNvSpPr txBox="1">
            <a:spLocks noChangeArrowheads="1"/>
          </p:cNvSpPr>
          <p:nvPr/>
        </p:nvSpPr>
        <p:spPr bwMode="auto">
          <a:xfrm>
            <a:off x="4572000" y="4869160"/>
            <a:ext cx="17281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 smtClean="0">
                <a:solidFill>
                  <a:srgbClr val="AD08C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4800" b="1" dirty="0" smtClean="0">
                <a:solidFill>
                  <a:srgbClr val="AD08C8"/>
                </a:solidFill>
                <a:latin typeface="楷体" pitchFamily="49" charset="-122"/>
                <a:ea typeface="楷体" pitchFamily="49" charset="-122"/>
              </a:rPr>
              <a:t>许多</a:t>
            </a:r>
            <a:r>
              <a:rPr lang="en-US" altLang="zh-CN" sz="4800" b="1" dirty="0" smtClean="0">
                <a:solidFill>
                  <a:srgbClr val="AD08C8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4800" b="1" dirty="0">
              <a:solidFill>
                <a:srgbClr val="AD08C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7039" name="Text Box 15"/>
          <p:cNvSpPr txBox="1">
            <a:spLocks noChangeArrowheads="1"/>
          </p:cNvSpPr>
          <p:nvPr/>
        </p:nvSpPr>
        <p:spPr bwMode="auto">
          <a:xfrm>
            <a:off x="1115616" y="4797152"/>
            <a:ext cx="18716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AD08C8"/>
                </a:solidFill>
              </a:rPr>
              <a:t>(</a:t>
            </a:r>
            <a:r>
              <a:rPr lang="zh-CN" altLang="en-US" sz="4800" b="1" dirty="0">
                <a:solidFill>
                  <a:srgbClr val="AD08C8"/>
                </a:solidFill>
                <a:latin typeface="楷体" pitchFamily="49" charset="-122"/>
                <a:ea typeface="楷体" pitchFamily="49" charset="-122"/>
              </a:rPr>
              <a:t>办理</a:t>
            </a:r>
            <a:r>
              <a:rPr lang="en-US" altLang="zh-CN" sz="4400" b="1" dirty="0">
                <a:solidFill>
                  <a:srgbClr val="AD08C8"/>
                </a:solidFill>
              </a:rPr>
              <a:t>)</a:t>
            </a:r>
          </a:p>
        </p:txBody>
      </p:sp>
      <p:pic>
        <p:nvPicPr>
          <p:cNvPr id="16401" name="Picture 16" descr="图片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3213100"/>
            <a:ext cx="1725613" cy="165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7041" name="Rectangle 17"/>
          <p:cNvSpPr>
            <a:spLocks noChangeArrowheads="1"/>
          </p:cNvSpPr>
          <p:nvPr/>
        </p:nvSpPr>
        <p:spPr bwMode="auto">
          <a:xfrm>
            <a:off x="6372225" y="2420938"/>
            <a:ext cx="1728788" cy="792162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4400" b="1" dirty="0" smtClean="0">
                <a:solidFill>
                  <a:srgbClr val="0000FF"/>
                </a:solidFill>
              </a:rPr>
              <a:t>fǎ</a:t>
            </a:r>
            <a:endParaRPr lang="en-US" altLang="zh-CN" sz="4400" dirty="0"/>
          </a:p>
        </p:txBody>
      </p:sp>
      <p:sp>
        <p:nvSpPr>
          <p:cNvPr id="257043" name="Text Box 19"/>
          <p:cNvSpPr txBox="1">
            <a:spLocks noChangeArrowheads="1"/>
          </p:cNvSpPr>
          <p:nvPr/>
        </p:nvSpPr>
        <p:spPr bwMode="auto">
          <a:xfrm>
            <a:off x="6300192" y="4869160"/>
            <a:ext cx="18716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smtClean="0">
                <a:solidFill>
                  <a:schemeClr val="accent2"/>
                </a:solidFill>
              </a:rPr>
              <a:t>(</a:t>
            </a:r>
            <a:r>
              <a:rPr lang="zh-CN" altLang="en-US" sz="4800" b="1" dirty="0" smtClean="0">
                <a:solidFill>
                  <a:srgbClr val="AD08C8"/>
                </a:solidFill>
                <a:latin typeface="楷体" pitchFamily="49" charset="-122"/>
                <a:ea typeface="楷体" pitchFamily="49" charset="-122"/>
              </a:rPr>
              <a:t>办法</a:t>
            </a:r>
            <a:r>
              <a:rPr lang="en-US" altLang="zh-CN" sz="4400" b="1" dirty="0" smtClean="0">
                <a:solidFill>
                  <a:schemeClr val="accent2"/>
                </a:solidFill>
              </a:rPr>
              <a:t>)</a:t>
            </a:r>
            <a:endParaRPr lang="en-US" altLang="zh-CN" sz="4400" b="1" dirty="0">
              <a:solidFill>
                <a:schemeClr val="accent2"/>
              </a:solidFill>
            </a:endParaRPr>
          </a:p>
        </p:txBody>
      </p:sp>
      <p:sp>
        <p:nvSpPr>
          <p:cNvPr id="21" name="WordArt 15"/>
          <p:cNvSpPr>
            <a:spLocks noChangeArrowheads="1" noChangeShapeType="1" noTextEdit="1"/>
          </p:cNvSpPr>
          <p:nvPr/>
        </p:nvSpPr>
        <p:spPr bwMode="auto">
          <a:xfrm>
            <a:off x="3348038" y="980729"/>
            <a:ext cx="2520106" cy="10084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0" scaled="0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认一认</a:t>
            </a:r>
          </a:p>
        </p:txBody>
      </p:sp>
      <p:sp>
        <p:nvSpPr>
          <p:cNvPr id="22" name="矩形 21"/>
          <p:cNvSpPr/>
          <p:nvPr/>
        </p:nvSpPr>
        <p:spPr>
          <a:xfrm>
            <a:off x="4788024" y="3212976"/>
            <a:ext cx="142058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许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16216" y="3140968"/>
            <a:ext cx="142058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法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15816" y="4869160"/>
            <a:ext cx="18325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AD08C8"/>
                </a:solidFill>
                <a:latin typeface="Arial" pitchFamily="34" charset="0"/>
              </a:rPr>
              <a:t>(</a:t>
            </a:r>
            <a:r>
              <a:rPr lang="zh-CN" altLang="en-US" sz="4800" b="1" dirty="0" smtClean="0">
                <a:solidFill>
                  <a:srgbClr val="AD08C8"/>
                </a:solidFill>
                <a:latin typeface="楷体" pitchFamily="49" charset="-122"/>
                <a:ea typeface="楷体" pitchFamily="49" charset="-122"/>
              </a:rPr>
              <a:t>旁边</a:t>
            </a:r>
            <a:r>
              <a:rPr lang="en-US" altLang="zh-CN" sz="4000" b="1" dirty="0" smtClean="0">
                <a:solidFill>
                  <a:srgbClr val="AD08C8"/>
                </a:solidFill>
                <a:latin typeface="Arial" pitchFamily="34" charset="0"/>
              </a:rPr>
              <a:t>)</a:t>
            </a:r>
            <a:endParaRPr lang="zh-CN" altLang="en-US" sz="4000" dirty="0">
              <a:solidFill>
                <a:srgbClr val="AD08C8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7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7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7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7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7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7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7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7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7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7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7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7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7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31" grpId="0" animBg="1"/>
      <p:bldP spid="257032" grpId="0" animBg="1"/>
      <p:bldP spid="257033" grpId="0" animBg="1"/>
      <p:bldP spid="257038" grpId="0"/>
      <p:bldP spid="257039" grpId="0"/>
      <p:bldP spid="257041" grpId="0" animBg="1"/>
      <p:bldP spid="2570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页脚占位符 2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/>
              <a:t>第一</a:t>
            </a:r>
            <a:r>
              <a:rPr lang="en-US" altLang="zh-CN"/>
              <a:t>PPT</a:t>
            </a:r>
            <a:r>
              <a:rPr lang="zh-CN" altLang="en-US"/>
              <a:t>模板网</a:t>
            </a:r>
            <a:r>
              <a:rPr lang="en-US" altLang="zh-CN"/>
              <a:t>-WWW.1PPT.COM</a:t>
            </a:r>
          </a:p>
        </p:txBody>
      </p:sp>
      <p:pic>
        <p:nvPicPr>
          <p:cNvPr id="17411" name="Picture 2" descr="图片1r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4" descr="图片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3213100"/>
            <a:ext cx="1725613" cy="165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5" descr="图片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7825" y="3213100"/>
            <a:ext cx="1725613" cy="165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6" descr="图片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213100"/>
            <a:ext cx="1725612" cy="165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7511" name="Rectangle 7"/>
          <p:cNvSpPr>
            <a:spLocks noChangeArrowheads="1"/>
          </p:cNvSpPr>
          <p:nvPr/>
        </p:nvSpPr>
        <p:spPr bwMode="auto">
          <a:xfrm>
            <a:off x="1187450" y="2420938"/>
            <a:ext cx="1728788" cy="792162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 b="1" dirty="0" smtClean="0">
                <a:solidFill>
                  <a:schemeClr val="hlink"/>
                </a:solidFill>
                <a:latin typeface="Arial" pitchFamily="34" charset="0"/>
              </a:rPr>
              <a:t>f</a:t>
            </a:r>
            <a:r>
              <a:rPr lang="zh-CN" altLang="en-US" sz="4400" b="1" dirty="0" smtClean="0">
                <a:solidFill>
                  <a:schemeClr val="hlink"/>
                </a:solidFill>
              </a:rPr>
              <a:t>à</a:t>
            </a:r>
            <a:r>
              <a:rPr lang="en-US" altLang="zh-CN" sz="4400" b="1" dirty="0" err="1" smtClean="0">
                <a:solidFill>
                  <a:schemeClr val="hlink"/>
                </a:solidFill>
                <a:latin typeface="Arial" pitchFamily="34" charset="0"/>
              </a:rPr>
              <a:t>ng</a:t>
            </a:r>
            <a:endParaRPr lang="en-US" altLang="zh-CN" sz="4400" dirty="0"/>
          </a:p>
        </p:txBody>
      </p:sp>
      <p:sp>
        <p:nvSpPr>
          <p:cNvPr id="277512" name="Rectangle 8"/>
          <p:cNvSpPr>
            <a:spLocks noChangeArrowheads="1"/>
          </p:cNvSpPr>
          <p:nvPr/>
        </p:nvSpPr>
        <p:spPr bwMode="auto">
          <a:xfrm>
            <a:off x="2914650" y="2420938"/>
            <a:ext cx="1728788" cy="792162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 b="1" dirty="0" err="1" smtClean="0">
                <a:solidFill>
                  <a:schemeClr val="hlink"/>
                </a:solidFill>
                <a:latin typeface="Arial" pitchFamily="34" charset="0"/>
              </a:rPr>
              <a:t>jìn</a:t>
            </a:r>
            <a:endParaRPr lang="en-US" altLang="zh-CN" sz="4400" dirty="0"/>
          </a:p>
        </p:txBody>
      </p:sp>
      <p:sp>
        <p:nvSpPr>
          <p:cNvPr id="277513" name="Rectangle 9"/>
          <p:cNvSpPr>
            <a:spLocks noChangeArrowheads="1"/>
          </p:cNvSpPr>
          <p:nvPr/>
        </p:nvSpPr>
        <p:spPr bwMode="auto">
          <a:xfrm>
            <a:off x="4643438" y="2420938"/>
            <a:ext cx="1728787" cy="792162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 b="1" dirty="0" err="1" smtClean="0">
                <a:solidFill>
                  <a:schemeClr val="hlink"/>
                </a:solidFill>
                <a:latin typeface="Arial" pitchFamily="34" charset="0"/>
              </a:rPr>
              <a:t>gāo</a:t>
            </a:r>
            <a:endParaRPr lang="en-US" altLang="zh-CN" sz="4400" dirty="0"/>
          </a:p>
        </p:txBody>
      </p:sp>
      <p:sp>
        <p:nvSpPr>
          <p:cNvPr id="17419" name="Text Box 10"/>
          <p:cNvSpPr txBox="1">
            <a:spLocks noChangeArrowheads="1"/>
          </p:cNvSpPr>
          <p:nvPr/>
        </p:nvSpPr>
        <p:spPr bwMode="auto">
          <a:xfrm>
            <a:off x="1403648" y="3212976"/>
            <a:ext cx="1270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放</a:t>
            </a:r>
          </a:p>
        </p:txBody>
      </p:sp>
      <p:sp>
        <p:nvSpPr>
          <p:cNvPr id="17420" name="Text Box 11"/>
          <p:cNvSpPr txBox="1">
            <a:spLocks noChangeArrowheads="1"/>
          </p:cNvSpPr>
          <p:nvPr/>
        </p:nvSpPr>
        <p:spPr bwMode="auto">
          <a:xfrm>
            <a:off x="3131840" y="3212976"/>
            <a:ext cx="13684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进</a:t>
            </a:r>
          </a:p>
        </p:txBody>
      </p:sp>
      <p:sp>
        <p:nvSpPr>
          <p:cNvPr id="17421" name="Text Box 12"/>
          <p:cNvSpPr txBox="1">
            <a:spLocks noChangeArrowheads="1"/>
          </p:cNvSpPr>
          <p:nvPr/>
        </p:nvSpPr>
        <p:spPr bwMode="auto">
          <a:xfrm>
            <a:off x="4860032" y="3212976"/>
            <a:ext cx="12731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</a:t>
            </a:r>
          </a:p>
        </p:txBody>
      </p:sp>
      <p:sp>
        <p:nvSpPr>
          <p:cNvPr id="277517" name="Text Box 13"/>
          <p:cNvSpPr txBox="1">
            <a:spLocks noChangeArrowheads="1"/>
          </p:cNvSpPr>
          <p:nvPr/>
        </p:nvSpPr>
        <p:spPr bwMode="auto">
          <a:xfrm>
            <a:off x="1116013" y="4754563"/>
            <a:ext cx="18716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smtClean="0">
                <a:solidFill>
                  <a:schemeClr val="accent2"/>
                </a:solidFill>
              </a:rPr>
              <a:t>(</a:t>
            </a:r>
            <a:r>
              <a:rPr lang="zh-CN" altLang="en-US" sz="48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放进</a:t>
            </a:r>
            <a:r>
              <a:rPr lang="en-US" altLang="zh-CN" sz="4400" b="1" dirty="0" smtClean="0">
                <a:solidFill>
                  <a:schemeClr val="accent2"/>
                </a:solidFill>
              </a:rPr>
              <a:t>)</a:t>
            </a:r>
            <a:endParaRPr lang="en-US" altLang="zh-CN" sz="4400" b="1" dirty="0">
              <a:solidFill>
                <a:schemeClr val="accent2"/>
              </a:solidFill>
            </a:endParaRPr>
          </a:p>
        </p:txBody>
      </p:sp>
      <p:sp>
        <p:nvSpPr>
          <p:cNvPr id="277518" name="Text Box 14"/>
          <p:cNvSpPr txBox="1">
            <a:spLocks noChangeArrowheads="1"/>
          </p:cNvSpPr>
          <p:nvPr/>
        </p:nvSpPr>
        <p:spPr bwMode="auto">
          <a:xfrm>
            <a:off x="2843213" y="4754563"/>
            <a:ext cx="20161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smtClean="0">
                <a:solidFill>
                  <a:schemeClr val="accent2"/>
                </a:solidFill>
              </a:rPr>
              <a:t>(</a:t>
            </a:r>
            <a:r>
              <a:rPr lang="zh-CN" altLang="en-US" sz="48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进来</a:t>
            </a:r>
            <a:r>
              <a:rPr lang="en-US" altLang="zh-CN" sz="4400" b="1" dirty="0" smtClean="0">
                <a:solidFill>
                  <a:schemeClr val="accent2"/>
                </a:solidFill>
              </a:rPr>
              <a:t>)</a:t>
            </a:r>
            <a:endParaRPr lang="en-US" altLang="zh-CN" sz="4400" b="1" dirty="0">
              <a:solidFill>
                <a:schemeClr val="accent2"/>
              </a:solidFill>
            </a:endParaRPr>
          </a:p>
        </p:txBody>
      </p:sp>
      <p:sp>
        <p:nvSpPr>
          <p:cNvPr id="277519" name="Text Box 15"/>
          <p:cNvSpPr txBox="1">
            <a:spLocks noChangeArrowheads="1"/>
          </p:cNvSpPr>
          <p:nvPr/>
        </p:nvSpPr>
        <p:spPr bwMode="auto">
          <a:xfrm>
            <a:off x="4644008" y="4797152"/>
            <a:ext cx="18716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smtClean="0">
                <a:solidFill>
                  <a:schemeClr val="accent2"/>
                </a:solidFill>
              </a:rPr>
              <a:t>(</a:t>
            </a:r>
            <a:r>
              <a:rPr lang="zh-CN" altLang="en-US" sz="48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升高</a:t>
            </a:r>
            <a:r>
              <a:rPr lang="en-US" altLang="zh-CN" sz="4400" b="1" dirty="0" smtClean="0">
                <a:solidFill>
                  <a:schemeClr val="accent2"/>
                </a:solidFill>
              </a:rPr>
              <a:t>)</a:t>
            </a:r>
            <a:endParaRPr lang="en-US" altLang="zh-CN" sz="4400" b="1" dirty="0">
              <a:solidFill>
                <a:schemeClr val="accent2"/>
              </a:solidFill>
            </a:endParaRPr>
          </a:p>
        </p:txBody>
      </p:sp>
      <p:pic>
        <p:nvPicPr>
          <p:cNvPr id="17425" name="Picture 16" descr="图片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3213100"/>
            <a:ext cx="1725613" cy="165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7521" name="Rectangle 17"/>
          <p:cNvSpPr>
            <a:spLocks noChangeArrowheads="1"/>
          </p:cNvSpPr>
          <p:nvPr/>
        </p:nvSpPr>
        <p:spPr bwMode="auto">
          <a:xfrm>
            <a:off x="6372225" y="2420938"/>
            <a:ext cx="1728167" cy="792162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 dirty="0" err="1"/>
              <a:t>ji</a:t>
            </a:r>
            <a:r>
              <a:rPr lang="en-US" altLang="zh-CN" sz="4400" dirty="0" err="1">
                <a:latin typeface="宋体"/>
              </a:rPr>
              <a:t>à</a:t>
            </a:r>
            <a:r>
              <a:rPr lang="en-US" altLang="zh-CN" sz="4400" dirty="0" err="1"/>
              <a:t>n</a:t>
            </a:r>
            <a:endParaRPr lang="en-US" altLang="zh-CN" sz="4400" dirty="0"/>
          </a:p>
        </p:txBody>
      </p:sp>
      <p:sp>
        <p:nvSpPr>
          <p:cNvPr id="17427" name="Text Box 18"/>
          <p:cNvSpPr txBox="1">
            <a:spLocks noChangeArrowheads="1"/>
          </p:cNvSpPr>
          <p:nvPr/>
        </p:nvSpPr>
        <p:spPr bwMode="auto">
          <a:xfrm>
            <a:off x="6588224" y="3212976"/>
            <a:ext cx="12731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渐</a:t>
            </a:r>
          </a:p>
        </p:txBody>
      </p:sp>
      <p:sp>
        <p:nvSpPr>
          <p:cNvPr id="277523" name="Text Box 19"/>
          <p:cNvSpPr txBox="1">
            <a:spLocks noChangeArrowheads="1"/>
          </p:cNvSpPr>
          <p:nvPr/>
        </p:nvSpPr>
        <p:spPr bwMode="auto">
          <a:xfrm>
            <a:off x="6372225" y="4724400"/>
            <a:ext cx="18716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chemeClr val="accent2"/>
                </a:solidFill>
              </a:rPr>
              <a:t>(</a:t>
            </a:r>
            <a:r>
              <a:rPr lang="zh-CN" altLang="en-US" sz="4800" b="1" dirty="0">
                <a:solidFill>
                  <a:srgbClr val="AD08C8"/>
                </a:solidFill>
              </a:rPr>
              <a:t>渐渐</a:t>
            </a:r>
            <a:r>
              <a:rPr lang="en-US" altLang="zh-CN" sz="4400" b="1" dirty="0">
                <a:solidFill>
                  <a:srgbClr val="AD08C8"/>
                </a:solidFill>
              </a:rPr>
              <a:t>)</a:t>
            </a:r>
          </a:p>
        </p:txBody>
      </p:sp>
      <p:sp>
        <p:nvSpPr>
          <p:cNvPr id="21" name="WordArt 15"/>
          <p:cNvSpPr>
            <a:spLocks noChangeArrowheads="1" noChangeShapeType="1" noTextEdit="1"/>
          </p:cNvSpPr>
          <p:nvPr/>
        </p:nvSpPr>
        <p:spPr bwMode="auto">
          <a:xfrm>
            <a:off x="3348038" y="1052736"/>
            <a:ext cx="2592114" cy="9364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0" scaled="0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认一认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7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7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7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7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7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7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7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7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7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7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7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7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511" grpId="0" animBg="1"/>
      <p:bldP spid="277512" grpId="0" animBg="1"/>
      <p:bldP spid="277513" grpId="0" animBg="1"/>
      <p:bldP spid="277518" grpId="0"/>
      <p:bldP spid="277519" grpId="0"/>
      <p:bldP spid="277521" grpId="0" animBg="1"/>
      <p:bldP spid="2775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图片1r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1043609" y="1772816"/>
            <a:ext cx="6912768" cy="864195"/>
          </a:xfrm>
          <a:solidFill>
            <a:schemeClr val="bg1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b="1" dirty="0" err="1" smtClean="0">
                <a:solidFill>
                  <a:srgbClr val="0000FF"/>
                </a:solidFill>
                <a:latin typeface="Times New Roman" pitchFamily="18" charset="0"/>
              </a:rPr>
              <a:t>wū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altLang="zh-CN" b="1" dirty="0" err="1" smtClean="0">
                <a:solidFill>
                  <a:srgbClr val="0000FF"/>
                </a:solidFill>
                <a:latin typeface="Times New Roman" pitchFamily="18" charset="0"/>
              </a:rPr>
              <a:t>yā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>      </a:t>
            </a:r>
            <a:r>
              <a:rPr lang="en-US" altLang="zh-CN" b="1" dirty="0" err="1" smtClean="0">
                <a:solidFill>
                  <a:srgbClr val="0000FF"/>
                </a:solidFill>
                <a:latin typeface="Times New Roman" pitchFamily="18" charset="0"/>
              </a:rPr>
              <a:t>ch</a:t>
            </a:r>
            <a:r>
              <a:rPr lang="en-US" altLang="zh-CN" b="1" dirty="0" err="1" smtClean="0"/>
              <a:t>ù</a:t>
            </a:r>
            <a:r>
              <a:rPr lang="en-US" altLang="zh-CN" b="1" dirty="0" smtClean="0"/>
              <a:t>   </a:t>
            </a:r>
            <a:r>
              <a:rPr lang="en-US" altLang="zh-CN" b="1" dirty="0" err="1" smtClean="0"/>
              <a:t>zh</a:t>
            </a:r>
            <a:r>
              <a:rPr lang="zh-CN" altLang="en-US" b="1" dirty="0" smtClean="0">
                <a:solidFill>
                  <a:srgbClr val="0000FF"/>
                </a:solidFill>
              </a:rPr>
              <a:t>ǎ</a:t>
            </a:r>
            <a:r>
              <a:rPr lang="en-US" altLang="zh-CN" b="1" dirty="0" smtClean="0"/>
              <a:t>o    </a:t>
            </a:r>
            <a:r>
              <a:rPr lang="zh-CN" altLang="en-US" b="1" dirty="0" smtClean="0">
                <a:solidFill>
                  <a:srgbClr val="0000FF"/>
                </a:solidFill>
              </a:rPr>
              <a:t>bàn fǎ</a:t>
            </a:r>
            <a:endParaRPr lang="en-US" altLang="zh-CN" b="1" dirty="0" smtClean="0">
              <a:solidFill>
                <a:srgbClr val="0000FF"/>
              </a:solidFill>
            </a:endParaRPr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1260475" y="2349500"/>
            <a:ext cx="691197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Arial" pitchFamily="34" charset="0"/>
              </a:rPr>
              <a:t>       </a:t>
            </a:r>
            <a:endParaRPr lang="zh-CN" altLang="en-US" sz="4000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1043608" y="2492896"/>
            <a:ext cx="7272535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itchFamily="34" charset="0"/>
              </a:rPr>
              <a:t>乌  鸦</a:t>
            </a:r>
            <a:r>
              <a:rPr lang="zh-CN" altLang="en-US" sz="4400" b="1" dirty="0">
                <a:latin typeface="Arial" pitchFamily="34" charset="0"/>
              </a:rPr>
              <a:t>    到</a:t>
            </a:r>
            <a:r>
              <a:rPr lang="zh-CN" altLang="en-US" sz="4400" b="1" dirty="0">
                <a:solidFill>
                  <a:srgbClr val="FF0000"/>
                </a:solidFill>
                <a:latin typeface="Arial" pitchFamily="34" charset="0"/>
              </a:rPr>
              <a:t>处</a:t>
            </a:r>
            <a:r>
              <a:rPr lang="zh-CN" altLang="en-US" sz="4400" b="1" dirty="0">
                <a:latin typeface="Arial" pitchFamily="34" charset="0"/>
              </a:rPr>
              <a:t>     </a:t>
            </a:r>
            <a:r>
              <a:rPr lang="zh-CN" altLang="en-US" sz="4400" b="1" dirty="0">
                <a:solidFill>
                  <a:srgbClr val="FF0000"/>
                </a:solidFill>
                <a:latin typeface="Arial" pitchFamily="34" charset="0"/>
              </a:rPr>
              <a:t>找</a:t>
            </a:r>
            <a:r>
              <a:rPr lang="zh-CN" altLang="en-US" sz="4400" b="1" dirty="0">
                <a:latin typeface="Arial" pitchFamily="34" charset="0"/>
              </a:rPr>
              <a:t>     </a:t>
            </a:r>
            <a:r>
              <a:rPr lang="zh-CN" altLang="en-US" sz="4400" b="1" dirty="0">
                <a:solidFill>
                  <a:srgbClr val="FF3300"/>
                </a:solidFill>
              </a:rPr>
              <a:t>办 </a:t>
            </a:r>
            <a:r>
              <a:rPr lang="zh-CN" altLang="en-US" sz="4400" b="1" dirty="0"/>
              <a:t> 法 </a:t>
            </a:r>
            <a:endParaRPr lang="zh-CN" altLang="en-US" sz="4400" b="1" dirty="0"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4400" b="1" dirty="0"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itchFamily="34" charset="0"/>
              </a:rPr>
              <a:t>旁</a:t>
            </a:r>
            <a:r>
              <a:rPr lang="zh-CN" altLang="en-US" sz="4400" b="1" dirty="0">
                <a:latin typeface="Arial" pitchFamily="34" charset="0"/>
              </a:rPr>
              <a:t>边</a:t>
            </a:r>
            <a:r>
              <a:rPr lang="zh-CN" altLang="en-US" sz="4400" b="1" dirty="0">
                <a:solidFill>
                  <a:srgbClr val="FF3300"/>
                </a:solidFill>
                <a:latin typeface="Arial" pitchFamily="34" charset="0"/>
              </a:rPr>
              <a:t>   许</a:t>
            </a:r>
            <a:r>
              <a:rPr lang="zh-CN" altLang="en-US" sz="4400" b="1" dirty="0">
                <a:latin typeface="Arial" pitchFamily="34" charset="0"/>
              </a:rPr>
              <a:t>多</a:t>
            </a:r>
            <a:r>
              <a:rPr lang="zh-CN" altLang="en-US" sz="4400" b="1" dirty="0">
                <a:solidFill>
                  <a:srgbClr val="FF3300"/>
                </a:solidFill>
                <a:latin typeface="Arial" pitchFamily="34" charset="0"/>
              </a:rPr>
              <a:t>  </a:t>
            </a:r>
            <a:r>
              <a:rPr lang="zh-CN" altLang="en-US" sz="4400" b="1" dirty="0">
                <a:latin typeface="Arial" pitchFamily="34" charset="0"/>
              </a:rPr>
              <a:t>想</a:t>
            </a:r>
            <a:r>
              <a:rPr lang="zh-CN" altLang="en-US" sz="4400" b="1" dirty="0">
                <a:solidFill>
                  <a:srgbClr val="FF3300"/>
                </a:solidFill>
                <a:latin typeface="Arial" pitchFamily="34" charset="0"/>
              </a:rPr>
              <a:t>法   放进  </a:t>
            </a:r>
            <a:r>
              <a:rPr lang="zh-CN" altLang="en-US" sz="4400" b="1" dirty="0" smtClean="0">
                <a:solidFill>
                  <a:srgbClr val="FF3300"/>
                </a:solidFill>
                <a:latin typeface="Arial" pitchFamily="34" charset="0"/>
              </a:rPr>
              <a:t> 高</a:t>
            </a:r>
            <a:endParaRPr lang="zh-CN" altLang="en-US" sz="4400" b="1" dirty="0">
              <a:latin typeface="Arial" pitchFamily="34" charset="0"/>
            </a:endParaRPr>
          </a:p>
        </p:txBody>
      </p:sp>
      <p:sp>
        <p:nvSpPr>
          <p:cNvPr id="17413" name="Text Box 12"/>
          <p:cNvSpPr txBox="1">
            <a:spLocks noChangeArrowheads="1"/>
          </p:cNvSpPr>
          <p:nvPr/>
        </p:nvSpPr>
        <p:spPr bwMode="auto">
          <a:xfrm>
            <a:off x="179512" y="3861048"/>
            <a:ext cx="7992566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Arial" pitchFamily="34" charset="0"/>
              </a:rPr>
              <a:t>     </a:t>
            </a:r>
            <a:r>
              <a:rPr lang="en-US" altLang="zh-CN" sz="4000" dirty="0" err="1">
                <a:solidFill>
                  <a:schemeClr val="hlink"/>
                </a:solidFill>
                <a:latin typeface="Arial" pitchFamily="34" charset="0"/>
              </a:rPr>
              <a:t>p</a:t>
            </a:r>
            <a:r>
              <a:rPr lang="en-US" altLang="zh-CN" sz="4000" dirty="0" err="1">
                <a:solidFill>
                  <a:schemeClr val="hlink"/>
                </a:solidFill>
              </a:rPr>
              <a:t>á</a:t>
            </a:r>
            <a:r>
              <a:rPr lang="en-US" altLang="zh-CN" sz="4000" dirty="0" err="1">
                <a:solidFill>
                  <a:schemeClr val="hlink"/>
                </a:solidFill>
                <a:latin typeface="Arial" pitchFamily="34" charset="0"/>
              </a:rPr>
              <a:t>ng</a:t>
            </a:r>
            <a:r>
              <a:rPr lang="en-US" altLang="zh-CN" sz="4000" dirty="0">
                <a:solidFill>
                  <a:schemeClr val="hlink"/>
                </a:solidFill>
                <a:latin typeface="Arial" pitchFamily="34" charset="0"/>
              </a:rPr>
              <a:t>     </a:t>
            </a:r>
            <a:r>
              <a:rPr lang="en-US" altLang="zh-CN" sz="4000" dirty="0" err="1">
                <a:solidFill>
                  <a:schemeClr val="hlink"/>
                </a:solidFill>
                <a:latin typeface="Arial" pitchFamily="34" charset="0"/>
              </a:rPr>
              <a:t>x</a:t>
            </a:r>
            <a:r>
              <a:rPr lang="en-US" altLang="zh-CN" sz="4000" dirty="0" err="1">
                <a:solidFill>
                  <a:schemeClr val="hlink"/>
                </a:solidFill>
              </a:rPr>
              <a:t>ǔ</a:t>
            </a:r>
            <a:r>
              <a:rPr lang="en-US" altLang="zh-CN" sz="4000" dirty="0">
                <a:solidFill>
                  <a:schemeClr val="hlink"/>
                </a:solidFill>
                <a:latin typeface="Arial" pitchFamily="34" charset="0"/>
              </a:rPr>
              <a:t>           f</a:t>
            </a:r>
            <a:r>
              <a:rPr lang="zh-CN" altLang="en-US" sz="4000" dirty="0">
                <a:solidFill>
                  <a:schemeClr val="hlink"/>
                </a:solidFill>
              </a:rPr>
              <a:t>ǎ</a:t>
            </a:r>
            <a:r>
              <a:rPr lang="en-US" altLang="zh-CN" sz="4000" dirty="0">
                <a:solidFill>
                  <a:schemeClr val="hlink"/>
                </a:solidFill>
                <a:latin typeface="Arial" pitchFamily="34" charset="0"/>
              </a:rPr>
              <a:t> </a:t>
            </a:r>
            <a:r>
              <a:rPr lang="en-US" altLang="zh-CN" sz="4000" dirty="0" smtClean="0">
                <a:solidFill>
                  <a:schemeClr val="hlink"/>
                </a:solidFill>
                <a:latin typeface="Arial" pitchFamily="34" charset="0"/>
              </a:rPr>
              <a:t>f</a:t>
            </a:r>
            <a:r>
              <a:rPr lang="zh-CN" altLang="en-US" sz="4000" dirty="0">
                <a:solidFill>
                  <a:schemeClr val="hlink"/>
                </a:solidFill>
              </a:rPr>
              <a:t>à</a:t>
            </a:r>
            <a:r>
              <a:rPr lang="en-US" altLang="zh-CN" sz="4000" dirty="0" err="1">
                <a:solidFill>
                  <a:schemeClr val="hlink"/>
                </a:solidFill>
                <a:latin typeface="Arial" pitchFamily="34" charset="0"/>
              </a:rPr>
              <a:t>ngjìn</a:t>
            </a:r>
            <a:r>
              <a:rPr lang="en-US" altLang="zh-CN" sz="4000" dirty="0">
                <a:solidFill>
                  <a:schemeClr val="hlink"/>
                </a:solidFill>
                <a:latin typeface="Arial" pitchFamily="34" charset="0"/>
              </a:rPr>
              <a:t> </a:t>
            </a:r>
            <a:r>
              <a:rPr lang="en-US" altLang="zh-CN" sz="4000" dirty="0" err="1">
                <a:solidFill>
                  <a:schemeClr val="hlink"/>
                </a:solidFill>
                <a:latin typeface="Arial" pitchFamily="34" charset="0"/>
              </a:rPr>
              <a:t>gā</a:t>
            </a:r>
            <a:r>
              <a:rPr lang="en-US" altLang="zh-CN" sz="4000" b="1" dirty="0" err="1">
                <a:solidFill>
                  <a:schemeClr val="hlink"/>
                </a:solidFill>
                <a:latin typeface="Arial" pitchFamily="34" charset="0"/>
              </a:rPr>
              <a:t>o</a:t>
            </a:r>
            <a:endParaRPr lang="en-US" altLang="zh-CN" sz="4000" b="1" dirty="0">
              <a:solidFill>
                <a:schemeClr val="hlink"/>
              </a:solidFill>
              <a:latin typeface="Arial" pitchFamily="34" charset="0"/>
            </a:endParaRPr>
          </a:p>
        </p:txBody>
      </p:sp>
      <p:sp>
        <p:nvSpPr>
          <p:cNvPr id="7" name="WordArt 15"/>
          <p:cNvSpPr>
            <a:spLocks noChangeArrowheads="1" noChangeShapeType="1" noTextEdit="1"/>
          </p:cNvSpPr>
          <p:nvPr/>
        </p:nvSpPr>
        <p:spPr bwMode="auto">
          <a:xfrm>
            <a:off x="2555776" y="620688"/>
            <a:ext cx="2592114" cy="9364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我会读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http://www.pptbz.com/pptpic/UploadFiles_6909/201405/2014051407225860_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5040313" y="3789363"/>
            <a:ext cx="1079500" cy="231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模板下载：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www.1ppt.com/moban/     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行业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www.1ppt.com/hangye/ 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节日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www.1ppt.com/jieri/           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素材下载：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www.1ppt.com/sucai/</a:t>
            </a:r>
          </a:p>
          <a:p>
            <a:pPr>
              <a:buFont typeface="Arial" pitchFamily="34" charset="0"/>
              <a:buNone/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背景图片：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www.1ppt.com/beijing/      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图表下载：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www.1ppt.com/tubiao/      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优秀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www.1ppt.com/xiazai/        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www.1ppt.com/powerpoint/      </a:t>
            </a:r>
          </a:p>
          <a:p>
            <a:pPr>
              <a:buFont typeface="Arial" pitchFamily="34" charset="0"/>
              <a:buNone/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Word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www.1ppt.com/word/              Excel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教程：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www.1ppt.com/excel/  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资料下载：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www.1ppt.com/ziliao/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课件下载：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www.1ppt.com/kejian/ 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范文下载：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www.1ppt.com/fanwen/             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试卷下载：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www.1ppt.com/shiti/  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教案下载：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www.1ppt.com/jiaoan/  </a:t>
            </a:r>
          </a:p>
          <a:p>
            <a:pPr>
              <a:buFont typeface="Arial" pitchFamily="34" charset="0"/>
              <a:buNone/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 </a:t>
            </a:r>
            <a:endParaRPr lang="zh-CN" altLang="en-US" sz="100" kern="0" dirty="0">
              <a:solidFill>
                <a:sysClr val="window" lastClr="FFFFFF"/>
              </a:solidFill>
              <a:ea typeface="华文彩云" pitchFamily="2" charset="-122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403350" y="2708275"/>
            <a:ext cx="25908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zh-CN" sz="2800" b="1" dirty="0">
                <a:latin typeface="宋体" charset="-122"/>
              </a:rPr>
              <a:t>páo</a:t>
            </a:r>
          </a:p>
          <a:p>
            <a:pPr>
              <a:lnSpc>
                <a:spcPct val="120000"/>
              </a:lnSpc>
            </a:pP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身穿黑袍子，    </a:t>
            </a:r>
          </a:p>
          <a:p>
            <a:pPr>
              <a:lnSpc>
                <a:spcPct val="120000"/>
              </a:lnSpc>
            </a:pP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长个丑样子，</a:t>
            </a:r>
          </a:p>
          <a:p>
            <a:pPr>
              <a:lnSpc>
                <a:spcPct val="120000"/>
              </a:lnSpc>
            </a:pP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懂得爱妈妈，</a:t>
            </a:r>
          </a:p>
          <a:p>
            <a:pPr>
              <a:lnSpc>
                <a:spcPct val="120000"/>
              </a:lnSpc>
            </a:pP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是个好孩子。</a:t>
            </a: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 (</a:t>
            </a:r>
            <a:r>
              <a:rPr lang="zh-CN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打一种鸟</a:t>
            </a:r>
            <a:r>
              <a:rPr lang="zh-CN" altLang="zh-CN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692275" y="1916113"/>
            <a:ext cx="1408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sz="3200" b="1" dirty="0">
                <a:latin typeface="楷体_GB2312" pitchFamily="49" charset="-122"/>
                <a:ea typeface="楷体_GB2312" pitchFamily="49" charset="-122"/>
              </a:rPr>
              <a:t>猜谜语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5292725" y="1989138"/>
            <a:ext cx="16557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2800" b="1" dirty="0">
                <a:latin typeface="宋体" charset="-122"/>
              </a:rPr>
              <a:t>wū  yā</a:t>
            </a:r>
          </a:p>
          <a:p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乌  鸦 </a:t>
            </a:r>
          </a:p>
        </p:txBody>
      </p:sp>
      <p:pic>
        <p:nvPicPr>
          <p:cNvPr id="3078" name="Picture 6" descr="乌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3213100"/>
            <a:ext cx="3529013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809625" y="6273800"/>
            <a:ext cx="5707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黑黑的羽毛，尖尖的嘴，长长的尾巴。</a:t>
            </a:r>
          </a:p>
        </p:txBody>
      </p:sp>
      <p:sp>
        <p:nvSpPr>
          <p:cNvPr id="9" name="矩形 8"/>
          <p:cNvSpPr/>
          <p:nvPr/>
        </p:nvSpPr>
        <p:spPr>
          <a:xfrm>
            <a:off x="251520" y="332656"/>
            <a:ext cx="2749471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perspective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引入新课</a:t>
            </a:r>
            <a:r>
              <a:rPr lang="zh-CN" altLang="zh-CN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：</a:t>
            </a:r>
            <a:endParaRPr lang="zh-CN" altLang="zh-CN" sz="4000" b="1" dirty="0" smtClean="0"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atin typeface="华文琥珀" pitchFamily="2" charset="-122"/>
              <a:ea typeface="华文琥珀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utoUpdateAnimBg="0"/>
      <p:bldP spid="3076" grpId="0" autoUpdateAnimBg="0"/>
      <p:bldP spid="3077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页脚占位符 2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第一</a:t>
            </a:r>
            <a:r>
              <a:rPr lang="en-US" altLang="zh-CN" smtClean="0">
                <a:ea typeface="宋体" charset="-122"/>
              </a:rPr>
              <a:t>PPT</a:t>
            </a:r>
            <a:r>
              <a:rPr lang="zh-CN" altLang="en-US" smtClean="0">
                <a:ea typeface="宋体" charset="-122"/>
              </a:rPr>
              <a:t>模板网</a:t>
            </a:r>
            <a:r>
              <a:rPr lang="en-US" altLang="zh-CN" smtClean="0">
                <a:ea typeface="宋体" charset="-122"/>
              </a:rPr>
              <a:t>-WWW.1PPT.COM</a:t>
            </a:r>
          </a:p>
        </p:txBody>
      </p:sp>
      <p:pic>
        <p:nvPicPr>
          <p:cNvPr id="21507" name="Picture 2" descr="BAS0046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73" name="Group 29"/>
          <p:cNvGraphicFramePr>
            <a:graphicFrameLocks noGrp="1"/>
          </p:cNvGraphicFramePr>
          <p:nvPr/>
        </p:nvGraphicFramePr>
        <p:xfrm>
          <a:off x="683568" y="1268760"/>
          <a:ext cx="2895600" cy="2819400"/>
        </p:xfrm>
        <a:graphic>
          <a:graphicData uri="http://schemas.openxmlformats.org/drawingml/2006/table">
            <a:tbl>
              <a:tblPr/>
              <a:tblGrid>
                <a:gridCol w="1447800"/>
                <a:gridCol w="1447800"/>
              </a:tblGrid>
              <a:tr h="140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20" name="WordArt 5"/>
          <p:cNvSpPr>
            <a:spLocks noChangeArrowheads="1" noChangeShapeType="1" noTextEdit="1"/>
          </p:cNvSpPr>
          <p:nvPr/>
        </p:nvSpPr>
        <p:spPr bwMode="auto">
          <a:xfrm>
            <a:off x="1115616" y="1628800"/>
            <a:ext cx="2057400" cy="205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ea typeface="楷体_GB2312"/>
              </a:rPr>
              <a:t>只</a:t>
            </a:r>
            <a:endParaRPr lang="zh-CN" altLang="en-US" sz="80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ea typeface="楷体_GB2312"/>
            </a:endParaRPr>
          </a:p>
        </p:txBody>
      </p:sp>
      <p:sp>
        <p:nvSpPr>
          <p:cNvPr id="21521" name="Text Box 18"/>
          <p:cNvSpPr txBox="1">
            <a:spLocks noChangeArrowheads="1"/>
          </p:cNvSpPr>
          <p:nvPr/>
        </p:nvSpPr>
        <p:spPr bwMode="auto">
          <a:xfrm>
            <a:off x="179512" y="5157192"/>
            <a:ext cx="14205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AD08C8"/>
                </a:solidFill>
                <a:ea typeface="楷体_GB2312"/>
              </a:rPr>
              <a:t>笔顺：</a:t>
            </a:r>
            <a:endParaRPr lang="zh-CN" altLang="en-US" sz="3200" b="1" dirty="0">
              <a:solidFill>
                <a:srgbClr val="AD08C8"/>
              </a:solidFill>
              <a:ea typeface="楷体_GB2312"/>
            </a:endParaRP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1547664" y="188640"/>
            <a:ext cx="1157689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dirty="0" err="1" smtClean="0">
                <a:solidFill>
                  <a:srgbClr val="DC4814"/>
                </a:solidFill>
              </a:rPr>
              <a:t>zhī</a:t>
            </a:r>
            <a:endParaRPr lang="en-US" altLang="zh-CN" sz="6600" dirty="0">
              <a:solidFill>
                <a:srgbClr val="DC4814"/>
              </a:solidFill>
            </a:endParaRP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4800600" y="762000"/>
            <a:ext cx="223651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rgbClr val="009900"/>
                </a:solidFill>
                <a:ea typeface="楷体_GB2312" pitchFamily="49" charset="-122"/>
              </a:rPr>
              <a:t>  </a:t>
            </a:r>
            <a:r>
              <a:rPr lang="en-US" altLang="zh-CN" sz="4800" dirty="0" err="1" smtClean="0">
                <a:solidFill>
                  <a:srgbClr val="009900"/>
                </a:solidFill>
                <a:ea typeface="楷体_GB2312" pitchFamily="49" charset="-122"/>
              </a:rPr>
              <a:t>yì</a:t>
            </a:r>
            <a:r>
              <a:rPr lang="en-US" altLang="zh-CN" sz="4800" dirty="0" smtClean="0">
                <a:solidFill>
                  <a:srgbClr val="009900"/>
                </a:solidFill>
                <a:ea typeface="楷体_GB2312" pitchFamily="49" charset="-122"/>
              </a:rPr>
              <a:t>   </a:t>
            </a:r>
            <a:r>
              <a:rPr lang="en-US" altLang="zh-CN" sz="4800" dirty="0" err="1" smtClean="0">
                <a:solidFill>
                  <a:srgbClr val="009900"/>
                </a:solidFill>
                <a:ea typeface="楷体_GB2312" pitchFamily="49" charset="-122"/>
              </a:rPr>
              <a:t>zhī</a:t>
            </a:r>
            <a:endParaRPr lang="en-US" altLang="zh-CN" sz="4800" dirty="0">
              <a:solidFill>
                <a:srgbClr val="009900"/>
              </a:solidFill>
              <a:ea typeface="楷体_GB2312" pitchFamily="49" charset="-122"/>
            </a:endParaRPr>
          </a:p>
          <a:p>
            <a:r>
              <a:rPr lang="zh-CN" altLang="en-US" sz="8000" dirty="0" smtClean="0">
                <a:solidFill>
                  <a:srgbClr val="006600"/>
                </a:solidFill>
                <a:ea typeface="楷体_GB2312" pitchFamily="49" charset="-122"/>
              </a:rPr>
              <a:t>一只</a:t>
            </a:r>
            <a:endParaRPr lang="zh-CN" altLang="en-US" sz="8000" dirty="0">
              <a:solidFill>
                <a:srgbClr val="006600"/>
              </a:solidFill>
              <a:ea typeface="楷体_GB2312" pitchFamily="49" charset="-122"/>
            </a:endParaRPr>
          </a:p>
        </p:txBody>
      </p:sp>
      <p:pic>
        <p:nvPicPr>
          <p:cNvPr id="11" name="Picture 6" descr="乌鸦"/>
          <p:cNvPicPr>
            <a:picLocks noChangeAspect="1" noChangeArrowheads="1"/>
          </p:cNvPicPr>
          <p:nvPr/>
        </p:nvPicPr>
        <p:blipFill>
          <a:blip r:embed="rId5" cstate="print">
            <a:biLevel thresh="50000"/>
          </a:blip>
          <a:srcRect/>
          <a:stretch>
            <a:fillRect/>
          </a:stretch>
        </p:blipFill>
        <p:spPr bwMode="auto">
          <a:xfrm>
            <a:off x="4356100" y="3213101"/>
            <a:ext cx="2880195" cy="158405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矩形 9"/>
          <p:cNvSpPr/>
          <p:nvPr/>
        </p:nvSpPr>
        <p:spPr>
          <a:xfrm>
            <a:off x="467544" y="4149080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Arial" pitchFamily="34" charset="0"/>
                <a:ea typeface="楷体_GB2312"/>
              </a:rPr>
              <a:t>结构：上下结构</a:t>
            </a:r>
            <a:endParaRPr lang="zh-CN" altLang="en-US" sz="3600" b="1" dirty="0">
              <a:solidFill>
                <a:srgbClr val="000099"/>
              </a:solidFill>
              <a:ea typeface="楷体_GB2312"/>
            </a:endParaRPr>
          </a:p>
        </p:txBody>
      </p:sp>
      <p:pic>
        <p:nvPicPr>
          <p:cNvPr id="12" name="图片 11" descr="说明: E:\an\一年级上册\一年级上册笔顺\只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5157192"/>
            <a:ext cx="2664296" cy="673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WordArt 15"/>
          <p:cNvSpPr>
            <a:spLocks noChangeArrowheads="1" noChangeShapeType="1" noTextEdit="1"/>
          </p:cNvSpPr>
          <p:nvPr/>
        </p:nvSpPr>
        <p:spPr bwMode="auto">
          <a:xfrm>
            <a:off x="8028384" y="404664"/>
            <a:ext cx="936104" cy="2376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1"/>
                  <a:tileRect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我</a:t>
            </a:r>
            <a:endParaRPr lang="en-US" altLang="zh-CN" sz="3600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0" scaled="1"/>
                <a:tileRect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  <a:p>
            <a:pPr algn="ctr"/>
            <a:r>
              <a:rPr lang="zh-CN" altLang="en-US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1"/>
                  <a:tileRect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会</a:t>
            </a:r>
            <a:endParaRPr lang="en-US" altLang="zh-CN" sz="3600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0" scaled="1"/>
                <a:tileRect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  <a:p>
            <a:pPr algn="ctr"/>
            <a:r>
              <a:rPr lang="zh-CN" altLang="en-US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1"/>
                  <a:tileRect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写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0" scaled="1"/>
                <a:tileRect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04048" y="5013176"/>
          <a:ext cx="2880320" cy="1728192"/>
        </p:xfrm>
        <a:graphic>
          <a:graphicData uri="http://schemas.openxmlformats.org/presentationml/2006/ole">
            <p:oleObj spid="_x0000_s5122" name="包装程序外壳对象" showAsIcon="1" r:id="rId7" imgW="438480" imgH="57132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3" grpId="0" autoUpdateAnimBg="0"/>
      <p:bldP spid="6164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页脚占位符 2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第一</a:t>
            </a:r>
            <a:r>
              <a:rPr lang="en-US" altLang="zh-CN" smtClean="0">
                <a:ea typeface="宋体" charset="-122"/>
              </a:rPr>
              <a:t>PPT</a:t>
            </a:r>
            <a:r>
              <a:rPr lang="zh-CN" altLang="en-US" smtClean="0">
                <a:ea typeface="宋体" charset="-122"/>
              </a:rPr>
              <a:t>模板网</a:t>
            </a:r>
            <a:r>
              <a:rPr lang="en-US" altLang="zh-CN" smtClean="0">
                <a:ea typeface="宋体" charset="-122"/>
              </a:rPr>
              <a:t>-WWW.1PPT.COM</a:t>
            </a:r>
          </a:p>
        </p:txBody>
      </p:sp>
      <p:pic>
        <p:nvPicPr>
          <p:cNvPr id="21507" name="Picture 2" descr="BAS0046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73" name="Group 29"/>
          <p:cNvGraphicFramePr>
            <a:graphicFrameLocks noGrp="1"/>
          </p:cNvGraphicFramePr>
          <p:nvPr/>
        </p:nvGraphicFramePr>
        <p:xfrm>
          <a:off x="827584" y="1340768"/>
          <a:ext cx="2880320" cy="2819400"/>
        </p:xfrm>
        <a:graphic>
          <a:graphicData uri="http://schemas.openxmlformats.org/drawingml/2006/table">
            <a:tbl>
              <a:tblPr/>
              <a:tblGrid>
                <a:gridCol w="1447800"/>
                <a:gridCol w="1432520"/>
              </a:tblGrid>
              <a:tr h="140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20" name="WordArt 5"/>
          <p:cNvSpPr>
            <a:spLocks noChangeArrowheads="1" noChangeShapeType="1" noTextEdit="1"/>
          </p:cNvSpPr>
          <p:nvPr/>
        </p:nvSpPr>
        <p:spPr bwMode="auto">
          <a:xfrm>
            <a:off x="1259632" y="1700808"/>
            <a:ext cx="2057400" cy="205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ea typeface="楷体_GB2312"/>
              </a:rPr>
              <a:t>石</a:t>
            </a:r>
            <a:endParaRPr lang="zh-CN" altLang="en-US" sz="80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ea typeface="楷体_GB2312"/>
            </a:endParaRPr>
          </a:p>
        </p:txBody>
      </p:sp>
      <p:sp>
        <p:nvSpPr>
          <p:cNvPr id="21521" name="Text Box 18"/>
          <p:cNvSpPr txBox="1">
            <a:spLocks noChangeArrowheads="1"/>
          </p:cNvSpPr>
          <p:nvPr/>
        </p:nvSpPr>
        <p:spPr bwMode="auto">
          <a:xfrm>
            <a:off x="323528" y="5229200"/>
            <a:ext cx="15696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a typeface="华文中宋" pitchFamily="2" charset="-122"/>
              </a:rPr>
              <a:t>笔顺：</a:t>
            </a:r>
            <a:endParaRPr lang="zh-CN" altLang="en-US" sz="3600" dirty="0">
              <a:solidFill>
                <a:srgbClr val="FF0000"/>
              </a:solidFill>
              <a:ea typeface="华文中宋" pitchFamily="2" charset="-122"/>
            </a:endParaRP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1763688" y="260648"/>
            <a:ext cx="1154483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dirty="0" err="1" smtClean="0">
                <a:solidFill>
                  <a:srgbClr val="DC4814"/>
                </a:solidFill>
              </a:rPr>
              <a:t>shí</a:t>
            </a:r>
            <a:endParaRPr lang="en-US" altLang="zh-CN" sz="6600" dirty="0">
              <a:solidFill>
                <a:srgbClr val="DC4814"/>
              </a:solidFill>
            </a:endParaRP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4800600" y="762000"/>
            <a:ext cx="223651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rgbClr val="009900"/>
                </a:solidFill>
                <a:ea typeface="楷体_GB2312" pitchFamily="49" charset="-122"/>
              </a:rPr>
              <a:t> </a:t>
            </a:r>
            <a:r>
              <a:rPr lang="en-US" altLang="zh-CN" sz="4800" dirty="0" err="1" smtClean="0">
                <a:solidFill>
                  <a:srgbClr val="009900"/>
                </a:solidFill>
                <a:ea typeface="楷体_GB2312" pitchFamily="49" charset="-122"/>
              </a:rPr>
              <a:t>shí</a:t>
            </a:r>
            <a:r>
              <a:rPr lang="en-US" altLang="zh-CN" sz="4800" dirty="0" smtClean="0">
                <a:solidFill>
                  <a:srgbClr val="009900"/>
                </a:solidFill>
                <a:ea typeface="楷体_GB2312" pitchFamily="49" charset="-122"/>
              </a:rPr>
              <a:t> </a:t>
            </a:r>
            <a:r>
              <a:rPr lang="en-US" altLang="zh-CN" sz="4800" dirty="0" err="1" smtClean="0">
                <a:solidFill>
                  <a:srgbClr val="009900"/>
                </a:solidFill>
                <a:ea typeface="楷体_GB2312" pitchFamily="49" charset="-122"/>
              </a:rPr>
              <a:t>tóu</a:t>
            </a:r>
            <a:endParaRPr lang="en-US" altLang="zh-CN" sz="4800" dirty="0">
              <a:solidFill>
                <a:srgbClr val="009900"/>
              </a:solidFill>
              <a:ea typeface="楷体_GB2312" pitchFamily="49" charset="-122"/>
            </a:endParaRPr>
          </a:p>
          <a:p>
            <a:r>
              <a:rPr lang="zh-CN" altLang="en-US" sz="8000" dirty="0" smtClean="0">
                <a:solidFill>
                  <a:srgbClr val="006600"/>
                </a:solidFill>
                <a:ea typeface="楷体_GB2312" pitchFamily="49" charset="-122"/>
              </a:rPr>
              <a:t>石头</a:t>
            </a:r>
            <a:endParaRPr lang="zh-CN" altLang="en-US" sz="8000" dirty="0">
              <a:solidFill>
                <a:srgbClr val="006600"/>
              </a:solidFill>
              <a:ea typeface="楷体_GB2312" pitchFamily="49" charset="-122"/>
            </a:endParaRPr>
          </a:p>
        </p:txBody>
      </p:sp>
      <p:pic>
        <p:nvPicPr>
          <p:cNvPr id="10" name="Picture 6" descr="1024×76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2780928"/>
            <a:ext cx="3168352" cy="2016224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611560" y="4221088"/>
            <a:ext cx="33778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Arial" pitchFamily="34" charset="0"/>
                <a:ea typeface="楷体_GB2312"/>
              </a:rPr>
              <a:t>结构：</a:t>
            </a:r>
            <a:r>
              <a:rPr lang="zh-CN" altLang="en-US" sz="2800" b="1" dirty="0" smtClean="0">
                <a:solidFill>
                  <a:srgbClr val="AD08C8"/>
                </a:solidFill>
                <a:latin typeface="Arial" pitchFamily="34" charset="0"/>
                <a:ea typeface="楷体_GB2312"/>
              </a:rPr>
              <a:t>半包围结构</a:t>
            </a:r>
            <a:endParaRPr lang="zh-CN" altLang="en-US" sz="3600" b="1" dirty="0">
              <a:solidFill>
                <a:srgbClr val="AD08C8"/>
              </a:solidFill>
              <a:ea typeface="楷体_GB2312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672" y="5157192"/>
            <a:ext cx="2736304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WordArt 15"/>
          <p:cNvSpPr>
            <a:spLocks noChangeArrowheads="1" noChangeShapeType="1" noTextEdit="1"/>
          </p:cNvSpPr>
          <p:nvPr/>
        </p:nvSpPr>
        <p:spPr bwMode="auto">
          <a:xfrm>
            <a:off x="8028384" y="404664"/>
            <a:ext cx="936104" cy="2376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1"/>
                  <a:tileRect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我</a:t>
            </a:r>
            <a:endParaRPr lang="en-US" altLang="zh-CN" sz="3600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0" scaled="1"/>
                <a:tileRect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  <a:p>
            <a:pPr algn="ctr"/>
            <a:r>
              <a:rPr lang="zh-CN" altLang="en-US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1"/>
                  <a:tileRect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会</a:t>
            </a:r>
            <a:endParaRPr lang="en-US" altLang="zh-CN" sz="3600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0" scaled="1"/>
                <a:tileRect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  <a:p>
            <a:pPr algn="ctr"/>
            <a:r>
              <a:rPr lang="zh-CN" altLang="en-US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1"/>
                  <a:tileRect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写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0" scaled="1"/>
                <a:tileRect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76056" y="5013176"/>
          <a:ext cx="2808312" cy="1656184"/>
        </p:xfrm>
        <a:graphic>
          <a:graphicData uri="http://schemas.openxmlformats.org/presentationml/2006/ole">
            <p:oleObj spid="_x0000_s4098" name="包装程序外壳对象" showAsIcon="1" r:id="rId7" imgW="438480" imgH="57132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3" grpId="0" autoUpdateAnimBg="0"/>
      <p:bldP spid="616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页脚占位符 2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第一</a:t>
            </a:r>
            <a:r>
              <a:rPr lang="en-US" altLang="zh-CN" smtClean="0">
                <a:ea typeface="宋体" charset="-122"/>
              </a:rPr>
              <a:t>PPT</a:t>
            </a:r>
            <a:r>
              <a:rPr lang="zh-CN" altLang="en-US" smtClean="0">
                <a:ea typeface="宋体" charset="-122"/>
              </a:rPr>
              <a:t>模板网</a:t>
            </a:r>
            <a:r>
              <a:rPr lang="en-US" altLang="zh-CN" smtClean="0">
                <a:ea typeface="宋体" charset="-122"/>
              </a:rPr>
              <a:t>-WWW.1PPT.COM</a:t>
            </a:r>
          </a:p>
        </p:txBody>
      </p:sp>
      <p:pic>
        <p:nvPicPr>
          <p:cNvPr id="21507" name="Picture 2" descr="BAS0046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73" name="Group 29"/>
          <p:cNvGraphicFramePr>
            <a:graphicFrameLocks noGrp="1"/>
          </p:cNvGraphicFramePr>
          <p:nvPr/>
        </p:nvGraphicFramePr>
        <p:xfrm>
          <a:off x="827584" y="1196752"/>
          <a:ext cx="2895600" cy="2819400"/>
        </p:xfrm>
        <a:graphic>
          <a:graphicData uri="http://schemas.openxmlformats.org/drawingml/2006/table">
            <a:tbl>
              <a:tblPr/>
              <a:tblGrid>
                <a:gridCol w="1447800"/>
                <a:gridCol w="1447800"/>
              </a:tblGrid>
              <a:tr h="140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20" name="WordArt 5"/>
          <p:cNvSpPr>
            <a:spLocks noChangeArrowheads="1" noChangeShapeType="1" noTextEdit="1"/>
          </p:cNvSpPr>
          <p:nvPr/>
        </p:nvSpPr>
        <p:spPr bwMode="auto">
          <a:xfrm>
            <a:off x="1259632" y="1556792"/>
            <a:ext cx="2057400" cy="205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ea typeface="楷体_GB2312"/>
              </a:rPr>
              <a:t>多</a:t>
            </a:r>
          </a:p>
        </p:txBody>
      </p:sp>
      <p:sp>
        <p:nvSpPr>
          <p:cNvPr id="21521" name="Text Box 18"/>
          <p:cNvSpPr txBox="1">
            <a:spLocks noChangeArrowheads="1"/>
          </p:cNvSpPr>
          <p:nvPr/>
        </p:nvSpPr>
        <p:spPr bwMode="auto">
          <a:xfrm>
            <a:off x="323528" y="5229200"/>
            <a:ext cx="15696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a typeface="华文中宋" pitchFamily="2" charset="-122"/>
              </a:rPr>
              <a:t>笔顺：</a:t>
            </a:r>
            <a:endParaRPr lang="zh-CN" altLang="en-US" sz="3600" dirty="0">
              <a:solidFill>
                <a:srgbClr val="FF0000"/>
              </a:solidFill>
              <a:ea typeface="华文中宋" pitchFamily="2" charset="-122"/>
            </a:endParaRP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1403648" y="188640"/>
            <a:ext cx="18002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6600" dirty="0" err="1" smtClean="0">
                <a:solidFill>
                  <a:srgbClr val="DC4814"/>
                </a:solidFill>
              </a:rPr>
              <a:t>duō</a:t>
            </a:r>
            <a:endParaRPr lang="en-US" altLang="zh-CN" sz="6600" dirty="0">
              <a:solidFill>
                <a:srgbClr val="DC4814"/>
              </a:solidFill>
            </a:endParaRP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4800600" y="762000"/>
            <a:ext cx="223651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rgbClr val="009900"/>
                </a:solidFill>
                <a:ea typeface="楷体_GB2312" pitchFamily="49" charset="-122"/>
              </a:rPr>
              <a:t>  </a:t>
            </a:r>
            <a:r>
              <a:rPr lang="en-US" altLang="zh-CN" sz="4800" dirty="0" err="1" smtClean="0">
                <a:solidFill>
                  <a:srgbClr val="009900"/>
                </a:solidFill>
                <a:ea typeface="楷体_GB2312" pitchFamily="49" charset="-122"/>
              </a:rPr>
              <a:t>xǔ</a:t>
            </a:r>
            <a:r>
              <a:rPr lang="en-US" altLang="zh-CN" sz="4800" dirty="0" smtClean="0">
                <a:solidFill>
                  <a:srgbClr val="009900"/>
                </a:solidFill>
                <a:ea typeface="楷体_GB2312" pitchFamily="49" charset="-122"/>
              </a:rPr>
              <a:t> </a:t>
            </a:r>
            <a:r>
              <a:rPr lang="en-US" altLang="zh-CN" sz="4800" dirty="0" err="1" smtClean="0">
                <a:solidFill>
                  <a:srgbClr val="009900"/>
                </a:solidFill>
                <a:ea typeface="楷体_GB2312" pitchFamily="49" charset="-122"/>
              </a:rPr>
              <a:t>duō</a:t>
            </a:r>
            <a:endParaRPr lang="en-US" altLang="zh-CN" sz="4800" dirty="0">
              <a:solidFill>
                <a:srgbClr val="009900"/>
              </a:solidFill>
              <a:ea typeface="楷体_GB2312" pitchFamily="49" charset="-122"/>
            </a:endParaRPr>
          </a:p>
          <a:p>
            <a:r>
              <a:rPr lang="zh-CN" altLang="en-US" sz="8000" dirty="0" smtClean="0">
                <a:solidFill>
                  <a:srgbClr val="006600"/>
                </a:solidFill>
                <a:ea typeface="楷体_GB2312" pitchFamily="49" charset="-122"/>
              </a:rPr>
              <a:t>许多</a:t>
            </a:r>
            <a:endParaRPr lang="zh-CN" altLang="en-US" sz="8000" dirty="0">
              <a:solidFill>
                <a:srgbClr val="006600"/>
              </a:solidFill>
              <a:ea typeface="楷体_GB2312" pitchFamily="49" charset="-122"/>
            </a:endParaRPr>
          </a:p>
        </p:txBody>
      </p:sp>
      <p:pic>
        <p:nvPicPr>
          <p:cNvPr id="11" name="Picture 4" descr="http://pic24.huitu.com/res/20141105/597726_20141105000741284200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2924944"/>
            <a:ext cx="3096344" cy="1944216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467544" y="4149080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Arial" pitchFamily="34" charset="0"/>
                <a:ea typeface="楷体_GB2312"/>
              </a:rPr>
              <a:t>结构：上下结构</a:t>
            </a:r>
            <a:endParaRPr lang="zh-CN" altLang="en-US" sz="3600" b="1" dirty="0">
              <a:solidFill>
                <a:srgbClr val="000099"/>
              </a:solidFill>
              <a:ea typeface="楷体_GB2312"/>
            </a:endParaRPr>
          </a:p>
        </p:txBody>
      </p:sp>
      <p:pic>
        <p:nvPicPr>
          <p:cNvPr id="14" name="图片 13" descr="说明: E:\an\一年级上册\一年级上册笔顺\多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5301208"/>
            <a:ext cx="28083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WordArt 15"/>
          <p:cNvSpPr>
            <a:spLocks noChangeArrowheads="1" noChangeShapeType="1" noTextEdit="1"/>
          </p:cNvSpPr>
          <p:nvPr/>
        </p:nvSpPr>
        <p:spPr bwMode="auto">
          <a:xfrm>
            <a:off x="8028384" y="404664"/>
            <a:ext cx="936104" cy="2376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1"/>
                  <a:tileRect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我</a:t>
            </a:r>
            <a:endParaRPr lang="en-US" altLang="zh-CN" sz="3600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0" scaled="1"/>
                <a:tileRect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  <a:p>
            <a:pPr algn="ctr"/>
            <a:r>
              <a:rPr lang="zh-CN" altLang="en-US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1"/>
                  <a:tileRect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会</a:t>
            </a:r>
            <a:endParaRPr lang="en-US" altLang="zh-CN" sz="3600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0" scaled="1"/>
                <a:tileRect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  <a:p>
            <a:pPr algn="ctr"/>
            <a:r>
              <a:rPr lang="zh-CN" altLang="en-US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1"/>
                  <a:tileRect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写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0" scaled="1"/>
                <a:tileRect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724128" y="5085184"/>
          <a:ext cx="2232248" cy="1656184"/>
        </p:xfrm>
        <a:graphic>
          <a:graphicData uri="http://schemas.openxmlformats.org/presentationml/2006/ole">
            <p:oleObj spid="_x0000_s2050" name="包装程序外壳对象" showAsIcon="1" r:id="rId7" imgW="438480" imgH="57132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3" grpId="0" autoUpdateAnimBg="0"/>
      <p:bldP spid="6164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页脚占位符 2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第一</a:t>
            </a:r>
            <a:r>
              <a:rPr lang="en-US" altLang="zh-CN" smtClean="0">
                <a:ea typeface="宋体" charset="-122"/>
              </a:rPr>
              <a:t>PPT</a:t>
            </a:r>
            <a:r>
              <a:rPr lang="zh-CN" altLang="en-US" smtClean="0">
                <a:ea typeface="宋体" charset="-122"/>
              </a:rPr>
              <a:t>模板网</a:t>
            </a:r>
            <a:r>
              <a:rPr lang="en-US" altLang="zh-CN" smtClean="0">
                <a:ea typeface="宋体" charset="-122"/>
              </a:rPr>
              <a:t>-WWW.1PPT.COM</a:t>
            </a:r>
          </a:p>
        </p:txBody>
      </p:sp>
      <p:pic>
        <p:nvPicPr>
          <p:cNvPr id="21507" name="Picture 2" descr="BAS0046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73" name="Group 29"/>
          <p:cNvGraphicFramePr>
            <a:graphicFrameLocks noGrp="1"/>
          </p:cNvGraphicFramePr>
          <p:nvPr/>
        </p:nvGraphicFramePr>
        <p:xfrm>
          <a:off x="827584" y="1124744"/>
          <a:ext cx="2895600" cy="2819400"/>
        </p:xfrm>
        <a:graphic>
          <a:graphicData uri="http://schemas.openxmlformats.org/drawingml/2006/table">
            <a:tbl>
              <a:tblPr/>
              <a:tblGrid>
                <a:gridCol w="1447800"/>
                <a:gridCol w="1447800"/>
              </a:tblGrid>
              <a:tr h="140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20" name="WordArt 5"/>
          <p:cNvSpPr>
            <a:spLocks noChangeArrowheads="1" noChangeShapeType="1" noTextEdit="1"/>
          </p:cNvSpPr>
          <p:nvPr/>
        </p:nvSpPr>
        <p:spPr bwMode="auto">
          <a:xfrm>
            <a:off x="1259632" y="1484784"/>
            <a:ext cx="2057400" cy="205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ea typeface="楷体_GB2312"/>
              </a:rPr>
              <a:t>出</a:t>
            </a:r>
          </a:p>
        </p:txBody>
      </p:sp>
      <p:sp>
        <p:nvSpPr>
          <p:cNvPr id="21521" name="Text Box 18"/>
          <p:cNvSpPr txBox="1">
            <a:spLocks noChangeArrowheads="1"/>
          </p:cNvSpPr>
          <p:nvPr/>
        </p:nvSpPr>
        <p:spPr bwMode="auto">
          <a:xfrm>
            <a:off x="323528" y="5229200"/>
            <a:ext cx="15696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a typeface="华文中宋" pitchFamily="2" charset="-122"/>
              </a:rPr>
              <a:t>笔顺：</a:t>
            </a:r>
            <a:endParaRPr lang="zh-CN" altLang="en-US" sz="3600" dirty="0">
              <a:solidFill>
                <a:srgbClr val="FF0000"/>
              </a:solidFill>
              <a:ea typeface="华文中宋" pitchFamily="2" charset="-122"/>
            </a:endParaRP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1619672" y="188640"/>
            <a:ext cx="14302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dirty="0" err="1" smtClean="0">
                <a:solidFill>
                  <a:srgbClr val="DC4814"/>
                </a:solidFill>
              </a:rPr>
              <a:t>chū</a:t>
            </a:r>
            <a:endParaRPr lang="en-US" altLang="zh-CN" sz="6600" dirty="0">
              <a:solidFill>
                <a:srgbClr val="DC4814"/>
              </a:solidFill>
            </a:endParaRP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4800600" y="762000"/>
            <a:ext cx="223651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rgbClr val="009900"/>
                </a:solidFill>
                <a:ea typeface="楷体_GB2312" pitchFamily="49" charset="-122"/>
              </a:rPr>
              <a:t> </a:t>
            </a:r>
            <a:r>
              <a:rPr lang="en-US" altLang="zh-CN" sz="4800" dirty="0" err="1" smtClean="0">
                <a:solidFill>
                  <a:srgbClr val="009900"/>
                </a:solidFill>
                <a:ea typeface="楷体_GB2312" pitchFamily="49" charset="-122"/>
              </a:rPr>
              <a:t>chū</a:t>
            </a:r>
            <a:r>
              <a:rPr lang="en-US" altLang="zh-CN" sz="4800" dirty="0" smtClean="0">
                <a:solidFill>
                  <a:srgbClr val="009900"/>
                </a:solidFill>
                <a:ea typeface="楷体_GB2312" pitchFamily="49" charset="-122"/>
              </a:rPr>
              <a:t> </a:t>
            </a:r>
            <a:r>
              <a:rPr lang="en-US" altLang="zh-CN" sz="4800" dirty="0" err="1" smtClean="0">
                <a:solidFill>
                  <a:srgbClr val="009900"/>
                </a:solidFill>
                <a:ea typeface="楷体_GB2312" pitchFamily="49" charset="-122"/>
              </a:rPr>
              <a:t>rù</a:t>
            </a:r>
            <a:endParaRPr lang="en-US" altLang="zh-CN" sz="4800" dirty="0">
              <a:solidFill>
                <a:srgbClr val="009900"/>
              </a:solidFill>
              <a:ea typeface="楷体_GB2312" pitchFamily="49" charset="-122"/>
            </a:endParaRPr>
          </a:p>
          <a:p>
            <a:r>
              <a:rPr lang="zh-CN" altLang="en-US" sz="8000" dirty="0" smtClean="0">
                <a:solidFill>
                  <a:srgbClr val="006600"/>
                </a:solidFill>
                <a:ea typeface="楷体_GB2312" pitchFamily="49" charset="-122"/>
              </a:rPr>
              <a:t>出入</a:t>
            </a:r>
            <a:endParaRPr lang="zh-CN" altLang="en-US" sz="8000" dirty="0">
              <a:solidFill>
                <a:srgbClr val="006600"/>
              </a:solidFill>
              <a:ea typeface="楷体_GB2312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4293096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Arial" pitchFamily="34" charset="0"/>
                <a:ea typeface="楷体_GB2312"/>
              </a:rPr>
              <a:t>结构：独体字</a:t>
            </a:r>
            <a:endParaRPr lang="zh-CN" altLang="en-US" sz="3600" b="1" dirty="0">
              <a:solidFill>
                <a:srgbClr val="000099"/>
              </a:solidFill>
              <a:ea typeface="楷体_GB2312"/>
            </a:endParaRPr>
          </a:p>
        </p:txBody>
      </p:sp>
      <p:pic>
        <p:nvPicPr>
          <p:cNvPr id="12" name="Picture 10" descr="http://pic17.nipic.com/20111114/552202_103811376124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2780928"/>
            <a:ext cx="3240360" cy="1944216"/>
          </a:xfrm>
          <a:prstGeom prst="rect">
            <a:avLst/>
          </a:prstGeom>
          <a:noFill/>
        </p:spPr>
      </p:pic>
      <p:pic>
        <p:nvPicPr>
          <p:cNvPr id="13" name="图片 12" descr="说明: E:\an\一年级上册\一年级上册笔顺\出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5229200"/>
            <a:ext cx="2592288" cy="610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15"/>
          <p:cNvSpPr>
            <a:spLocks noChangeArrowheads="1" noChangeShapeType="1" noTextEdit="1"/>
          </p:cNvSpPr>
          <p:nvPr/>
        </p:nvSpPr>
        <p:spPr bwMode="auto">
          <a:xfrm>
            <a:off x="8028384" y="404664"/>
            <a:ext cx="936104" cy="2376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1"/>
                  <a:tileRect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我</a:t>
            </a:r>
            <a:endParaRPr lang="en-US" altLang="zh-CN" sz="3600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0" scaled="1"/>
                <a:tileRect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  <a:p>
            <a:pPr algn="ctr"/>
            <a:r>
              <a:rPr lang="zh-CN" altLang="en-US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1"/>
                  <a:tileRect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会</a:t>
            </a:r>
            <a:endParaRPr lang="en-US" altLang="zh-CN" sz="3600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0" scaled="1"/>
                <a:tileRect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  <a:p>
            <a:pPr algn="ctr"/>
            <a:r>
              <a:rPr lang="zh-CN" altLang="en-US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1"/>
                  <a:tileRect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写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0" scaled="1"/>
                <a:tileRect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652120" y="5157192"/>
          <a:ext cx="1872208" cy="1512168"/>
        </p:xfrm>
        <a:graphic>
          <a:graphicData uri="http://schemas.openxmlformats.org/presentationml/2006/ole">
            <p:oleObj spid="_x0000_s1026" name="包装程序外壳对象" showAsIcon="1" r:id="rId7" imgW="438480" imgH="57132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3" grpId="0" autoUpdateAnimBg="0"/>
      <p:bldP spid="6164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页脚占位符 2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第一</a:t>
            </a:r>
            <a:r>
              <a:rPr lang="en-US" altLang="zh-CN" smtClean="0">
                <a:ea typeface="宋体" charset="-122"/>
              </a:rPr>
              <a:t>PPT</a:t>
            </a:r>
            <a:r>
              <a:rPr lang="zh-CN" altLang="en-US" smtClean="0">
                <a:ea typeface="宋体" charset="-122"/>
              </a:rPr>
              <a:t>模板网</a:t>
            </a:r>
            <a:r>
              <a:rPr lang="en-US" altLang="zh-CN" smtClean="0">
                <a:ea typeface="宋体" charset="-122"/>
              </a:rPr>
              <a:t>-WWW.1PPT.COM</a:t>
            </a:r>
          </a:p>
        </p:txBody>
      </p:sp>
      <p:pic>
        <p:nvPicPr>
          <p:cNvPr id="21507" name="Picture 2" descr="BAS0046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73" name="Group 29"/>
          <p:cNvGraphicFramePr>
            <a:graphicFrameLocks noGrp="1"/>
          </p:cNvGraphicFramePr>
          <p:nvPr/>
        </p:nvGraphicFramePr>
        <p:xfrm>
          <a:off x="838200" y="1143000"/>
          <a:ext cx="2895600" cy="2819400"/>
        </p:xfrm>
        <a:graphic>
          <a:graphicData uri="http://schemas.openxmlformats.org/drawingml/2006/table">
            <a:tbl>
              <a:tblPr/>
              <a:tblGrid>
                <a:gridCol w="1447800"/>
                <a:gridCol w="1447800"/>
              </a:tblGrid>
              <a:tr h="140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20" name="WordArt 5"/>
          <p:cNvSpPr>
            <a:spLocks noChangeArrowheads="1" noChangeShapeType="1" noTextEdit="1"/>
          </p:cNvSpPr>
          <p:nvPr/>
        </p:nvSpPr>
        <p:spPr bwMode="auto">
          <a:xfrm>
            <a:off x="1219200" y="1524000"/>
            <a:ext cx="2057400" cy="205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ea typeface="楷体_GB2312"/>
              </a:rPr>
              <a:t>见</a:t>
            </a:r>
          </a:p>
        </p:txBody>
      </p:sp>
      <p:sp>
        <p:nvSpPr>
          <p:cNvPr id="21521" name="Text Box 18"/>
          <p:cNvSpPr txBox="1">
            <a:spLocks noChangeArrowheads="1"/>
          </p:cNvSpPr>
          <p:nvPr/>
        </p:nvSpPr>
        <p:spPr bwMode="auto">
          <a:xfrm>
            <a:off x="251520" y="5157192"/>
            <a:ext cx="15696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a typeface="华文中宋" pitchFamily="2" charset="-122"/>
              </a:rPr>
              <a:t>笔顺：</a:t>
            </a:r>
            <a:endParaRPr lang="zh-CN" altLang="en-US" sz="3600" dirty="0">
              <a:solidFill>
                <a:srgbClr val="FF0000"/>
              </a:solidFill>
              <a:ea typeface="华文中宋" pitchFamily="2" charset="-122"/>
            </a:endParaRP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1691680" y="188640"/>
            <a:ext cx="14302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dirty="0" err="1" smtClean="0">
                <a:solidFill>
                  <a:srgbClr val="DC4814"/>
                </a:solidFill>
              </a:rPr>
              <a:t>jiàn</a:t>
            </a:r>
            <a:endParaRPr lang="en-US" altLang="zh-CN" sz="6600" dirty="0">
              <a:solidFill>
                <a:srgbClr val="DC4814"/>
              </a:solidFill>
            </a:endParaRP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4800600" y="762000"/>
            <a:ext cx="2216150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 dirty="0" err="1" smtClean="0">
                <a:solidFill>
                  <a:srgbClr val="009900"/>
                </a:solidFill>
                <a:ea typeface="楷体_GB2312" pitchFamily="49" charset="-122"/>
              </a:rPr>
              <a:t>kàn</a:t>
            </a:r>
            <a:r>
              <a:rPr lang="en-US" altLang="zh-CN" sz="4800" dirty="0" smtClean="0">
                <a:solidFill>
                  <a:srgbClr val="009900"/>
                </a:solidFill>
                <a:ea typeface="楷体_GB2312" pitchFamily="49" charset="-122"/>
              </a:rPr>
              <a:t> </a:t>
            </a:r>
            <a:r>
              <a:rPr lang="en-US" altLang="zh-CN" sz="4800" dirty="0" err="1" smtClean="0">
                <a:solidFill>
                  <a:srgbClr val="009900"/>
                </a:solidFill>
                <a:ea typeface="楷体_GB2312" pitchFamily="49" charset="-122"/>
              </a:rPr>
              <a:t>jiàn</a:t>
            </a:r>
            <a:endParaRPr lang="en-US" altLang="zh-CN" sz="4800" dirty="0">
              <a:solidFill>
                <a:srgbClr val="009900"/>
              </a:solidFill>
              <a:ea typeface="楷体_GB2312" pitchFamily="49" charset="-122"/>
            </a:endParaRPr>
          </a:p>
          <a:p>
            <a:r>
              <a:rPr lang="zh-CN" altLang="en-US" sz="8000" dirty="0" smtClean="0">
                <a:solidFill>
                  <a:srgbClr val="006600"/>
                </a:solidFill>
                <a:ea typeface="楷体_GB2312" pitchFamily="49" charset="-122"/>
              </a:rPr>
              <a:t>看见</a:t>
            </a:r>
            <a:endParaRPr lang="zh-CN" altLang="en-US" sz="8000" dirty="0">
              <a:solidFill>
                <a:srgbClr val="006600"/>
              </a:solidFill>
              <a:ea typeface="楷体_GB2312" pitchFamily="49" charset="-122"/>
            </a:endParaRPr>
          </a:p>
        </p:txBody>
      </p:sp>
      <p:pic>
        <p:nvPicPr>
          <p:cNvPr id="11" name="Picture 8" descr="看见 - 在云上唱歌 - 在云上唱歌的博客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2924944"/>
            <a:ext cx="3096344" cy="1944216"/>
          </a:xfrm>
          <a:prstGeom prst="rect">
            <a:avLst/>
          </a:prstGeom>
          <a:noFill/>
        </p:spPr>
      </p:pic>
      <p:sp>
        <p:nvSpPr>
          <p:cNvPr id="13" name="矩形 12"/>
          <p:cNvSpPr/>
          <p:nvPr/>
        </p:nvSpPr>
        <p:spPr>
          <a:xfrm>
            <a:off x="683568" y="4221088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Arial" pitchFamily="34" charset="0"/>
                <a:ea typeface="楷体_GB2312"/>
              </a:rPr>
              <a:t>结构：独体字</a:t>
            </a:r>
            <a:endParaRPr lang="zh-CN" altLang="en-US" sz="3600" b="1" dirty="0">
              <a:solidFill>
                <a:srgbClr val="000099"/>
              </a:solidFill>
              <a:ea typeface="楷体_GB2312"/>
            </a:endParaRPr>
          </a:p>
        </p:txBody>
      </p:sp>
      <p:pic>
        <p:nvPicPr>
          <p:cNvPr id="14" name="图片 13" descr="说明: E:\an\一年级上册\一年级上册笔顺\见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5229200"/>
            <a:ext cx="23762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WordArt 15"/>
          <p:cNvSpPr>
            <a:spLocks noChangeArrowheads="1" noChangeShapeType="1" noTextEdit="1"/>
          </p:cNvSpPr>
          <p:nvPr/>
        </p:nvSpPr>
        <p:spPr bwMode="auto">
          <a:xfrm>
            <a:off x="8028384" y="404664"/>
            <a:ext cx="936104" cy="2376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1"/>
                  <a:tileRect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我</a:t>
            </a:r>
            <a:endParaRPr lang="en-US" altLang="zh-CN" sz="3600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0" scaled="1"/>
                <a:tileRect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  <a:p>
            <a:pPr algn="ctr"/>
            <a:r>
              <a:rPr lang="zh-CN" altLang="en-US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1"/>
                  <a:tileRect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会</a:t>
            </a:r>
            <a:endParaRPr lang="en-US" altLang="zh-CN" sz="3600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0" scaled="1"/>
                <a:tileRect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  <a:p>
            <a:pPr algn="ctr"/>
            <a:r>
              <a:rPr lang="zh-CN" altLang="en-US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1"/>
                  <a:tileRect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写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0" scaled="1"/>
                <a:tileRect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436096" y="5013176"/>
          <a:ext cx="2448272" cy="1656184"/>
        </p:xfrm>
        <a:graphic>
          <a:graphicData uri="http://schemas.openxmlformats.org/presentationml/2006/ole">
            <p:oleObj spid="_x0000_s3074" name="包装程序外壳对象" showAsIcon="1" r:id="rId7" imgW="438480" imgH="57132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3" grpId="0" autoUpdateAnimBg="0"/>
      <p:bldP spid="616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页脚占位符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/>
              <a:t>第一</a:t>
            </a:r>
            <a:r>
              <a:rPr lang="en-US" altLang="zh-CN"/>
              <a:t>PPT</a:t>
            </a:r>
            <a:r>
              <a:rPr lang="zh-CN" altLang="en-US"/>
              <a:t>模板网</a:t>
            </a:r>
            <a:r>
              <a:rPr lang="en-US" altLang="zh-CN"/>
              <a:t>-WWW.1PPT.COM</a:t>
            </a:r>
          </a:p>
        </p:txBody>
      </p:sp>
      <p:pic>
        <p:nvPicPr>
          <p:cNvPr id="18435" name="Picture 2" descr="图片1re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116632"/>
            <a:ext cx="2233613" cy="1584325"/>
            <a:chOff x="158" y="572"/>
            <a:chExt cx="1407" cy="998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58" y="572"/>
              <a:ext cx="1407" cy="998"/>
              <a:chOff x="703" y="1298"/>
              <a:chExt cx="1451" cy="1134"/>
            </a:xfrm>
          </p:grpSpPr>
          <p:pic>
            <p:nvPicPr>
              <p:cNvPr id="18475" name="Picture 5" descr="1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03" y="1298"/>
                <a:ext cx="1451" cy="1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476" name="Rectangle 6"/>
              <p:cNvSpPr>
                <a:spLocks noChangeArrowheads="1"/>
              </p:cNvSpPr>
              <p:nvPr/>
            </p:nvSpPr>
            <p:spPr bwMode="auto">
              <a:xfrm>
                <a:off x="929" y="1616"/>
                <a:ext cx="1043" cy="3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kumimoji="1" lang="zh-CN" altLang="zh-CN" sz="2800" b="1">
                  <a:solidFill>
                    <a:schemeClr val="hlink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sp>
          <p:nvSpPr>
            <p:cNvPr id="18474" name="WordArt 7"/>
            <p:cNvSpPr>
              <a:spLocks noChangeArrowheads="1" noChangeShapeType="1" noTextEdit="1"/>
            </p:cNvSpPr>
            <p:nvPr/>
          </p:nvSpPr>
          <p:spPr bwMode="auto">
            <a:xfrm>
              <a:off x="385" y="754"/>
              <a:ext cx="907" cy="4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12700">
                    <a:solidFill>
                      <a:srgbClr val="3333CC"/>
                    </a:solidFill>
                    <a:round/>
                    <a:headEnd/>
                    <a:tailEnd/>
                  </a:ln>
                  <a:gradFill>
                    <a:gsLst>
                      <a:gs pos="0">
                        <a:srgbClr val="A603AB"/>
                      </a:gs>
                      <a:gs pos="21001">
                        <a:srgbClr val="0819FB"/>
                      </a:gs>
                      <a:gs pos="35001">
                        <a:srgbClr val="1A8D48"/>
                      </a:gs>
                      <a:gs pos="52000">
                        <a:srgbClr val="FFFF00"/>
                      </a:gs>
                      <a:gs pos="73000">
                        <a:srgbClr val="EE3F17"/>
                      </a:gs>
                      <a:gs pos="88000">
                        <a:srgbClr val="E81766"/>
                      </a:gs>
                      <a:gs pos="100000">
                        <a:srgbClr val="A603AB"/>
                      </a:gs>
                    </a:gsLst>
                    <a:lin ang="0" scaled="0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隶书"/>
                  <a:ea typeface="隶书"/>
                </a:rPr>
                <a:t>写一写</a:t>
              </a: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1739900" y="2205038"/>
            <a:ext cx="5711825" cy="1439862"/>
            <a:chOff x="657" y="1389"/>
            <a:chExt cx="3598" cy="907"/>
          </a:xfrm>
        </p:grpSpPr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1557" y="1415"/>
              <a:ext cx="899" cy="881"/>
              <a:chOff x="2426" y="1253"/>
              <a:chExt cx="1815" cy="1814"/>
            </a:xfrm>
          </p:grpSpPr>
          <p:sp>
            <p:nvSpPr>
              <p:cNvPr id="18470" name="Rectangle 10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71" name="Line 11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2" name="Line 12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" name="Group 13"/>
            <p:cNvGrpSpPr>
              <a:grpSpLocks/>
            </p:cNvGrpSpPr>
            <p:nvPr/>
          </p:nvGrpSpPr>
          <p:grpSpPr bwMode="auto">
            <a:xfrm>
              <a:off x="657" y="1415"/>
              <a:ext cx="900" cy="881"/>
              <a:chOff x="2426" y="1253"/>
              <a:chExt cx="1815" cy="1814"/>
            </a:xfrm>
          </p:grpSpPr>
          <p:sp>
            <p:nvSpPr>
              <p:cNvPr id="18467" name="Rectangle 14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68" name="Line 15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9" name="Line 16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Group 17"/>
            <p:cNvGrpSpPr>
              <a:grpSpLocks/>
            </p:cNvGrpSpPr>
            <p:nvPr/>
          </p:nvGrpSpPr>
          <p:grpSpPr bwMode="auto">
            <a:xfrm>
              <a:off x="2456" y="1415"/>
              <a:ext cx="900" cy="881"/>
              <a:chOff x="2426" y="1253"/>
              <a:chExt cx="1815" cy="1814"/>
            </a:xfrm>
          </p:grpSpPr>
          <p:sp>
            <p:nvSpPr>
              <p:cNvPr id="18464" name="Rectangle 18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65" name="Line 19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6" name="Line 20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Group 21"/>
            <p:cNvGrpSpPr>
              <a:grpSpLocks/>
            </p:cNvGrpSpPr>
            <p:nvPr/>
          </p:nvGrpSpPr>
          <p:grpSpPr bwMode="auto">
            <a:xfrm>
              <a:off x="3356" y="1415"/>
              <a:ext cx="899" cy="881"/>
              <a:chOff x="2426" y="1253"/>
              <a:chExt cx="1815" cy="1814"/>
            </a:xfrm>
          </p:grpSpPr>
          <p:sp>
            <p:nvSpPr>
              <p:cNvPr id="18461" name="Rectangle 22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62" name="Line 23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3" name="Line 24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60" name="Text Box 25"/>
            <p:cNvSpPr txBox="1">
              <a:spLocks noChangeArrowheads="1"/>
            </p:cNvSpPr>
            <p:nvPr/>
          </p:nvSpPr>
          <p:spPr bwMode="auto">
            <a:xfrm>
              <a:off x="710" y="1389"/>
              <a:ext cx="3531" cy="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0802" tIns="35401" rIns="70802" bIns="35401"/>
            <a:lstStyle/>
            <a:p>
              <a:pPr algn="dist"/>
              <a:r>
                <a:rPr lang="zh-CN" altLang="en-US" sz="8800" b="1" dirty="0" smtClean="0">
                  <a:solidFill>
                    <a:srgbClr val="FF3300"/>
                  </a:solidFill>
                  <a:ea typeface="楷体_GB2312" pitchFamily="49" charset="-122"/>
                </a:rPr>
                <a:t>只石多出</a:t>
              </a:r>
              <a:endParaRPr lang="zh-CN" altLang="en-US" sz="8800" b="1" dirty="0">
                <a:solidFill>
                  <a:srgbClr val="FF3300"/>
                </a:solidFill>
                <a:ea typeface="楷体_GB2312" pitchFamily="49" charset="-122"/>
              </a:endParaRPr>
            </a:p>
          </p:txBody>
        </p:sp>
      </p:grpSp>
      <p:graphicFrame>
        <p:nvGraphicFramePr>
          <p:cNvPr id="45" name="Group 29"/>
          <p:cNvGraphicFramePr>
            <a:graphicFrameLocks noGrp="1"/>
          </p:cNvGraphicFramePr>
          <p:nvPr/>
        </p:nvGraphicFramePr>
        <p:xfrm>
          <a:off x="3923928" y="4581128"/>
          <a:ext cx="1440160" cy="1440160"/>
        </p:xfrm>
        <a:graphic>
          <a:graphicData uri="http://schemas.openxmlformats.org/drawingml/2006/table">
            <a:tbl>
              <a:tblPr/>
              <a:tblGrid>
                <a:gridCol w="720080"/>
                <a:gridCol w="720080"/>
              </a:tblGrid>
              <a:tr h="720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" name="矩形 45"/>
          <p:cNvSpPr/>
          <p:nvPr/>
        </p:nvSpPr>
        <p:spPr>
          <a:xfrm>
            <a:off x="3923928" y="4509120"/>
            <a:ext cx="131318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ea typeface="楷体_GB2312"/>
              </a:rPr>
              <a:t>见</a:t>
            </a:r>
            <a:endParaRPr lang="zh-CN" altLang="en-US" sz="88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ea typeface="楷体_GB231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067944" y="3789040"/>
            <a:ext cx="109196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err="1" smtClean="0">
                <a:solidFill>
                  <a:schemeClr val="accent1">
                    <a:lumMod val="50000"/>
                  </a:schemeClr>
                </a:solidFill>
              </a:rPr>
              <a:t>jiàn</a:t>
            </a:r>
            <a:endParaRPr lang="en-US" altLang="zh-CN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228184" y="1412776"/>
            <a:ext cx="109196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err="1" smtClean="0">
                <a:solidFill>
                  <a:schemeClr val="accent1">
                    <a:lumMod val="50000"/>
                  </a:schemeClr>
                </a:solidFill>
              </a:rPr>
              <a:t>chū</a:t>
            </a:r>
            <a:endParaRPr lang="en-US" altLang="zh-CN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716016" y="1412776"/>
            <a:ext cx="11576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err="1" smtClean="0">
                <a:solidFill>
                  <a:srgbClr val="009900"/>
                </a:solidFill>
                <a:ea typeface="楷体_GB2312" pitchFamily="49" charset="-122"/>
              </a:rPr>
              <a:t>duō</a:t>
            </a:r>
            <a:endParaRPr lang="zh-CN" altLang="en-US" sz="4800" dirty="0"/>
          </a:p>
        </p:txBody>
      </p:sp>
      <p:sp>
        <p:nvSpPr>
          <p:cNvPr id="50" name="矩形 49"/>
          <p:cNvSpPr/>
          <p:nvPr/>
        </p:nvSpPr>
        <p:spPr>
          <a:xfrm>
            <a:off x="3419872" y="1412776"/>
            <a:ext cx="10294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err="1" smtClean="0">
                <a:solidFill>
                  <a:srgbClr val="009900"/>
                </a:solidFill>
                <a:ea typeface="楷体_GB2312" pitchFamily="49" charset="-122"/>
              </a:rPr>
              <a:t>shí</a:t>
            </a:r>
            <a:r>
              <a:rPr lang="en-US" altLang="zh-CN" sz="4800" dirty="0" smtClean="0">
                <a:solidFill>
                  <a:srgbClr val="009900"/>
                </a:solidFill>
                <a:ea typeface="楷体_GB2312" pitchFamily="49" charset="-122"/>
              </a:rPr>
              <a:t> </a:t>
            </a:r>
            <a:endParaRPr lang="zh-CN" altLang="en-US" sz="4800" dirty="0"/>
          </a:p>
        </p:txBody>
      </p:sp>
      <p:sp>
        <p:nvSpPr>
          <p:cNvPr id="51" name="矩形 50"/>
          <p:cNvSpPr/>
          <p:nvPr/>
        </p:nvSpPr>
        <p:spPr>
          <a:xfrm>
            <a:off x="2123728" y="1412776"/>
            <a:ext cx="8931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err="1" smtClean="0">
                <a:solidFill>
                  <a:srgbClr val="009900"/>
                </a:solidFill>
                <a:ea typeface="楷体_GB2312" pitchFamily="49" charset="-122"/>
              </a:rPr>
              <a:t>zhī</a:t>
            </a:r>
            <a:endParaRPr lang="zh-CN" altLang="en-US" sz="4800" dirty="0"/>
          </a:p>
        </p:txBody>
      </p:sp>
      <p:sp>
        <p:nvSpPr>
          <p:cNvPr id="52" name="WordArt 15"/>
          <p:cNvSpPr>
            <a:spLocks noChangeArrowheads="1" noChangeShapeType="1" noTextEdit="1"/>
          </p:cNvSpPr>
          <p:nvPr/>
        </p:nvSpPr>
        <p:spPr bwMode="auto">
          <a:xfrm>
            <a:off x="3059832" y="188640"/>
            <a:ext cx="2880320" cy="10804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1"/>
                  <a:tileRect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我会写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0" scaled="1"/>
                <a:tileRect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图片1r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WordArt 2"/>
          <p:cNvSpPr>
            <a:spLocks noChangeArrowheads="1" noChangeShapeType="1" noTextEdit="1"/>
          </p:cNvSpPr>
          <p:nvPr/>
        </p:nvSpPr>
        <p:spPr bwMode="auto">
          <a:xfrm>
            <a:off x="2339752" y="404664"/>
            <a:ext cx="3886200" cy="14001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比一比，读一读</a:t>
            </a:r>
            <a:endParaRPr lang="zh-CN" altLang="en-US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/>
              <a:ea typeface="宋体"/>
            </a:endParaRPr>
          </a:p>
        </p:txBody>
      </p:sp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827584" y="2060848"/>
            <a:ext cx="745232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Times New Roman" pitchFamily="18" charset="0"/>
                <a:ea typeface="楷体_GB2312" pitchFamily="49" charset="-122"/>
              </a:rPr>
              <a:t>渴　　喝　</a:t>
            </a:r>
            <a:r>
              <a:rPr lang="zh-CN" altLang="en-US" sz="6000" b="1" dirty="0" smtClean="0">
                <a:latin typeface="Times New Roman" pitchFamily="18" charset="0"/>
                <a:ea typeface="楷体_GB2312" pitchFamily="49" charset="-122"/>
              </a:rPr>
              <a:t>为</a:t>
            </a:r>
            <a:r>
              <a:rPr lang="zh-CN" altLang="en-US" sz="6000" b="1" dirty="0">
                <a:latin typeface="Times New Roman" pitchFamily="18" charset="0"/>
                <a:ea typeface="楷体_GB2312" pitchFamily="49" charset="-122"/>
              </a:rPr>
              <a:t>　　办</a:t>
            </a:r>
          </a:p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Times New Roman" pitchFamily="18" charset="0"/>
                <a:ea typeface="楷体_GB2312" pitchFamily="49" charset="-122"/>
              </a:rPr>
              <a:t>右　　石　</a:t>
            </a:r>
            <a:r>
              <a:rPr lang="zh-CN" altLang="en-US" sz="6000" b="1" dirty="0" smtClean="0">
                <a:latin typeface="Times New Roman" pitchFamily="18" charset="0"/>
                <a:ea typeface="楷体_GB2312" pitchFamily="49" charset="-122"/>
              </a:rPr>
              <a:t>鸟</a:t>
            </a:r>
            <a:r>
              <a:rPr lang="zh-CN" altLang="en-US" sz="6000" b="1" dirty="0">
                <a:latin typeface="Times New Roman" pitchFamily="18" charset="0"/>
                <a:ea typeface="楷体_GB2312" pitchFamily="49" charset="-122"/>
              </a:rPr>
              <a:t>　　乌</a:t>
            </a:r>
          </a:p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Times New Roman" pitchFamily="18" charset="0"/>
                <a:ea typeface="楷体_GB2312" pitchFamily="49" charset="-122"/>
              </a:rPr>
              <a:t>丢　　法　</a:t>
            </a:r>
            <a:r>
              <a:rPr lang="zh-CN" altLang="en-US" sz="6000" b="1" dirty="0" smtClean="0">
                <a:latin typeface="Times New Roman" pitchFamily="18" charset="0"/>
                <a:ea typeface="楷体_GB2312" pitchFamily="49" charset="-122"/>
              </a:rPr>
              <a:t>鸦</a:t>
            </a:r>
            <a:r>
              <a:rPr lang="zh-CN" altLang="en-US" sz="6000" b="1" dirty="0">
                <a:latin typeface="Times New Roman" pitchFamily="18" charset="0"/>
                <a:ea typeface="楷体_GB2312" pitchFamily="49" charset="-122"/>
              </a:rPr>
              <a:t>　　鸭</a:t>
            </a:r>
          </a:p>
        </p:txBody>
      </p:sp>
      <p:sp>
        <p:nvSpPr>
          <p:cNvPr id="24579" name="Line 4"/>
          <p:cNvSpPr>
            <a:spLocks noChangeShapeType="1"/>
          </p:cNvSpPr>
          <p:nvPr/>
        </p:nvSpPr>
        <p:spPr bwMode="auto">
          <a:xfrm>
            <a:off x="1835696" y="2564904"/>
            <a:ext cx="990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0" name="Line 5"/>
          <p:cNvSpPr>
            <a:spLocks noChangeShapeType="1"/>
          </p:cNvSpPr>
          <p:nvPr/>
        </p:nvSpPr>
        <p:spPr bwMode="auto">
          <a:xfrm>
            <a:off x="1907704" y="3933056"/>
            <a:ext cx="990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1" name="Line 6"/>
          <p:cNvSpPr>
            <a:spLocks noChangeShapeType="1"/>
          </p:cNvSpPr>
          <p:nvPr/>
        </p:nvSpPr>
        <p:spPr bwMode="auto">
          <a:xfrm>
            <a:off x="1907704" y="5301208"/>
            <a:ext cx="990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2" name="Line 7"/>
          <p:cNvSpPr>
            <a:spLocks noChangeShapeType="1"/>
          </p:cNvSpPr>
          <p:nvPr/>
        </p:nvSpPr>
        <p:spPr bwMode="auto">
          <a:xfrm>
            <a:off x="5724128" y="2636912"/>
            <a:ext cx="990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3" name="Line 8"/>
          <p:cNvSpPr>
            <a:spLocks noChangeShapeType="1"/>
          </p:cNvSpPr>
          <p:nvPr/>
        </p:nvSpPr>
        <p:spPr bwMode="auto">
          <a:xfrm>
            <a:off x="5724128" y="3933056"/>
            <a:ext cx="990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4" name="Line 9"/>
          <p:cNvSpPr>
            <a:spLocks noChangeShapeType="1"/>
          </p:cNvSpPr>
          <p:nvPr/>
        </p:nvSpPr>
        <p:spPr bwMode="auto">
          <a:xfrm>
            <a:off x="5796136" y="5373216"/>
            <a:ext cx="990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图片1r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971550" y="1844675"/>
            <a:ext cx="79248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一只乌鸦口渴了，  到处找水喝。</a:t>
            </a:r>
          </a:p>
        </p:txBody>
      </p:sp>
      <p:pic>
        <p:nvPicPr>
          <p:cNvPr id="25604" name="Picture 6" descr="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2565400"/>
            <a:ext cx="8101012" cy="378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683568" y="332656"/>
            <a:ext cx="2646878" cy="83099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perspective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初读课文</a:t>
            </a:r>
            <a:endParaRPr lang="zh-CN" altLang="zh-CN" sz="4800" b="1" dirty="0" smtClean="0"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atin typeface="华文琥珀" pitchFamily="2" charset="-122"/>
              <a:ea typeface="华文琥珀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图片1r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252413" y="476250"/>
            <a:ext cx="8639175" cy="19224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乌鸦看见一个瓶子，瓶子里有水。但是，瓶子里水不多，瓶口又小，乌鸦喝不着水，怎么办呢？</a:t>
            </a:r>
          </a:p>
        </p:txBody>
      </p:sp>
      <p:pic>
        <p:nvPicPr>
          <p:cNvPr id="26626" name="Picture 3" descr="0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565400"/>
            <a:ext cx="8532813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FFCC00">
                <a:alpha val="50000"/>
              </a:srgbClr>
            </a:outerShdw>
          </a:effectLst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图片1r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914400" y="685800"/>
            <a:ext cx="7391400" cy="2530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        乌鸦看见旁边有许多小石子，想出办法来了。</a:t>
            </a: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乌鸦</a:t>
            </a: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把小石子，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一个一个</a:t>
            </a: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地放到瓶子里。瓶子里的水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渐渐</a:t>
            </a: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升高，乌鸦就喝着水了。</a:t>
            </a:r>
          </a:p>
        </p:txBody>
      </p:sp>
      <p:pic>
        <p:nvPicPr>
          <p:cNvPr id="28674" name="Picture 3" descr="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213100"/>
            <a:ext cx="6876628" cy="3096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http://www.pptbz.com/pptpic/UploadFiles_6909/201405/2014051407225860_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685800" y="1981200"/>
            <a:ext cx="3813175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dirty="0" smtClean="0"/>
              <a:t> </a:t>
            </a:r>
          </a:p>
        </p:txBody>
      </p:sp>
      <p:sp>
        <p:nvSpPr>
          <p:cNvPr id="15364" name="WordArt 3"/>
          <p:cNvSpPr>
            <a:spLocks noChangeArrowheads="1" noChangeShapeType="1" noTextEdit="1"/>
          </p:cNvSpPr>
          <p:nvPr/>
        </p:nvSpPr>
        <p:spPr bwMode="auto">
          <a:xfrm>
            <a:off x="467544" y="1484784"/>
            <a:ext cx="6913563" cy="36004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scene3d>
              <a:camera prst="orthographicFront"/>
              <a:lightRig rig="contrasting" dir="t"/>
            </a:scene3d>
            <a:sp3d extrusionH="57150" contourW="12700">
              <a:extrusionClr>
                <a:srgbClr val="FF0000"/>
              </a:extrusionClr>
              <a:contourClr>
                <a:schemeClr val="tx1"/>
              </a:contourClr>
            </a:sp3d>
          </a:bodyPr>
          <a:lstStyle/>
          <a:p>
            <a:pPr algn="ctr"/>
            <a:r>
              <a:rPr lang="zh-CN" altLang="en-US" sz="40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AD08C8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/>
                <a:ea typeface="宋体"/>
              </a:rPr>
              <a:t>你们见过乌鸦吗？</a:t>
            </a:r>
          </a:p>
          <a:p>
            <a:pPr algn="ctr"/>
            <a:r>
              <a:rPr lang="zh-CN" altLang="en-US" sz="40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AD08C8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/>
                <a:ea typeface="宋体"/>
              </a:rPr>
              <a:t>它是什么样的呢？</a:t>
            </a:r>
          </a:p>
          <a:p>
            <a:pPr algn="ctr"/>
            <a:r>
              <a:rPr lang="zh-CN" altLang="en-US" sz="40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AD08C8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/>
                <a:ea typeface="宋体"/>
              </a:rPr>
              <a:t>它是什么颜色的呢</a:t>
            </a:r>
            <a:r>
              <a:rPr lang="zh-CN" altLang="en-US" sz="40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13500000" scaled="1"/>
                  <a:tileRect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/>
                <a:ea typeface="宋体"/>
              </a:rPr>
              <a:t>？</a:t>
            </a:r>
          </a:p>
        </p:txBody>
      </p:sp>
      <p:pic>
        <p:nvPicPr>
          <p:cNvPr id="15365" name="Picture 4" descr="MCj038404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00455">
            <a:off x="6868005" y="3806933"/>
            <a:ext cx="217011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图片1r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95536" y="476672"/>
            <a:ext cx="8525091" cy="566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宋体" charset="-122"/>
              </a:rPr>
              <a:t>比一比，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charset="-122"/>
              </a:rPr>
              <a:t>读一读</a:t>
            </a:r>
            <a:endParaRPr lang="zh-CN" altLang="en-US" sz="4800" b="1" dirty="0">
              <a:solidFill>
                <a:srgbClr val="FF0000"/>
              </a:solidFill>
              <a:latin typeface="宋体" charset="-122"/>
            </a:endParaRPr>
          </a:p>
          <a:p>
            <a:r>
              <a:rPr lang="zh-CN" altLang="en-US" b="1" dirty="0">
                <a:latin typeface="宋体" charset="-122"/>
              </a:rPr>
              <a:t>    </a:t>
            </a:r>
          </a:p>
          <a:p>
            <a:r>
              <a:rPr lang="zh-CN" altLang="en-US" sz="3200" b="1" dirty="0">
                <a:latin typeface="宋体" charset="-122"/>
              </a:rPr>
              <a:t>  </a:t>
            </a:r>
            <a:r>
              <a:rPr lang="zh-CN" altLang="en-US" sz="3600" b="1" dirty="0" smtClean="0">
                <a:latin typeface="宋体" charset="-122"/>
              </a:rPr>
              <a:t>乌鸦</a:t>
            </a:r>
            <a:r>
              <a:rPr lang="zh-CN" altLang="en-US" sz="3600" b="1" dirty="0">
                <a:latin typeface="宋体" charset="-122"/>
              </a:rPr>
              <a:t>把小石子放到瓶子里。</a:t>
            </a:r>
          </a:p>
          <a:p>
            <a:r>
              <a:rPr lang="zh-CN" altLang="en-US" sz="3600" b="1" dirty="0">
                <a:latin typeface="宋体" charset="-122"/>
              </a:rPr>
              <a:t> </a:t>
            </a:r>
            <a:r>
              <a:rPr lang="zh-CN" altLang="en-US" sz="3600" b="1" dirty="0" smtClean="0">
                <a:latin typeface="宋体" charset="-122"/>
              </a:rPr>
              <a:t> 乌鸦</a:t>
            </a:r>
            <a:r>
              <a:rPr lang="zh-CN" altLang="en-US" sz="3600" b="1" dirty="0">
                <a:latin typeface="宋体" charset="-122"/>
              </a:rPr>
              <a:t>把小石子</a:t>
            </a:r>
            <a:r>
              <a:rPr lang="zh-CN" altLang="en-US" sz="3600" b="1" dirty="0" smtClean="0">
                <a:solidFill>
                  <a:srgbClr val="AD08C8"/>
                </a:solidFill>
                <a:latin typeface="宋体" charset="-122"/>
              </a:rPr>
              <a:t>一个一个地</a:t>
            </a:r>
            <a:r>
              <a:rPr lang="zh-CN" altLang="en-US" sz="3600" b="1" dirty="0">
                <a:latin typeface="宋体" charset="-122"/>
              </a:rPr>
              <a:t>放到瓶子里。</a:t>
            </a:r>
          </a:p>
          <a:p>
            <a:r>
              <a:rPr lang="zh-CN" altLang="en-US" sz="3200" b="1" dirty="0">
                <a:latin typeface="宋体" charset="-122"/>
              </a:rPr>
              <a:t>  </a:t>
            </a:r>
          </a:p>
          <a:p>
            <a:r>
              <a:rPr lang="zh-CN" altLang="en-US" sz="3200" b="1" dirty="0">
                <a:latin typeface="宋体" charset="-122"/>
              </a:rPr>
              <a:t>  瓶子里的水升高了。</a:t>
            </a:r>
          </a:p>
          <a:p>
            <a:r>
              <a:rPr lang="zh-CN" altLang="en-US" sz="3200" b="1" dirty="0">
                <a:latin typeface="宋体" charset="-122"/>
              </a:rPr>
              <a:t>  瓶子里的</a:t>
            </a:r>
            <a:r>
              <a:rPr lang="zh-CN" altLang="en-US" sz="3200" b="1" dirty="0" smtClean="0">
                <a:latin typeface="宋体" charset="-122"/>
              </a:rPr>
              <a:t>水</a:t>
            </a:r>
            <a:r>
              <a:rPr lang="zh-CN" altLang="en-US" sz="3200" b="1" dirty="0" smtClean="0">
                <a:solidFill>
                  <a:srgbClr val="AD08C8"/>
                </a:solidFill>
                <a:latin typeface="宋体" charset="-122"/>
              </a:rPr>
              <a:t>渐渐</a:t>
            </a:r>
            <a:r>
              <a:rPr lang="zh-CN" altLang="en-US" sz="3200" b="1" dirty="0" smtClean="0">
                <a:latin typeface="宋体" charset="-122"/>
              </a:rPr>
              <a:t>升高</a:t>
            </a:r>
            <a:r>
              <a:rPr lang="zh-CN" altLang="en-US" sz="3200" b="1" dirty="0">
                <a:latin typeface="宋体" charset="-122"/>
              </a:rPr>
              <a:t>了</a:t>
            </a:r>
            <a:r>
              <a:rPr lang="zh-CN" altLang="en-US" sz="3200" b="1" dirty="0" smtClean="0">
                <a:latin typeface="宋体" charset="-122"/>
              </a:rPr>
              <a:t>。</a:t>
            </a:r>
            <a:endParaRPr lang="en-US" altLang="zh-CN" sz="3200" b="1" dirty="0" smtClean="0">
              <a:latin typeface="宋体" charset="-122"/>
            </a:endParaRPr>
          </a:p>
          <a:p>
            <a:endParaRPr lang="en-US" altLang="zh-CN" sz="3200" b="1" dirty="0" smtClean="0">
              <a:latin typeface="宋体" charset="-122"/>
            </a:endParaRPr>
          </a:p>
          <a:p>
            <a:endParaRPr lang="en-US" altLang="zh-CN" sz="3200" b="1" dirty="0" smtClean="0">
              <a:latin typeface="宋体" charset="-122"/>
            </a:endParaRPr>
          </a:p>
          <a:p>
            <a:endParaRPr lang="en-US" altLang="zh-CN" sz="3200" b="1" dirty="0" smtClean="0">
              <a:latin typeface="宋体" charset="-122"/>
            </a:endParaRPr>
          </a:p>
          <a:p>
            <a:endParaRPr lang="zh-CN" altLang="en-US" sz="3200" b="1" dirty="0">
              <a:latin typeface="宋体" charset="-122"/>
            </a:endParaRPr>
          </a:p>
        </p:txBody>
      </p:sp>
      <p:sp>
        <p:nvSpPr>
          <p:cNvPr id="31749" name="AutoShape 6"/>
          <p:cNvSpPr>
            <a:spLocks/>
          </p:cNvSpPr>
          <p:nvPr/>
        </p:nvSpPr>
        <p:spPr bwMode="auto">
          <a:xfrm>
            <a:off x="755576" y="1772816"/>
            <a:ext cx="152400" cy="762000"/>
          </a:xfrm>
          <a:prstGeom prst="leftBrace">
            <a:avLst>
              <a:gd name="adj1" fmla="val 41667"/>
              <a:gd name="adj2" fmla="val 50000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31750" name="AutoShape 7"/>
          <p:cNvSpPr>
            <a:spLocks/>
          </p:cNvSpPr>
          <p:nvPr/>
        </p:nvSpPr>
        <p:spPr bwMode="auto">
          <a:xfrm>
            <a:off x="683568" y="3284984"/>
            <a:ext cx="228600" cy="762000"/>
          </a:xfrm>
          <a:prstGeom prst="leftBrace">
            <a:avLst>
              <a:gd name="adj1" fmla="val 27778"/>
              <a:gd name="adj2" fmla="val 50000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31751" name="Text Box 8"/>
          <p:cNvSpPr txBox="1">
            <a:spLocks noChangeArrowheads="1"/>
          </p:cNvSpPr>
          <p:nvPr/>
        </p:nvSpPr>
        <p:spPr bwMode="auto">
          <a:xfrm>
            <a:off x="7146925" y="5680075"/>
            <a:ext cx="1174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hlinkClick r:id="rId3" action="ppaction://hlinksldjump"/>
              </a:rPr>
              <a:t> </a:t>
            </a:r>
            <a:r>
              <a:rPr lang="en-US" altLang="zh-CN"/>
              <a:t>            </a:t>
            </a:r>
          </a:p>
        </p:txBody>
      </p:sp>
      <p:sp>
        <p:nvSpPr>
          <p:cNvPr id="8" name="矩形 7"/>
          <p:cNvSpPr/>
          <p:nvPr/>
        </p:nvSpPr>
        <p:spPr>
          <a:xfrm>
            <a:off x="1115616" y="4365104"/>
            <a:ext cx="59811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b="1" dirty="0" smtClean="0">
                <a:latin typeface="Times New Roman" pitchFamily="18" charset="0"/>
                <a:ea typeface="宋体" pitchFamily="2" charset="-122"/>
              </a:rPr>
              <a:t>一只乌鸦口渴了，</a:t>
            </a:r>
            <a:r>
              <a:rPr kumimoji="1" lang="zh-CN" altLang="en-US" sz="3200" b="1" dirty="0" smtClean="0">
                <a:solidFill>
                  <a:srgbClr val="AD08C8"/>
                </a:solidFill>
                <a:latin typeface="Times New Roman" pitchFamily="18" charset="0"/>
                <a:ea typeface="宋体" pitchFamily="2" charset="-122"/>
              </a:rPr>
              <a:t>到处</a:t>
            </a:r>
            <a:r>
              <a:rPr kumimoji="1" lang="zh-CN" altLang="en-US" sz="3200" b="1" dirty="0" smtClean="0">
                <a:solidFill>
                  <a:srgbClr val="00B050"/>
                </a:solidFill>
                <a:latin typeface="Times New Roman" pitchFamily="18" charset="0"/>
                <a:ea typeface="宋体" pitchFamily="2" charset="-122"/>
              </a:rPr>
              <a:t>找水喝</a:t>
            </a:r>
            <a:r>
              <a:rPr kumimoji="1" lang="zh-CN" altLang="en-US" sz="3600" b="1" dirty="0" smtClean="0">
                <a:latin typeface="Times New Roman" pitchFamily="18" charset="0"/>
                <a:ea typeface="宋体" pitchFamily="2" charset="-122"/>
              </a:rPr>
              <a:t>。</a:t>
            </a:r>
            <a:endParaRPr lang="zh-CN" altLang="en-US" sz="3200" b="1" dirty="0"/>
          </a:p>
        </p:txBody>
      </p:sp>
      <p:sp>
        <p:nvSpPr>
          <p:cNvPr id="10" name="矩形 9"/>
          <p:cNvSpPr/>
          <p:nvPr/>
        </p:nvSpPr>
        <p:spPr>
          <a:xfrm>
            <a:off x="1115616" y="4941168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Arial" charset="0"/>
                <a:ea typeface="宋体" pitchFamily="2" charset="-122"/>
              </a:rPr>
              <a:t>一只乌鸦口渴了，</a:t>
            </a:r>
            <a:r>
              <a:rPr kumimoji="1" lang="zh-CN" altLang="en-US" sz="3200" b="1" dirty="0" smtClean="0">
                <a:solidFill>
                  <a:srgbClr val="00B050"/>
                </a:solidFill>
                <a:latin typeface="Arial" charset="0"/>
                <a:ea typeface="宋体" pitchFamily="2" charset="-122"/>
              </a:rPr>
              <a:t>找水喝</a:t>
            </a:r>
            <a:r>
              <a:rPr kumimoji="1" lang="zh-CN" altLang="en-US" sz="3200" b="1" dirty="0" smtClean="0">
                <a:latin typeface="Arial" charset="0"/>
                <a:ea typeface="宋体" pitchFamily="2" charset="-122"/>
              </a:rPr>
              <a:t>。</a:t>
            </a:r>
            <a:endParaRPr kumimoji="1" lang="zh-CN" altLang="en-US" sz="3200" b="1" dirty="0">
              <a:latin typeface="Arial" charset="0"/>
              <a:ea typeface="宋体" pitchFamily="2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755576" y="4653136"/>
            <a:ext cx="288032" cy="698376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a4b6390a4815582eb0351d7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9175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Text Box 2"/>
          <p:cNvSpPr txBox="1">
            <a:spLocks noChangeArrowheads="1"/>
          </p:cNvSpPr>
          <p:nvPr/>
        </p:nvSpPr>
        <p:spPr bwMode="auto">
          <a:xfrm>
            <a:off x="0" y="1557338"/>
            <a:ext cx="17764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我会背</a:t>
            </a:r>
            <a:r>
              <a:rPr lang="zh-CN" altLang="en-US">
                <a:latin typeface="Arial" pitchFamily="34" charset="0"/>
              </a:rPr>
              <a:t> </a:t>
            </a:r>
          </a:p>
        </p:txBody>
      </p:sp>
      <p:pic>
        <p:nvPicPr>
          <p:cNvPr id="33794" name="Picture 3" descr="DJ54WZB518YQ%5`WUD~B(2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08050"/>
            <a:ext cx="34925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4" descr="K~JG%@}DWOLVMD{WPW01E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2500" y="908050"/>
            <a:ext cx="313213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5" descr="}JQQLLADPU75LSG{54FCR8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789363"/>
            <a:ext cx="3097213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6" descr="W`LIIZ0K$WDZUH})KGW_90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2138" y="3789363"/>
            <a:ext cx="309721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7" descr="E6KB03[H3AMBYNJ5_Z}K%7V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325" y="3789363"/>
            <a:ext cx="2987675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8" descr="E~1P@4XX)@[)FGQS6Z(URAX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11863" y="908050"/>
            <a:ext cx="313213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ext Box 9"/>
          <p:cNvSpPr txBox="1">
            <a:spLocks noChangeArrowheads="1"/>
          </p:cNvSpPr>
          <p:nvPr/>
        </p:nvSpPr>
        <p:spPr bwMode="auto">
          <a:xfrm>
            <a:off x="0" y="2824163"/>
            <a:ext cx="3348038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3333CC"/>
                </a:solidFill>
                <a:latin typeface="Arial" pitchFamily="34" charset="0"/>
              </a:rPr>
              <a:t>     </a:t>
            </a:r>
            <a:r>
              <a:rPr lang="zh-CN" altLang="en-US" sz="2400" b="1" dirty="0">
                <a:solidFill>
                  <a:srgbClr val="3333CC"/>
                </a:solidFill>
                <a:latin typeface="Arial" pitchFamily="34" charset="0"/>
              </a:rPr>
              <a:t>一只乌鸦</a:t>
            </a:r>
            <a:r>
              <a:rPr lang="en-US" altLang="zh-CN" sz="2400" dirty="0">
                <a:solidFill>
                  <a:srgbClr val="3333CC"/>
                </a:solidFill>
                <a:latin typeface="宋体" pitchFamily="2" charset="-122"/>
              </a:rPr>
              <a:t>_____</a:t>
            </a:r>
            <a:r>
              <a:rPr lang="zh-CN" altLang="en-US" sz="2400" b="1" dirty="0">
                <a:solidFill>
                  <a:srgbClr val="3333CC"/>
                </a:solidFill>
                <a:latin typeface="Arial" pitchFamily="34" charset="0"/>
              </a:rPr>
              <a:t>了，</a:t>
            </a:r>
          </a:p>
          <a:p>
            <a:r>
              <a:rPr lang="zh-CN" altLang="en-US" sz="2400" b="1" dirty="0">
                <a:solidFill>
                  <a:srgbClr val="3333CC"/>
                </a:solidFill>
                <a:latin typeface="Arial" pitchFamily="34" charset="0"/>
              </a:rPr>
              <a:t>到处</a:t>
            </a:r>
            <a:r>
              <a:rPr lang="en-US" altLang="zh-CN" sz="2400" dirty="0">
                <a:solidFill>
                  <a:srgbClr val="3333CC"/>
                </a:solidFill>
                <a:latin typeface="宋体" pitchFamily="2" charset="-122"/>
              </a:rPr>
              <a:t>______</a:t>
            </a:r>
            <a:r>
              <a:rPr lang="zh-CN" altLang="en-US" sz="2400" b="1" dirty="0">
                <a:solidFill>
                  <a:srgbClr val="3333CC"/>
                </a:solidFill>
                <a:latin typeface="Arial" pitchFamily="34" charset="0"/>
              </a:rPr>
              <a:t>。</a:t>
            </a:r>
            <a:r>
              <a:rPr lang="zh-CN" altLang="en-US" sz="2400" b="1" u="sng" dirty="0">
                <a:solidFill>
                  <a:srgbClr val="3333CC"/>
                </a:solidFill>
                <a:latin typeface="Arial" pitchFamily="34" charset="0"/>
              </a:rPr>
              <a:t> </a:t>
            </a:r>
            <a:endParaRPr lang="zh-CN" altLang="en-US" sz="2400" dirty="0">
              <a:latin typeface="Arial" pitchFamily="34" charset="0"/>
            </a:endParaRPr>
          </a:p>
        </p:txBody>
      </p:sp>
      <p:sp>
        <p:nvSpPr>
          <p:cNvPr id="33801" name="Text Box 10"/>
          <p:cNvSpPr txBox="1">
            <a:spLocks noChangeArrowheads="1"/>
          </p:cNvSpPr>
          <p:nvPr/>
        </p:nvSpPr>
        <p:spPr bwMode="auto">
          <a:xfrm>
            <a:off x="3059113" y="5516563"/>
            <a:ext cx="316706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3333CC"/>
                </a:solidFill>
                <a:latin typeface="Arial" pitchFamily="34" charset="0"/>
              </a:rPr>
              <a:t>     乌鸦把小石子</a:t>
            </a:r>
            <a:r>
              <a:rPr lang="en-US" altLang="zh-CN" sz="2400">
                <a:solidFill>
                  <a:srgbClr val="3333CC"/>
                </a:solidFill>
                <a:latin typeface="宋体" pitchFamily="2" charset="-122"/>
              </a:rPr>
              <a:t>___</a:t>
            </a:r>
          </a:p>
          <a:p>
            <a:r>
              <a:rPr lang="en-US" altLang="zh-CN" sz="2400">
                <a:solidFill>
                  <a:srgbClr val="3333CC"/>
                </a:solidFill>
                <a:latin typeface="宋体" pitchFamily="2" charset="-122"/>
              </a:rPr>
              <a:t>_____</a:t>
            </a:r>
            <a:r>
              <a:rPr lang="zh-CN" altLang="en-US" sz="2400" b="1">
                <a:solidFill>
                  <a:srgbClr val="3333CC"/>
                </a:solidFill>
                <a:latin typeface="Arial" pitchFamily="34" charset="0"/>
              </a:rPr>
              <a:t>地放进瓶子里。</a:t>
            </a:r>
          </a:p>
          <a:p>
            <a:endParaRPr lang="zh-CN" altLang="en-US" sz="2400">
              <a:latin typeface="Arial" pitchFamily="34" charset="0"/>
            </a:endParaRPr>
          </a:p>
        </p:txBody>
      </p:sp>
      <p:sp>
        <p:nvSpPr>
          <p:cNvPr id="33802" name="Text Box 11"/>
          <p:cNvSpPr txBox="1">
            <a:spLocks noChangeArrowheads="1"/>
          </p:cNvSpPr>
          <p:nvPr/>
        </p:nvSpPr>
        <p:spPr bwMode="auto">
          <a:xfrm>
            <a:off x="0" y="5516563"/>
            <a:ext cx="32416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3333CC"/>
                </a:solidFill>
                <a:latin typeface="Arial" pitchFamily="34" charset="0"/>
              </a:rPr>
              <a:t>       乌鸦看见</a:t>
            </a:r>
            <a:r>
              <a:rPr lang="en-US" altLang="zh-CN" sz="2400">
                <a:solidFill>
                  <a:srgbClr val="3333CC"/>
                </a:solidFill>
                <a:latin typeface="宋体" pitchFamily="2" charset="-122"/>
              </a:rPr>
              <a:t>_______</a:t>
            </a:r>
          </a:p>
          <a:p>
            <a:r>
              <a:rPr lang="en-US" altLang="zh-CN" sz="2400">
                <a:solidFill>
                  <a:srgbClr val="3333CC"/>
                </a:solidFill>
                <a:latin typeface="宋体" pitchFamily="2" charset="-122"/>
              </a:rPr>
              <a:t>____</a:t>
            </a:r>
            <a:r>
              <a:rPr lang="zh-CN" altLang="en-US" sz="2400" b="1">
                <a:solidFill>
                  <a:srgbClr val="3333CC"/>
                </a:solidFill>
                <a:latin typeface="Arial" pitchFamily="34" charset="0"/>
              </a:rPr>
              <a:t>，想出</a:t>
            </a:r>
            <a:r>
              <a:rPr lang="en-US" altLang="zh-CN" sz="2400">
                <a:solidFill>
                  <a:srgbClr val="3333CC"/>
                </a:solidFill>
                <a:latin typeface="宋体" pitchFamily="2" charset="-122"/>
              </a:rPr>
              <a:t>____</a:t>
            </a:r>
            <a:r>
              <a:rPr lang="zh-CN" altLang="en-US" sz="2400" b="1">
                <a:solidFill>
                  <a:srgbClr val="3333CC"/>
                </a:solidFill>
                <a:latin typeface="Arial" pitchFamily="34" charset="0"/>
              </a:rPr>
              <a:t>来了。</a:t>
            </a:r>
            <a:endParaRPr lang="zh-CN" altLang="en-US" sz="2400">
              <a:latin typeface="Arial" pitchFamily="34" charset="0"/>
            </a:endParaRPr>
          </a:p>
        </p:txBody>
      </p:sp>
      <p:sp>
        <p:nvSpPr>
          <p:cNvPr id="33803" name="Text Box 12"/>
          <p:cNvSpPr txBox="1">
            <a:spLocks noChangeArrowheads="1"/>
          </p:cNvSpPr>
          <p:nvPr/>
        </p:nvSpPr>
        <p:spPr bwMode="auto">
          <a:xfrm>
            <a:off x="6156325" y="2492375"/>
            <a:ext cx="31321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3333CC"/>
                </a:solidFill>
                <a:latin typeface="Arial" pitchFamily="34" charset="0"/>
              </a:rPr>
              <a:t>     </a:t>
            </a:r>
            <a:r>
              <a:rPr lang="zh-CN" altLang="en-US" sz="2400" b="1">
                <a:solidFill>
                  <a:srgbClr val="3333CC"/>
                </a:solidFill>
                <a:latin typeface="Arial" pitchFamily="34" charset="0"/>
              </a:rPr>
              <a:t>可是，瓶子里</a:t>
            </a:r>
            <a:r>
              <a:rPr lang="en-US" altLang="zh-CN" sz="2400">
                <a:solidFill>
                  <a:srgbClr val="3333CC"/>
                </a:solidFill>
                <a:latin typeface="宋体" pitchFamily="2" charset="-122"/>
              </a:rPr>
              <a:t>____</a:t>
            </a:r>
            <a:r>
              <a:rPr lang="zh-CN" altLang="en-US" sz="2400" b="1">
                <a:solidFill>
                  <a:srgbClr val="3333CC"/>
                </a:solidFill>
                <a:latin typeface="Arial" pitchFamily="34" charset="0"/>
              </a:rPr>
              <a:t>，瓶口又</a:t>
            </a:r>
            <a:r>
              <a:rPr lang="en-US" altLang="zh-CN" sz="2400">
                <a:solidFill>
                  <a:srgbClr val="3333CC"/>
                </a:solidFill>
                <a:latin typeface="宋体" pitchFamily="2" charset="-122"/>
              </a:rPr>
              <a:t>___</a:t>
            </a:r>
            <a:r>
              <a:rPr lang="en-US" altLang="zh-CN" sz="2400" b="1">
                <a:solidFill>
                  <a:srgbClr val="3333CC"/>
                </a:solidFill>
                <a:latin typeface="Arial" pitchFamily="34" charset="0"/>
              </a:rPr>
              <a:t>,</a:t>
            </a:r>
            <a:r>
              <a:rPr lang="zh-CN" altLang="en-US" sz="2400" b="1">
                <a:solidFill>
                  <a:srgbClr val="3333CC"/>
                </a:solidFill>
                <a:latin typeface="Arial" pitchFamily="34" charset="0"/>
              </a:rPr>
              <a:t>乌鸦</a:t>
            </a:r>
            <a:r>
              <a:rPr lang="en-US" altLang="zh-CN" sz="2400">
                <a:solidFill>
                  <a:srgbClr val="3333CC"/>
                </a:solidFill>
                <a:latin typeface="宋体" pitchFamily="2" charset="-122"/>
              </a:rPr>
              <a:t>_____</a:t>
            </a:r>
            <a:r>
              <a:rPr lang="zh-CN" altLang="en-US" sz="2400" b="1">
                <a:solidFill>
                  <a:srgbClr val="3333CC"/>
                </a:solidFill>
                <a:latin typeface="Arial" pitchFamily="34" charset="0"/>
              </a:rPr>
              <a:t>。怎么办呢</a:t>
            </a:r>
            <a:r>
              <a:rPr lang="en-US" altLang="zh-CN" sz="2400" b="1">
                <a:solidFill>
                  <a:srgbClr val="3333CC"/>
                </a:solidFill>
                <a:latin typeface="Arial" pitchFamily="34" charset="0"/>
              </a:rPr>
              <a:t>?</a:t>
            </a:r>
            <a:endParaRPr lang="en-US" altLang="zh-CN" sz="2400">
              <a:latin typeface="Arial" pitchFamily="34" charset="0"/>
            </a:endParaRPr>
          </a:p>
        </p:txBody>
      </p:sp>
      <p:sp>
        <p:nvSpPr>
          <p:cNvPr id="33804" name="Text Box 13"/>
          <p:cNvSpPr txBox="1">
            <a:spLocks noChangeArrowheads="1"/>
          </p:cNvSpPr>
          <p:nvPr/>
        </p:nvSpPr>
        <p:spPr bwMode="auto">
          <a:xfrm>
            <a:off x="3348038" y="2897188"/>
            <a:ext cx="31226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3333CC"/>
                </a:solidFill>
                <a:latin typeface="Arial" pitchFamily="34" charset="0"/>
              </a:rPr>
              <a:t>       乌鸦看见</a:t>
            </a:r>
            <a:r>
              <a:rPr lang="en-US" altLang="zh-CN" b="1">
                <a:solidFill>
                  <a:srgbClr val="3333CC"/>
                </a:solidFill>
                <a:latin typeface="Arial" pitchFamily="34" charset="0"/>
              </a:rPr>
              <a:t>______</a:t>
            </a:r>
            <a:r>
              <a:rPr lang="en-US" altLang="zh-CN">
                <a:latin typeface="Arial" pitchFamily="34" charset="0"/>
              </a:rPr>
              <a:t> </a:t>
            </a:r>
            <a:r>
              <a:rPr lang="zh-CN" altLang="en-US" sz="2400" b="1">
                <a:solidFill>
                  <a:srgbClr val="3333CC"/>
                </a:solidFill>
                <a:latin typeface="Arial" pitchFamily="34" charset="0"/>
              </a:rPr>
              <a:t>，</a:t>
            </a:r>
          </a:p>
          <a:p>
            <a:r>
              <a:rPr lang="zh-CN" altLang="en-US" sz="2400" b="1">
                <a:solidFill>
                  <a:srgbClr val="3333CC"/>
                </a:solidFill>
                <a:latin typeface="Arial" pitchFamily="34" charset="0"/>
              </a:rPr>
              <a:t>瓶子里</a:t>
            </a:r>
            <a:r>
              <a:rPr lang="en-US" altLang="zh-CN" sz="2400">
                <a:solidFill>
                  <a:srgbClr val="3333CC"/>
                </a:solidFill>
                <a:latin typeface="宋体" pitchFamily="2" charset="-122"/>
              </a:rPr>
              <a:t>______</a:t>
            </a:r>
            <a:r>
              <a:rPr lang="zh-CN" altLang="en-US" sz="2400" b="1">
                <a:solidFill>
                  <a:srgbClr val="3333CC"/>
                </a:solidFill>
                <a:latin typeface="Arial" pitchFamily="34" charset="0"/>
              </a:rPr>
              <a:t>。</a:t>
            </a:r>
            <a:r>
              <a:rPr lang="zh-CN" altLang="en-US" sz="2400" b="1" u="sng">
                <a:solidFill>
                  <a:srgbClr val="3333CC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33805" name="Text Box 14"/>
          <p:cNvSpPr txBox="1">
            <a:spLocks noChangeArrowheads="1"/>
          </p:cNvSpPr>
          <p:nvPr/>
        </p:nvSpPr>
        <p:spPr bwMode="auto">
          <a:xfrm>
            <a:off x="6265863" y="5445125"/>
            <a:ext cx="28781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3333CC"/>
                </a:solidFill>
                <a:latin typeface="Arial" pitchFamily="34" charset="0"/>
              </a:rPr>
              <a:t>       瓶子里的水</a:t>
            </a:r>
            <a:r>
              <a:rPr lang="en-US" altLang="zh-CN" b="1">
                <a:solidFill>
                  <a:srgbClr val="3333CC"/>
                </a:solidFill>
                <a:latin typeface="宋体" pitchFamily="2" charset="-122"/>
              </a:rPr>
              <a:t>___ </a:t>
            </a:r>
          </a:p>
          <a:p>
            <a:r>
              <a:rPr lang="en-US" altLang="zh-CN" b="1">
                <a:solidFill>
                  <a:srgbClr val="3333CC"/>
                </a:solidFill>
                <a:latin typeface="宋体" pitchFamily="2" charset="-122"/>
              </a:rPr>
              <a:t>______</a:t>
            </a:r>
            <a:r>
              <a:rPr lang="en-US" altLang="zh-CN" sz="2400" b="1">
                <a:solidFill>
                  <a:srgbClr val="3333CC"/>
                </a:solidFill>
                <a:latin typeface="宋体" pitchFamily="2" charset="-122"/>
              </a:rPr>
              <a:t>,</a:t>
            </a:r>
            <a:r>
              <a:rPr lang="zh-CN" altLang="en-US" sz="2400" b="1">
                <a:solidFill>
                  <a:srgbClr val="3333CC"/>
                </a:solidFill>
                <a:latin typeface="Arial" pitchFamily="34" charset="0"/>
              </a:rPr>
              <a:t>乌鸦就</a:t>
            </a:r>
            <a:r>
              <a:rPr lang="en-US" altLang="zh-CN" b="1">
                <a:solidFill>
                  <a:srgbClr val="3333CC"/>
                </a:solidFill>
                <a:latin typeface="宋体" pitchFamily="2" charset="-122"/>
              </a:rPr>
              <a:t>______</a:t>
            </a:r>
            <a:r>
              <a:rPr lang="zh-CN" altLang="en-US" b="1">
                <a:solidFill>
                  <a:srgbClr val="3333CC"/>
                </a:solidFill>
                <a:latin typeface="Arial" pitchFamily="34" charset="0"/>
              </a:rPr>
              <a:t>。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95536" y="188640"/>
            <a:ext cx="1776412" cy="701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>
            <a:spAutoFit/>
          </a:bodyPr>
          <a:lstStyle/>
          <a:p>
            <a:r>
              <a:rPr lang="zh-CN" altLang="en-US" sz="4000" b="1" dirty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隶书" pitchFamily="2" charset="-122"/>
                <a:ea typeface="华文隶书" pitchFamily="2" charset="-122"/>
              </a:rPr>
              <a:t>我会背</a:t>
            </a:r>
            <a:r>
              <a:rPr lang="zh-CN" altLang="en-US" dirty="0"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a4b6390a4815582eb0351d7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9175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250825" y="1844675"/>
            <a:ext cx="8496300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3333CC"/>
                </a:solidFill>
                <a:latin typeface="Arial" pitchFamily="34" charset="0"/>
              </a:rPr>
              <a:t>         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一只乌鸦</a:t>
            </a:r>
            <a:r>
              <a:rPr lang="en-US" altLang="zh-CN" sz="3600" b="1" dirty="0">
                <a:solidFill>
                  <a:srgbClr val="0000FF"/>
                </a:solidFill>
                <a:latin typeface="宋体" pitchFamily="2" charset="-122"/>
              </a:rPr>
              <a:t>_____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了，到处</a:t>
            </a:r>
            <a:r>
              <a:rPr lang="en-US" altLang="zh-CN" sz="3600" b="1" dirty="0">
                <a:solidFill>
                  <a:srgbClr val="0000FF"/>
                </a:solidFill>
                <a:latin typeface="宋体" pitchFamily="2" charset="-122"/>
              </a:rPr>
              <a:t>______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。乌鸦看见</a:t>
            </a:r>
            <a:r>
              <a:rPr lang="en-US" altLang="zh-CN" sz="3600" b="1" dirty="0">
                <a:solidFill>
                  <a:srgbClr val="0000FF"/>
                </a:solidFill>
                <a:latin typeface="宋体" pitchFamily="2" charset="-122"/>
              </a:rPr>
              <a:t>______</a:t>
            </a:r>
            <a:r>
              <a:rPr lang="en-US" altLang="zh-CN" sz="3600" dirty="0">
                <a:solidFill>
                  <a:srgbClr val="0000FF"/>
                </a:solidFill>
                <a:latin typeface="Arial" pitchFamily="34" charset="0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，瓶子里</a:t>
            </a:r>
            <a:r>
              <a:rPr lang="en-US" altLang="zh-CN" sz="3600" b="1" dirty="0">
                <a:solidFill>
                  <a:srgbClr val="0000FF"/>
                </a:solidFill>
                <a:latin typeface="宋体" pitchFamily="2" charset="-122"/>
              </a:rPr>
              <a:t>______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。可是，瓶子里</a:t>
            </a:r>
            <a:r>
              <a:rPr lang="en-US" altLang="zh-CN" sz="3600" b="1" dirty="0">
                <a:solidFill>
                  <a:srgbClr val="0000FF"/>
                </a:solidFill>
                <a:latin typeface="宋体" pitchFamily="2" charset="-122"/>
              </a:rPr>
              <a:t>____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，瓶口又</a:t>
            </a:r>
            <a:r>
              <a:rPr lang="en-US" altLang="zh-CN" sz="3600" b="1" dirty="0">
                <a:solidFill>
                  <a:srgbClr val="0000FF"/>
                </a:solidFill>
                <a:latin typeface="宋体" pitchFamily="2" charset="-122"/>
              </a:rPr>
              <a:t>___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，乌鸦</a:t>
            </a:r>
            <a:r>
              <a:rPr lang="en-US" altLang="zh-CN" sz="3600" b="1" dirty="0">
                <a:solidFill>
                  <a:srgbClr val="0000FF"/>
                </a:solidFill>
                <a:latin typeface="宋体" pitchFamily="2" charset="-122"/>
              </a:rPr>
              <a:t>_____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，怎么办呢</a:t>
            </a:r>
            <a:r>
              <a:rPr lang="en-US" altLang="zh-CN" sz="3600" b="1" dirty="0">
                <a:solidFill>
                  <a:srgbClr val="0000FF"/>
                </a:solidFill>
                <a:latin typeface="宋体" pitchFamily="2" charset="-122"/>
              </a:rPr>
              <a:t>?</a:t>
            </a:r>
          </a:p>
          <a:p>
            <a:r>
              <a:rPr lang="en-US" altLang="zh-CN" sz="3600" b="1" dirty="0">
                <a:solidFill>
                  <a:srgbClr val="0000FF"/>
                </a:solidFill>
                <a:latin typeface="Arial" pitchFamily="34" charset="0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乌鸦看见</a:t>
            </a:r>
            <a:r>
              <a:rPr lang="en-US" altLang="zh-CN" sz="3600" b="1" dirty="0">
                <a:solidFill>
                  <a:srgbClr val="0000FF"/>
                </a:solidFill>
                <a:latin typeface="宋体" pitchFamily="2" charset="-122"/>
              </a:rPr>
              <a:t>___________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，想出</a:t>
            </a:r>
            <a:r>
              <a:rPr lang="en-US" altLang="zh-CN" sz="3600" b="1" dirty="0">
                <a:solidFill>
                  <a:srgbClr val="0000FF"/>
                </a:solidFill>
                <a:latin typeface="宋体" pitchFamily="2" charset="-122"/>
              </a:rPr>
              <a:t>____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来了。</a:t>
            </a:r>
          </a:p>
          <a:p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       乌鸦把小石子</a:t>
            </a:r>
            <a:r>
              <a:rPr lang="en-US" altLang="zh-CN" sz="3600" b="1" dirty="0">
                <a:solidFill>
                  <a:srgbClr val="0000FF"/>
                </a:solidFill>
                <a:latin typeface="宋体" pitchFamily="2" charset="-122"/>
              </a:rPr>
              <a:t>________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地放进瓶子里。瓶子里的水</a:t>
            </a:r>
            <a:r>
              <a:rPr lang="en-US" altLang="zh-CN" sz="3600" b="1" dirty="0">
                <a:solidFill>
                  <a:srgbClr val="0000FF"/>
                </a:solidFill>
                <a:latin typeface="宋体" pitchFamily="2" charset="-122"/>
              </a:rPr>
              <a:t>_________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，乌鸦就</a:t>
            </a:r>
            <a:r>
              <a:rPr lang="en-US" altLang="zh-CN" sz="3600" b="1" dirty="0">
                <a:solidFill>
                  <a:srgbClr val="0000FF"/>
                </a:solidFill>
                <a:latin typeface="宋体" pitchFamily="2" charset="-122"/>
              </a:rPr>
              <a:t>______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。</a:t>
            </a:r>
            <a:endParaRPr lang="zh-CN" altLang="en-US" sz="3600" b="1" u="sng" dirty="0">
              <a:solidFill>
                <a:srgbClr val="0000FF"/>
              </a:solidFill>
              <a:latin typeface="Arial" pitchFamily="34" charset="0"/>
            </a:endParaRPr>
          </a:p>
          <a:p>
            <a:r>
              <a:rPr lang="zh-CN" altLang="en-US" sz="2400" b="1" u="sng" dirty="0">
                <a:solidFill>
                  <a:srgbClr val="0000FF"/>
                </a:solidFill>
                <a:latin typeface="Arial" pitchFamily="34" charset="0"/>
              </a:rPr>
              <a:t> </a:t>
            </a:r>
          </a:p>
        </p:txBody>
      </p:sp>
      <p:pic>
        <p:nvPicPr>
          <p:cNvPr id="34820" name="Picture 6" descr="乌鸦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464514">
            <a:off x="6713538" y="-387350"/>
            <a:ext cx="2430462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11560" y="548680"/>
            <a:ext cx="1776412" cy="701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>
            <a:spAutoFit/>
          </a:bodyPr>
          <a:lstStyle/>
          <a:p>
            <a:r>
              <a:rPr lang="zh-CN" altLang="en-US" sz="4000" b="1" dirty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隶书" pitchFamily="2" charset="-122"/>
                <a:ea typeface="华文隶书" pitchFamily="2" charset="-122"/>
              </a:rPr>
              <a:t>我会背</a:t>
            </a:r>
            <a:r>
              <a:rPr lang="zh-CN" altLang="en-US" dirty="0"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a4b6390a4815582eb0351d7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9175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1" name="AutoShape 3"/>
          <p:cNvSpPr>
            <a:spLocks noChangeArrowheads="1"/>
          </p:cNvSpPr>
          <p:nvPr/>
        </p:nvSpPr>
        <p:spPr bwMode="auto">
          <a:xfrm>
            <a:off x="179512" y="260648"/>
            <a:ext cx="3059832" cy="1557338"/>
          </a:xfrm>
          <a:prstGeom prst="cloudCallout">
            <a:avLst>
              <a:gd name="adj1" fmla="val -43745"/>
              <a:gd name="adj2" fmla="val 39806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en-US">
              <a:latin typeface="Arial" pitchFamily="34" charset="0"/>
            </a:endParaRPr>
          </a:p>
        </p:txBody>
      </p:sp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395288" y="1989138"/>
            <a:ext cx="8280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你喜欢这只小乌鸦吗？请你用</a:t>
            </a:r>
          </a:p>
          <a:p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一句话来夸夸小乌鸦。</a:t>
            </a:r>
          </a:p>
        </p:txBody>
      </p: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323850" y="765175"/>
            <a:ext cx="326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3366FF"/>
                </a:solidFill>
                <a:latin typeface="Arial" pitchFamily="34" charset="0"/>
                <a:ea typeface="黑体" pitchFamily="49" charset="-122"/>
              </a:rPr>
              <a:t>乌鸦喝水</a:t>
            </a:r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2051050" y="3141663"/>
            <a:ext cx="5256213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latin typeface="Arial" pitchFamily="34" charset="0"/>
                <a:ea typeface="楷体_GB2312" pitchFamily="49" charset="-122"/>
              </a:rPr>
              <a:t>乌鸦乌鸦本事大，</a:t>
            </a:r>
          </a:p>
          <a:p>
            <a:r>
              <a:rPr lang="zh-CN" altLang="en-US" sz="4400" b="1">
                <a:solidFill>
                  <a:srgbClr val="FF3300"/>
                </a:solidFill>
                <a:latin typeface="Arial" pitchFamily="34" charset="0"/>
                <a:ea typeface="楷体_GB2312" pitchFamily="49" charset="-122"/>
              </a:rPr>
              <a:t>肯动脑筋想办法。</a:t>
            </a:r>
          </a:p>
          <a:p>
            <a:r>
              <a:rPr lang="zh-CN" altLang="en-US" sz="4400" b="1">
                <a:solidFill>
                  <a:srgbClr val="FF3300"/>
                </a:solidFill>
                <a:latin typeface="Arial" pitchFamily="34" charset="0"/>
                <a:ea typeface="楷体_GB2312" pitchFamily="49" charset="-122"/>
              </a:rPr>
              <a:t>一个一个石子放，</a:t>
            </a:r>
          </a:p>
          <a:p>
            <a:r>
              <a:rPr lang="zh-CN" altLang="en-US" sz="4400" b="1">
                <a:solidFill>
                  <a:srgbClr val="FF3300"/>
                </a:solidFill>
                <a:latin typeface="Arial" pitchFamily="34" charset="0"/>
                <a:ea typeface="楷体_GB2312" pitchFamily="49" charset="-122"/>
              </a:rPr>
              <a:t>困难再大也不怕</a:t>
            </a:r>
            <a:r>
              <a:rPr lang="zh-CN" altLang="en-US" sz="4400" b="1">
                <a:solidFill>
                  <a:srgbClr val="FF3300"/>
                </a:solidFill>
                <a:latin typeface="Arial" pitchFamily="34" charset="0"/>
                <a:ea typeface="PMingLiU" pitchFamily="18" charset="-120"/>
              </a:rPr>
              <a:t>。</a:t>
            </a:r>
          </a:p>
        </p:txBody>
      </p:sp>
      <p:pic>
        <p:nvPicPr>
          <p:cNvPr id="35845" name="Picture 7" descr="乌鸦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67150">
            <a:off x="6346825" y="2781300"/>
            <a:ext cx="2797175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4b6390a4815582eb0351d7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9175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5" name="AutoShape 3"/>
          <p:cNvSpPr>
            <a:spLocks noChangeArrowheads="1"/>
          </p:cNvSpPr>
          <p:nvPr/>
        </p:nvSpPr>
        <p:spPr bwMode="auto">
          <a:xfrm>
            <a:off x="395536" y="332656"/>
            <a:ext cx="3131840" cy="1557338"/>
          </a:xfrm>
          <a:prstGeom prst="cloudCallout">
            <a:avLst>
              <a:gd name="adj1" fmla="val -43745"/>
              <a:gd name="adj2" fmla="val 3980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en-US">
              <a:latin typeface="Arial" pitchFamily="34" charset="0"/>
            </a:endParaRPr>
          </a:p>
        </p:txBody>
      </p:sp>
      <p:sp>
        <p:nvSpPr>
          <p:cNvPr id="36866" name="Text Box 4"/>
          <p:cNvSpPr txBox="1">
            <a:spLocks noChangeArrowheads="1"/>
          </p:cNvSpPr>
          <p:nvPr/>
        </p:nvSpPr>
        <p:spPr bwMode="auto">
          <a:xfrm>
            <a:off x="827584" y="620688"/>
            <a:ext cx="23765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3366FF"/>
                </a:solidFill>
                <a:latin typeface="Arial" pitchFamily="34" charset="0"/>
                <a:ea typeface="黑体" pitchFamily="49" charset="-122"/>
              </a:rPr>
              <a:t>乌鸦喝水</a:t>
            </a:r>
          </a:p>
        </p:txBody>
      </p:sp>
      <p:sp>
        <p:nvSpPr>
          <p:cNvPr id="36867" name="Text Box 5"/>
          <p:cNvSpPr txBox="1">
            <a:spLocks noChangeArrowheads="1"/>
          </p:cNvSpPr>
          <p:nvPr/>
        </p:nvSpPr>
        <p:spPr bwMode="auto">
          <a:xfrm>
            <a:off x="755650" y="1844675"/>
            <a:ext cx="8137525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9933FF"/>
                </a:solidFill>
                <a:latin typeface="Arial" pitchFamily="34" charset="0"/>
                <a:ea typeface="黑体" pitchFamily="49" charset="-122"/>
              </a:rPr>
              <a:t>       </a:t>
            </a:r>
            <a:r>
              <a:rPr lang="zh-CN" altLang="en-US" sz="3600" b="1">
                <a:solidFill>
                  <a:srgbClr val="9933FF"/>
                </a:solidFill>
                <a:latin typeface="Arial" pitchFamily="34" charset="0"/>
                <a:ea typeface="黑体" pitchFamily="49" charset="-122"/>
              </a:rPr>
              <a:t>小乌鸦真聪明！但是，瓶子旁</a:t>
            </a:r>
          </a:p>
          <a:p>
            <a:r>
              <a:rPr lang="zh-CN" altLang="en-US" sz="3600" b="1">
                <a:solidFill>
                  <a:srgbClr val="9933FF"/>
                </a:solidFill>
                <a:latin typeface="Arial" pitchFamily="34" charset="0"/>
                <a:ea typeface="黑体" pitchFamily="49" charset="-122"/>
              </a:rPr>
              <a:t>边要是没有小石子，乌鸦该怎么办</a:t>
            </a:r>
          </a:p>
          <a:p>
            <a:r>
              <a:rPr lang="zh-CN" altLang="en-US" sz="3600" b="1">
                <a:solidFill>
                  <a:srgbClr val="9933FF"/>
                </a:solidFill>
                <a:latin typeface="Arial" pitchFamily="34" charset="0"/>
                <a:ea typeface="黑体" pitchFamily="49" charset="-122"/>
              </a:rPr>
              <a:t>呢？假如你是这只乌鸦，你还能想</a:t>
            </a:r>
          </a:p>
          <a:p>
            <a:r>
              <a:rPr lang="zh-CN" altLang="en-US" sz="3600" b="1">
                <a:solidFill>
                  <a:srgbClr val="9933FF"/>
                </a:solidFill>
                <a:latin typeface="Arial" pitchFamily="34" charset="0"/>
                <a:ea typeface="黑体" pitchFamily="49" charset="-122"/>
              </a:rPr>
              <a:t>出别的办法喝到水吗？</a:t>
            </a:r>
          </a:p>
        </p:txBody>
      </p:sp>
      <p:pic>
        <p:nvPicPr>
          <p:cNvPr id="36868" name="Picture 6" descr="乌鸦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67150">
            <a:off x="5610225" y="3443288"/>
            <a:ext cx="3648075" cy="358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a4b6390a4815582eb0351d7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9175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9" name="AutoShape 3"/>
          <p:cNvSpPr>
            <a:spLocks noChangeArrowheads="1"/>
          </p:cNvSpPr>
          <p:nvPr/>
        </p:nvSpPr>
        <p:spPr bwMode="auto">
          <a:xfrm>
            <a:off x="323528" y="404664"/>
            <a:ext cx="2915816" cy="1557338"/>
          </a:xfrm>
          <a:prstGeom prst="cloudCallout">
            <a:avLst>
              <a:gd name="adj1" fmla="val -43745"/>
              <a:gd name="adj2" fmla="val 39806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en-US">
              <a:latin typeface="Arial" pitchFamily="34" charset="0"/>
            </a:endParaRPr>
          </a:p>
        </p:txBody>
      </p:sp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755576" y="764704"/>
            <a:ext cx="2267744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3366FF"/>
                </a:solidFill>
                <a:latin typeface="Arial" pitchFamily="34" charset="0"/>
                <a:ea typeface="黑体" pitchFamily="49" charset="-122"/>
              </a:rPr>
              <a:t>乌鸦喝水</a:t>
            </a:r>
          </a:p>
        </p:txBody>
      </p:sp>
      <p:sp>
        <p:nvSpPr>
          <p:cNvPr id="37891" name="AutoShape 5"/>
          <p:cNvSpPr>
            <a:spLocks noChangeArrowheads="1"/>
          </p:cNvSpPr>
          <p:nvPr/>
        </p:nvSpPr>
        <p:spPr bwMode="auto">
          <a:xfrm>
            <a:off x="2411759" y="908050"/>
            <a:ext cx="6048673" cy="3743325"/>
          </a:xfrm>
          <a:prstGeom prst="cloudCallout">
            <a:avLst>
              <a:gd name="adj1" fmla="val -45500"/>
              <a:gd name="adj2" fmla="val 63019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en-US">
              <a:latin typeface="Arial" pitchFamily="34" charset="0"/>
            </a:endParaRPr>
          </a:p>
        </p:txBody>
      </p:sp>
      <p:sp>
        <p:nvSpPr>
          <p:cNvPr id="37892" name="Text Box 6"/>
          <p:cNvSpPr txBox="1">
            <a:spLocks noChangeArrowheads="1"/>
          </p:cNvSpPr>
          <p:nvPr/>
        </p:nvSpPr>
        <p:spPr bwMode="auto">
          <a:xfrm>
            <a:off x="2411760" y="1700808"/>
            <a:ext cx="633670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我希望小朋友们能像</a:t>
            </a:r>
            <a:r>
              <a:rPr lang="zh-CN" altLang="en-US" sz="3600" b="1" dirty="0" smtClean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我</a:t>
            </a:r>
            <a:endParaRPr lang="en-US" altLang="zh-CN" sz="3600" b="1" dirty="0" smtClean="0">
              <a:solidFill>
                <a:srgbClr val="0000FF"/>
              </a:solidFill>
              <a:latin typeface="Arial" pitchFamily="34" charset="0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一样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遇到困难仔细观察、</a:t>
            </a:r>
            <a:r>
              <a:rPr lang="zh-CN" altLang="en-US" sz="3600" b="1" dirty="0" smtClean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认真</a:t>
            </a:r>
            <a:endParaRPr lang="en-US" altLang="zh-CN" sz="3600" b="1" dirty="0" smtClean="0">
              <a:solidFill>
                <a:srgbClr val="0000FF"/>
              </a:solidFill>
              <a:latin typeface="Arial" pitchFamily="34" charset="0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思考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，做一个聪明的好学生！</a:t>
            </a:r>
          </a:p>
        </p:txBody>
      </p:sp>
      <p:pic>
        <p:nvPicPr>
          <p:cNvPr id="37893" name="Picture 7" descr="乌鸦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32850" flipH="1">
            <a:off x="-1234748" y="2637616"/>
            <a:ext cx="3987801" cy="412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a4b6390a4815582eb0351d7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9175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07704" y="2204864"/>
            <a:ext cx="792163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4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乌鸦喝水</a:t>
            </a:r>
          </a:p>
        </p:txBody>
      </p:sp>
      <p:sp>
        <p:nvSpPr>
          <p:cNvPr id="4" name="左大括号 3"/>
          <p:cNvSpPr/>
          <p:nvPr/>
        </p:nvSpPr>
        <p:spPr bwMode="auto">
          <a:xfrm>
            <a:off x="2771800" y="2060848"/>
            <a:ext cx="358775" cy="3384550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75856" y="1772816"/>
            <a:ext cx="21597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2800" dirty="0"/>
              <a:t> </a:t>
            </a:r>
            <a:r>
              <a:rPr lang="zh-CN" altLang="en-US" sz="3600" dirty="0">
                <a:solidFill>
                  <a:srgbClr val="AD08C8"/>
                </a:solidFill>
                <a:latin typeface="楷体" pitchFamily="49" charset="-122"/>
                <a:ea typeface="楷体" pitchFamily="49" charset="-122"/>
              </a:rPr>
              <a:t>喝不着水</a:t>
            </a:r>
          </a:p>
        </p:txBody>
      </p:sp>
      <p:sp>
        <p:nvSpPr>
          <p:cNvPr id="18" name="左大括号 17"/>
          <p:cNvSpPr/>
          <p:nvPr/>
        </p:nvSpPr>
        <p:spPr bwMode="auto">
          <a:xfrm flipH="1">
            <a:off x="5436096" y="1988840"/>
            <a:ext cx="431800" cy="3382962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300192" y="1052736"/>
            <a:ext cx="5207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altLang="en-US" sz="48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聪明，爱动脑筋</a:t>
            </a:r>
            <a:endParaRPr lang="zh-CN" altLang="zh-CN" sz="48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347864" y="4941168"/>
            <a:ext cx="21613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en-US" altLang="zh-CN" sz="2800" dirty="0"/>
              <a:t> </a:t>
            </a:r>
            <a:r>
              <a:rPr lang="zh-CN" altLang="en-US" sz="3600" dirty="0">
                <a:solidFill>
                  <a:srgbClr val="AD08C8"/>
                </a:solidFill>
                <a:latin typeface="楷体" pitchFamily="49" charset="-122"/>
                <a:ea typeface="楷体" pitchFamily="49" charset="-122"/>
              </a:rPr>
              <a:t>喝着水了</a:t>
            </a:r>
            <a:endParaRPr lang="zh-CN" altLang="zh-CN" sz="3600" dirty="0">
              <a:solidFill>
                <a:srgbClr val="AD08C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5536" y="188640"/>
            <a:ext cx="2300630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隶书" pitchFamily="2" charset="-122"/>
                <a:ea typeface="华文隶书" pitchFamily="2" charset="-122"/>
              </a:rPr>
              <a:t>课文结构</a:t>
            </a:r>
            <a:r>
              <a:rPr lang="zh-CN" altLang="en-US" dirty="0" smtClean="0">
                <a:latin typeface="Arial" pitchFamily="34" charset="0"/>
              </a:rPr>
              <a:t> </a:t>
            </a:r>
            <a:endParaRPr lang="zh-CN" altLang="en-US" dirty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18" grpId="0" animBg="1"/>
      <p:bldP spid="19" grpId="0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4b6390a4815582eb0351d7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9175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899592" y="1916832"/>
            <a:ext cx="792321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720725" eaLnBrk="0" hangingPunct="0">
              <a:buFont typeface="Arial" pitchFamily="34" charset="0"/>
              <a:buNone/>
            </a:pPr>
            <a:r>
              <a:rPr lang="en-US" altLang="zh-CN" sz="3600" b="1" dirty="0">
                <a:solidFill>
                  <a:srgbClr val="00B050"/>
                </a:solidFill>
              </a:rPr>
              <a:t>《</a:t>
            </a:r>
            <a:r>
              <a:rPr lang="zh-CN" altLang="en-US" sz="3600" b="1" dirty="0">
                <a:solidFill>
                  <a:srgbClr val="00B050"/>
                </a:solidFill>
              </a:rPr>
              <a:t>乌鸦喝水</a:t>
            </a:r>
            <a:r>
              <a:rPr lang="en-US" altLang="zh-CN" sz="3600" b="1" dirty="0">
                <a:solidFill>
                  <a:srgbClr val="00B050"/>
                </a:solidFill>
              </a:rPr>
              <a:t>》</a:t>
            </a:r>
            <a:r>
              <a:rPr lang="zh-CN" altLang="en-US" sz="3600" b="1" dirty="0">
                <a:solidFill>
                  <a:srgbClr val="00B050"/>
                </a:solidFill>
              </a:rPr>
              <a:t>选自</a:t>
            </a:r>
            <a:r>
              <a:rPr lang="en-US" altLang="zh-CN" sz="3600" b="1" dirty="0">
                <a:solidFill>
                  <a:srgbClr val="00B050"/>
                </a:solidFill>
              </a:rPr>
              <a:t>《</a:t>
            </a:r>
            <a:r>
              <a:rPr lang="zh-CN" altLang="en-US" sz="3600" b="1" dirty="0">
                <a:solidFill>
                  <a:srgbClr val="00B050"/>
                </a:solidFill>
              </a:rPr>
              <a:t>伊索寓言</a:t>
            </a:r>
            <a:r>
              <a:rPr lang="en-US" altLang="zh-CN" sz="3600" b="1" dirty="0">
                <a:solidFill>
                  <a:srgbClr val="00B050"/>
                </a:solidFill>
              </a:rPr>
              <a:t>》</a:t>
            </a:r>
            <a:r>
              <a:rPr lang="zh-CN" altLang="en-US" sz="3600" b="1" dirty="0">
                <a:solidFill>
                  <a:srgbClr val="00B050"/>
                </a:solidFill>
              </a:rPr>
              <a:t>，它用形象、生动的语言描述了一只乌鸦通过动“脑”、动“手”喝到水的经过，向我们展示了一只可爱的乌鸦。这个故事虽然简单，却能给人以启迪。 </a:t>
            </a:r>
            <a:endParaRPr lang="zh-CN" altLang="zh-CN" sz="3600" b="1" dirty="0">
              <a:solidFill>
                <a:srgbClr val="00B050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5536" y="188640"/>
            <a:ext cx="2300630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隶书" pitchFamily="2" charset="-122"/>
                <a:ea typeface="华文隶书" pitchFamily="2" charset="-122"/>
              </a:rPr>
              <a:t>课文主题</a:t>
            </a:r>
            <a:r>
              <a:rPr lang="zh-CN" altLang="en-US" dirty="0" smtClean="0">
                <a:latin typeface="Arial" pitchFamily="34" charset="0"/>
              </a:rPr>
              <a:t> </a:t>
            </a:r>
            <a:endParaRPr lang="zh-CN" altLang="en-US" dirty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4b6390a4815582eb0351d7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9175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611560" y="1700808"/>
            <a:ext cx="78486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altLang="en-US" sz="3600" b="1" dirty="0"/>
              <a:t>      </a:t>
            </a:r>
            <a:r>
              <a:rPr lang="zh-CN" altLang="en-US" sz="3600" b="1" dirty="0">
                <a:solidFill>
                  <a:srgbClr val="AD08C8"/>
                </a:solidFill>
              </a:rPr>
              <a:t>课文讲的是乌鸦想办法喝到瓶子里的水的故事。全文共有三个自然段，第一自然段讲乌鸦想喝瓶子里的水却喝不着</a:t>
            </a:r>
            <a:r>
              <a:rPr lang="en-US" altLang="zh-CN" sz="3600" b="1" dirty="0">
                <a:solidFill>
                  <a:srgbClr val="AD08C8"/>
                </a:solidFill>
              </a:rPr>
              <a:t>,</a:t>
            </a:r>
            <a:r>
              <a:rPr lang="zh-CN" altLang="en-US" sz="3600" b="1" dirty="0">
                <a:solidFill>
                  <a:srgbClr val="AD08C8"/>
                </a:solidFill>
              </a:rPr>
              <a:t>第二自然段讲乌鸦想出了办法，第三自然段讲乌鸦利用小石子喝到了瓶子里的水 。</a:t>
            </a:r>
            <a:endParaRPr lang="zh-CN" altLang="zh-CN" sz="3600" b="1" dirty="0">
              <a:solidFill>
                <a:srgbClr val="AD08C8"/>
              </a:solidFill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95536" y="188640"/>
            <a:ext cx="2300630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隶书" pitchFamily="2" charset="-122"/>
                <a:ea typeface="华文隶书" pitchFamily="2" charset="-122"/>
              </a:rPr>
              <a:t>课文内容</a:t>
            </a:r>
            <a:r>
              <a:rPr lang="zh-CN" altLang="en-US" dirty="0" smtClean="0">
                <a:latin typeface="Arial" pitchFamily="34" charset="0"/>
              </a:rPr>
              <a:t> </a:t>
            </a:r>
            <a:endParaRPr lang="zh-CN" altLang="en-US" dirty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/>
      <p:bldP spid="21510" grpId="1" bldLvl="0"/>
      <p:bldP spid="21510" grpId="2" bldLvl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4b6390a4815582eb0351d7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9175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09" name="Rectangle 3"/>
          <p:cNvSpPr>
            <a:spLocks noChangeArrowheads="1"/>
          </p:cNvSpPr>
          <p:nvPr/>
        </p:nvSpPr>
        <p:spPr bwMode="auto">
          <a:xfrm>
            <a:off x="899591" y="1380676"/>
            <a:ext cx="698477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400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lang="zh-CN" altLang="en-US" dirty="0"/>
              <a:t> </a:t>
            </a:r>
            <a:r>
              <a:rPr lang="zh-CN" altLang="en-US" dirty="0" smtClean="0"/>
              <a:t>                  </a:t>
            </a:r>
            <a:r>
              <a:rPr lang="en-US" altLang="zh-CN" sz="3600" dirty="0" smtClean="0">
                <a:solidFill>
                  <a:srgbClr val="000099"/>
                </a:solidFill>
              </a:rPr>
              <a:t>1</a:t>
            </a:r>
            <a:r>
              <a:rPr lang="zh-CN" altLang="en-US" sz="3600" dirty="0">
                <a:solidFill>
                  <a:srgbClr val="000099"/>
                </a:solidFill>
              </a:rPr>
              <a:t>、以“我帮乌鸦想办法”为题想一想，除了放石子还有哪些办法让乌鸦能喝到水？学生想好后还要动手做一做看效果怎样，然后把这个办法告诉你周围的人。</a:t>
            </a:r>
          </a:p>
          <a:p>
            <a:r>
              <a:rPr lang="zh-CN" altLang="en-US" sz="3600" dirty="0">
                <a:solidFill>
                  <a:srgbClr val="000099"/>
                </a:solidFill>
              </a:rPr>
              <a:t>  </a:t>
            </a:r>
            <a:r>
              <a:rPr lang="zh-CN" altLang="en-US" sz="3600" dirty="0" smtClean="0">
                <a:solidFill>
                  <a:srgbClr val="000099"/>
                </a:solidFill>
              </a:rPr>
              <a:t>        </a:t>
            </a:r>
            <a:r>
              <a:rPr lang="en-US" altLang="zh-CN" sz="3600" dirty="0" smtClean="0">
                <a:solidFill>
                  <a:srgbClr val="000099"/>
                </a:solidFill>
              </a:rPr>
              <a:t>2</a:t>
            </a:r>
            <a:r>
              <a:rPr lang="zh-CN" altLang="en-US" sz="3600" dirty="0">
                <a:solidFill>
                  <a:srgbClr val="000099"/>
                </a:solidFill>
              </a:rPr>
              <a:t>、把</a:t>
            </a:r>
            <a:r>
              <a:rPr lang="en-US" altLang="zh-CN" sz="3600" dirty="0">
                <a:solidFill>
                  <a:srgbClr val="000099"/>
                </a:solidFill>
              </a:rPr>
              <a:t>《</a:t>
            </a:r>
            <a:r>
              <a:rPr lang="zh-CN" altLang="en-US" sz="3600" dirty="0">
                <a:solidFill>
                  <a:srgbClr val="000099"/>
                </a:solidFill>
              </a:rPr>
              <a:t>乌鸦喝水</a:t>
            </a:r>
            <a:r>
              <a:rPr lang="en-US" altLang="zh-CN" sz="3600" dirty="0">
                <a:solidFill>
                  <a:srgbClr val="000099"/>
                </a:solidFill>
              </a:rPr>
              <a:t>》</a:t>
            </a:r>
            <a:r>
              <a:rPr lang="zh-CN" altLang="en-US" sz="3600" dirty="0">
                <a:solidFill>
                  <a:srgbClr val="000099"/>
                </a:solidFill>
              </a:rPr>
              <a:t>这个故事讲给爸爸妈妈或周围其他的人听</a:t>
            </a:r>
            <a:r>
              <a:rPr lang="zh-CN" altLang="en-US" sz="3600" dirty="0" smtClean="0">
                <a:solidFill>
                  <a:srgbClr val="000099"/>
                </a:solidFill>
              </a:rPr>
              <a:t>。</a:t>
            </a:r>
            <a:endParaRPr lang="zh-CN" altLang="en-US" sz="3600" dirty="0"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5536" y="188640"/>
            <a:ext cx="2300630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隶书" pitchFamily="2" charset="-122"/>
                <a:ea typeface="华文隶书" pitchFamily="2" charset="-122"/>
              </a:rPr>
              <a:t>拓展升华</a:t>
            </a:r>
            <a:r>
              <a:rPr lang="zh-CN" altLang="en-US" dirty="0" smtClean="0">
                <a:latin typeface="Arial" pitchFamily="34" charset="0"/>
              </a:rPr>
              <a:t> </a:t>
            </a:r>
            <a:endParaRPr lang="zh-CN" altLang="en-US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http://www.pptbz.com/pptpic/UploadFiles_6909/201405/2014051407225860_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 descr="乌鸦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6F4F2"/>
              </a:clrFrom>
              <a:clrTo>
                <a:srgbClr val="F6F4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1772816"/>
            <a:ext cx="4320480" cy="4392488"/>
          </a:xfrm>
          <a:prstGeom prst="rect">
            <a:avLst/>
          </a:prstGeom>
          <a:noFill/>
        </p:spPr>
      </p:pic>
      <p:pic>
        <p:nvPicPr>
          <p:cNvPr id="5" name="Picture 10" descr="乌鸦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772816"/>
            <a:ext cx="4262437" cy="4464496"/>
          </a:xfrm>
          <a:prstGeom prst="rect">
            <a:avLst/>
          </a:prstGeom>
          <a:noFill/>
        </p:spPr>
      </p:pic>
      <p:pic>
        <p:nvPicPr>
          <p:cNvPr id="7" name="Picture 5" descr="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260648"/>
            <a:ext cx="4572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bki-20110316102959-80423639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332656"/>
            <a:ext cx="19145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2" descr="http://pic.birdnet.cn/forum/attachments/month_0910/20091021_90f07694d8533902f00dhB2semcWZodx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3501008"/>
            <a:ext cx="3779912" cy="2880320"/>
          </a:xfrm>
          <a:prstGeom prst="rect">
            <a:avLst/>
          </a:prstGeom>
          <a:noFill/>
        </p:spPr>
      </p:pic>
      <p:pic>
        <p:nvPicPr>
          <p:cNvPr id="43012" name="Picture 4" descr="http://cdn.clickme.net/Gallery/2015/07/06/f28f0050a760629c2e20cd51f35f83d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692696"/>
            <a:ext cx="5472608" cy="4562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a4b6390a4815582eb0351d7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9175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Rectangle 3"/>
          <p:cNvSpPr>
            <a:spLocks noGrp="1" noChangeArrowheads="1"/>
          </p:cNvSpPr>
          <p:nvPr>
            <p:ph type="title"/>
          </p:nvPr>
        </p:nvSpPr>
        <p:spPr>
          <a:xfrm>
            <a:off x="3059832" y="908720"/>
            <a:ext cx="4102224" cy="649287"/>
          </a:xfrm>
        </p:spPr>
        <p:txBody>
          <a:bodyPr>
            <a:noAutofit/>
          </a:bodyPr>
          <a:lstStyle/>
          <a:p>
            <a:pPr algn="l" eaLnBrk="1" hangingPunct="1"/>
            <a:r>
              <a:rPr lang="zh-CN" altLang="en-US" sz="48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老办法不行了</a:t>
            </a: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187624" y="1700808"/>
            <a:ext cx="7344816" cy="515719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None/>
            </a:pPr>
            <a:r>
              <a:rPr lang="en-US" altLang="zh-CN" dirty="0" smtClean="0"/>
              <a:t>             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一只乌鸦口渴了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飞出树林找水喝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在村中遇到了猴子。猴子告诉它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>: “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村子的井里有水。”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             猴子走了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乌鸦找到了那口井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就把小石子一颗一颗衔到井里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可是衔了好久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还不见水升上来。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             这时候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猴子到井边来打水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看到乌鸦用这种办法喝水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不禁哈哈大笑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说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>: “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你用这种办法喝瓶子里的水是可以的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喝井里的水就不行了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>!”    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>             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说完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猴子很快打来一桶水，请乌鸦喝了个够。</a:t>
            </a:r>
            <a:endParaRPr lang="zh-CN" altLang="en-US" sz="24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95536" y="188640"/>
            <a:ext cx="2300630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隶书" pitchFamily="2" charset="-122"/>
                <a:ea typeface="华文隶书" pitchFamily="2" charset="-122"/>
              </a:rPr>
              <a:t>随堂练习</a:t>
            </a:r>
            <a:r>
              <a:rPr lang="zh-CN" altLang="en-US" dirty="0" smtClean="0">
                <a:latin typeface="Arial" pitchFamily="34" charset="0"/>
              </a:rPr>
              <a:t> </a:t>
            </a:r>
            <a:endParaRPr lang="zh-CN" altLang="en-US" dirty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http://imgsrc.baidu.com/forum/w%3D580/sign=d7c248a83b01213fcf334ed464e636f8/512481eef01f3a297727a9bf9b25bc315d607c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763688" y="908720"/>
            <a:ext cx="6157192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en-US" altLang="zh-CN" sz="3600" b="1" dirty="0" smtClean="0">
                <a:solidFill>
                  <a:srgbClr val="0070C0"/>
                </a:solidFill>
              </a:rPr>
              <a:t>1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、我最聪明（补充音节）。</a:t>
            </a:r>
          </a:p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en-US" altLang="zh-CN" sz="3600" b="1" dirty="0" smtClean="0">
                <a:solidFill>
                  <a:srgbClr val="0070C0"/>
                </a:solidFill>
              </a:rPr>
              <a:t>y</a:t>
            </a:r>
            <a:r>
              <a:rPr lang="en-US" altLang="zh-CN" sz="3600" b="1" u="sng" dirty="0" smtClean="0">
                <a:solidFill>
                  <a:srgbClr val="0070C0"/>
                </a:solidFill>
              </a:rPr>
              <a:t>  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       </a:t>
            </a:r>
            <a:r>
              <a:rPr lang="en-US" altLang="zh-CN" sz="3600" b="1" u="sng" dirty="0" smtClean="0">
                <a:solidFill>
                  <a:srgbClr val="0070C0"/>
                </a:solidFill>
              </a:rPr>
              <a:t>   </a:t>
            </a:r>
            <a:r>
              <a:rPr lang="en-US" altLang="zh-CN" sz="3600" b="1" dirty="0" err="1" smtClean="0">
                <a:solidFill>
                  <a:srgbClr val="0070C0"/>
                </a:solidFill>
              </a:rPr>
              <a:t>ong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       p</a:t>
            </a:r>
            <a:r>
              <a:rPr lang="en-US" altLang="zh-CN" sz="3600" b="1" u="sng" dirty="0" smtClean="0">
                <a:solidFill>
                  <a:srgbClr val="0070C0"/>
                </a:solidFill>
              </a:rPr>
              <a:t>  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        d</a:t>
            </a:r>
            <a:r>
              <a:rPr lang="en-US" altLang="zh-CN" sz="3600" b="1" u="sng" dirty="0" smtClean="0">
                <a:solidFill>
                  <a:srgbClr val="0070C0"/>
                </a:solidFill>
              </a:rPr>
              <a:t>  </a:t>
            </a:r>
            <a:endParaRPr lang="en-US" altLang="zh-CN" sz="3600" b="1" dirty="0" smtClean="0">
              <a:solidFill>
                <a:srgbClr val="0070C0"/>
              </a:solidFill>
            </a:endParaRPr>
          </a:p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70C0"/>
                </a:solidFill>
              </a:rPr>
              <a:t>鸦         终          瓶         叼</a:t>
            </a:r>
          </a:p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en-US" altLang="zh-CN" sz="3600" b="1" dirty="0" smtClean="0">
                <a:solidFill>
                  <a:srgbClr val="0070C0"/>
                </a:solidFill>
              </a:rPr>
              <a:t>2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、我会写词语。</a:t>
            </a:r>
          </a:p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en-US" altLang="zh-CN" sz="3600" b="1" dirty="0" err="1" smtClean="0">
                <a:solidFill>
                  <a:srgbClr val="0070C0"/>
                </a:solidFill>
              </a:rPr>
              <a:t>zhōng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 </a:t>
            </a:r>
            <a:r>
              <a:rPr lang="en-US" altLang="zh-CN" sz="3600" b="1" dirty="0" err="1" smtClean="0">
                <a:solidFill>
                  <a:srgbClr val="0070C0"/>
                </a:solidFill>
              </a:rPr>
              <a:t>yú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        </a:t>
            </a:r>
            <a:r>
              <a:rPr lang="en-US" altLang="zh-CN" sz="3600" b="1" dirty="0" err="1" smtClean="0">
                <a:solidFill>
                  <a:srgbClr val="0070C0"/>
                </a:solidFill>
              </a:rPr>
              <a:t>bàn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 </a:t>
            </a:r>
            <a:r>
              <a:rPr lang="en-US" altLang="zh-CN" sz="3600" b="1" dirty="0" err="1" smtClean="0">
                <a:solidFill>
                  <a:srgbClr val="0070C0"/>
                </a:solidFill>
              </a:rPr>
              <a:t>fǎ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         </a:t>
            </a:r>
            <a:r>
              <a:rPr lang="en-US" altLang="zh-CN" sz="3600" b="1" dirty="0" err="1" smtClean="0">
                <a:solidFill>
                  <a:srgbClr val="0070C0"/>
                </a:solidFill>
              </a:rPr>
              <a:t>kàn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 </a:t>
            </a:r>
            <a:r>
              <a:rPr lang="en-US" altLang="zh-CN" sz="3600" b="1" dirty="0" err="1" smtClean="0">
                <a:solidFill>
                  <a:srgbClr val="0070C0"/>
                </a:solidFill>
              </a:rPr>
              <a:t>jiàn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 </a:t>
            </a:r>
          </a:p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70C0"/>
                </a:solidFill>
              </a:rPr>
              <a:t>（      ）     （      ）     （      ）</a:t>
            </a:r>
          </a:p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70C0"/>
                </a:solidFill>
              </a:rPr>
              <a:t>  </a:t>
            </a:r>
            <a:r>
              <a:rPr lang="en-US" altLang="zh-CN" sz="3600" b="1" dirty="0" err="1" smtClean="0">
                <a:solidFill>
                  <a:srgbClr val="0070C0"/>
                </a:solidFill>
              </a:rPr>
              <a:t>kǒu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 </a:t>
            </a:r>
            <a:r>
              <a:rPr lang="en-US" altLang="zh-CN" sz="3600" b="1" dirty="0" err="1" smtClean="0">
                <a:solidFill>
                  <a:srgbClr val="0070C0"/>
                </a:solidFill>
              </a:rPr>
              <a:t>kě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          </a:t>
            </a:r>
            <a:r>
              <a:rPr lang="en-US" altLang="zh-CN" sz="3600" b="1" dirty="0" err="1" smtClean="0">
                <a:solidFill>
                  <a:srgbClr val="0070C0"/>
                </a:solidFill>
              </a:rPr>
              <a:t>qǐ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 </a:t>
            </a:r>
            <a:r>
              <a:rPr lang="en-US" altLang="zh-CN" sz="3600" b="1" dirty="0" err="1" smtClean="0">
                <a:solidFill>
                  <a:srgbClr val="0070C0"/>
                </a:solidFill>
              </a:rPr>
              <a:t>lái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        </a:t>
            </a:r>
            <a:r>
              <a:rPr lang="en-US" altLang="zh-CN" sz="3600" b="1" dirty="0" err="1" smtClean="0">
                <a:solidFill>
                  <a:srgbClr val="0070C0"/>
                </a:solidFill>
              </a:rPr>
              <a:t>jiàn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 </a:t>
            </a:r>
            <a:r>
              <a:rPr lang="en-US" altLang="zh-CN" sz="3600" b="1" dirty="0" err="1" smtClean="0">
                <a:solidFill>
                  <a:srgbClr val="0070C0"/>
                </a:solidFill>
              </a:rPr>
              <a:t>jiàn</a:t>
            </a:r>
            <a:endParaRPr lang="en-US" altLang="zh-CN" sz="3600" b="1" dirty="0" smtClean="0">
              <a:solidFill>
                <a:srgbClr val="0070C0"/>
              </a:solidFill>
            </a:endParaRPr>
          </a:p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70C0"/>
                </a:solidFill>
              </a:rPr>
              <a:t>（      ）      （      ）     （      ）</a:t>
            </a:r>
          </a:p>
        </p:txBody>
      </p:sp>
      <p:sp>
        <p:nvSpPr>
          <p:cNvPr id="118790" name="Text Box 6"/>
          <p:cNvSpPr txBox="1">
            <a:spLocks noChangeArrowheads="1"/>
          </p:cNvSpPr>
          <p:nvPr/>
        </p:nvSpPr>
        <p:spPr bwMode="auto">
          <a:xfrm>
            <a:off x="179512" y="5013176"/>
            <a:ext cx="1727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2F4D71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终于  办法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看见  口渴 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起来  渐渐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5536" y="188640"/>
            <a:ext cx="2300630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隶书" pitchFamily="2" charset="-122"/>
                <a:ea typeface="华文隶书" pitchFamily="2" charset="-122"/>
              </a:rPr>
              <a:t>随堂练习</a:t>
            </a:r>
            <a:r>
              <a:rPr lang="zh-CN" altLang="en-US" dirty="0" smtClean="0">
                <a:latin typeface="Arial" pitchFamily="34" charset="0"/>
              </a:rPr>
              <a:t> </a:t>
            </a:r>
            <a:endParaRPr lang="zh-CN" altLang="en-US" dirty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http://imgsrc.baidu.com/forum/w%3D580/sign=d7c248a83b01213fcf334ed464e636f8/512481eef01f3a297727a9bf9b25bc315d607c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1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195736" y="1196752"/>
            <a:ext cx="6948264" cy="384502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pitchFamily="34" charset="0"/>
              <a:buNone/>
            </a:pPr>
            <a:r>
              <a:rPr lang="en-US" altLang="zh-CN" sz="3600" dirty="0" smtClean="0">
                <a:solidFill>
                  <a:srgbClr val="0070C0"/>
                </a:solidFill>
              </a:rPr>
              <a:t>3</a:t>
            </a:r>
            <a:r>
              <a:rPr lang="zh-CN" altLang="en-US" sz="3600" dirty="0" smtClean="0">
                <a:solidFill>
                  <a:srgbClr val="0070C0"/>
                </a:solidFill>
              </a:rPr>
              <a:t>、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写出带有下面偏旁的字。</a:t>
            </a:r>
          </a:p>
          <a:p>
            <a:pPr>
              <a:buFont typeface="Arial" pitchFamily="34" charset="0"/>
              <a:buNone/>
            </a:pPr>
            <a:r>
              <a:rPr lang="zh-CN" altLang="en-US" sz="3600" dirty="0" smtClean="0">
                <a:solidFill>
                  <a:srgbClr val="AD08C8"/>
                </a:solidFill>
              </a:rPr>
              <a:t>手</a:t>
            </a:r>
            <a:r>
              <a:rPr lang="zh-CN" altLang="en-US" sz="3600" dirty="0" smtClean="0">
                <a:solidFill>
                  <a:srgbClr val="0070C0"/>
                </a:solidFill>
              </a:rPr>
              <a:t>（   ）（    ）    </a:t>
            </a:r>
            <a:r>
              <a:rPr lang="zh-CN" altLang="en-US" sz="3600" dirty="0" smtClean="0">
                <a:solidFill>
                  <a:srgbClr val="AD08C8"/>
                </a:solidFill>
              </a:rPr>
              <a:t>走</a:t>
            </a:r>
            <a:r>
              <a:rPr lang="zh-CN" altLang="en-US" sz="3600" dirty="0" smtClean="0">
                <a:solidFill>
                  <a:srgbClr val="0070C0"/>
                </a:solidFill>
              </a:rPr>
              <a:t>（   ）（    ）</a:t>
            </a:r>
          </a:p>
          <a:p>
            <a:pPr>
              <a:buNone/>
            </a:pPr>
            <a:r>
              <a:rPr lang="en-US" altLang="zh-CN" sz="3600" b="1" dirty="0" smtClean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4</a:t>
            </a:r>
            <a:r>
              <a:rPr lang="zh-CN" altLang="en-US" sz="3600" b="1" dirty="0" smtClean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、照样子，说一说</a:t>
            </a:r>
            <a:endParaRPr lang="en-US" altLang="zh-CN" sz="3600" dirty="0" smtClean="0">
              <a:solidFill>
                <a:schemeClr val="accent5">
                  <a:lumMod val="7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3600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乌鸦</a:t>
            </a:r>
            <a:r>
              <a:rPr lang="zh-CN" altLang="en-US" sz="3600" dirty="0" smtClean="0">
                <a:solidFill>
                  <a:srgbClr val="AD08C8"/>
                </a:solidFill>
                <a:latin typeface="楷体_GB2312" pitchFamily="49" charset="-122"/>
                <a:ea typeface="楷体_GB2312" pitchFamily="49" charset="-122"/>
              </a:rPr>
              <a:t>把</a:t>
            </a:r>
            <a:r>
              <a:rPr lang="zh-CN" altLang="en-US" sz="3600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小石子</a:t>
            </a:r>
            <a:r>
              <a:rPr lang="zh-CN" altLang="en-US" sz="3600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放到</a:t>
            </a:r>
            <a:r>
              <a:rPr lang="zh-CN" altLang="en-US" sz="3600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瓶子里。</a:t>
            </a:r>
          </a:p>
          <a:p>
            <a:pPr>
              <a:buNone/>
            </a:pPr>
            <a:r>
              <a:rPr lang="en-US" altLang="en-US" sz="3600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﹍﹍</a:t>
            </a:r>
            <a:r>
              <a:rPr lang="zh-CN" altLang="en-US" sz="3600" dirty="0" smtClean="0">
                <a:solidFill>
                  <a:srgbClr val="AD08C8"/>
                </a:solidFill>
                <a:latin typeface="楷体_GB2312" pitchFamily="49" charset="-122"/>
                <a:ea typeface="楷体_GB2312" pitchFamily="49" charset="-122"/>
              </a:rPr>
              <a:t>把</a:t>
            </a:r>
            <a:r>
              <a:rPr lang="zh-CN" altLang="en-US" sz="3600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600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﹍﹍</a:t>
            </a:r>
            <a:r>
              <a:rPr lang="zh-CN" altLang="en-US" sz="3600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放到</a:t>
            </a:r>
            <a:r>
              <a:rPr lang="en-US" altLang="en-US" sz="3600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﹍﹍﹍</a:t>
            </a:r>
            <a:r>
              <a:rPr lang="zh-CN" altLang="en-US" sz="3600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buNone/>
            </a:pPr>
            <a:r>
              <a:rPr lang="en-US" altLang="en-US" sz="3600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﹍﹍</a:t>
            </a:r>
            <a:r>
              <a:rPr lang="zh-CN" altLang="en-US" sz="3600" dirty="0" smtClean="0">
                <a:solidFill>
                  <a:srgbClr val="AD08C8"/>
                </a:solidFill>
                <a:latin typeface="楷体_GB2312" pitchFamily="49" charset="-122"/>
                <a:ea typeface="楷体_GB2312" pitchFamily="49" charset="-122"/>
              </a:rPr>
              <a:t>把</a:t>
            </a:r>
            <a:r>
              <a:rPr lang="zh-CN" altLang="en-US" sz="3600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600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﹍﹍﹍﹍﹍﹍</a:t>
            </a:r>
            <a:r>
              <a:rPr lang="zh-CN" altLang="en-US" sz="4400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000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95536" y="188640"/>
            <a:ext cx="2300630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隶书" pitchFamily="2" charset="-122"/>
                <a:ea typeface="华文隶书" pitchFamily="2" charset="-122"/>
              </a:rPr>
              <a:t>随堂练习</a:t>
            </a:r>
            <a:r>
              <a:rPr lang="zh-CN" altLang="en-US" dirty="0" smtClean="0">
                <a:latin typeface="Arial" pitchFamily="34" charset="0"/>
              </a:rPr>
              <a:t> </a:t>
            </a:r>
            <a:endParaRPr lang="zh-CN" altLang="en-US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http://imgsrc.baidu.com/forum/w%3D580/sign=d7c248a83b01213fcf334ed464e636f8/512481eef01f3a297727a9bf9b25bc315d607c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2" name="WordArt 6"/>
          <p:cNvSpPr>
            <a:spLocks noTextEdit="1"/>
          </p:cNvSpPr>
          <p:nvPr/>
        </p:nvSpPr>
        <p:spPr bwMode="auto">
          <a:xfrm>
            <a:off x="2195736" y="1772816"/>
            <a:ext cx="6010275" cy="3312368"/>
          </a:xfrm>
          <a:prstGeom prst="rect">
            <a:avLst/>
          </a:prstGeom>
          <a:noFill/>
        </p:spPr>
        <p:txBody>
          <a:bodyPr wrap="none" fromWordArt="1">
            <a:prstTxWarp prst="textButton">
              <a:avLst/>
            </a:prstTxWarp>
          </a:bodyPr>
          <a:lstStyle/>
          <a:p>
            <a:pPr algn="ctr"/>
            <a:r>
              <a:rPr lang="zh-CN" altLang="en-US" sz="8000" b="1" kern="10" noProof="1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同学们，</a:t>
            </a:r>
          </a:p>
          <a:p>
            <a:pPr algn="ctr"/>
            <a:r>
              <a:rPr lang="zh-CN" altLang="en-US" sz="8000" b="1" kern="10" noProof="1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  再见！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http://www.pptbz.com/pptpic/UploadFiles_6909/201405/2014051407225860_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75656" y="1407259"/>
            <a:ext cx="6552728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华文琥珀" pitchFamily="2" charset="-122"/>
              <a:ea typeface="华文琥珀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        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1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、能认识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11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个生字和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1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个偏旁“攵”。书写“只、石、多、出、见”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5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个生字。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   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2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、朗读课文，理解乌鸦是怎样喝到水的。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   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3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、懂得遇到困难，要开动脑筋，想办法战胜困难。</a:t>
            </a:r>
            <a:endParaRPr kumimoji="0" lang="zh-CN" altLang="en-US" sz="48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332656"/>
            <a:ext cx="2749471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perspective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学</a:t>
            </a:r>
            <a:r>
              <a:rPr lang="zh-CN" altLang="en-US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习</a:t>
            </a:r>
            <a:r>
              <a:rPr lang="zh-CN" altLang="zh-CN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目标：</a:t>
            </a:r>
            <a:endParaRPr lang="zh-CN" altLang="zh-CN" sz="4000" b="1" dirty="0" smtClean="0"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atin typeface="华文琥珀" pitchFamily="2" charset="-122"/>
              <a:ea typeface="华文琥珀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http://www.pptbz.com/pptpic/UploadFiles_6909/201405/2014051407225860_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3608" y="1484784"/>
            <a:ext cx="7427168" cy="45259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要求：</a:t>
            </a:r>
          </a:p>
          <a:p>
            <a:pPr>
              <a:buFontTx/>
              <a:buNone/>
            </a:pPr>
            <a:r>
              <a:rPr lang="zh-CN" altLang="en-US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、读通句子，把有难度的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句子</a:t>
            </a:r>
            <a:endParaRPr lang="en-US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多</a:t>
            </a:r>
            <a:r>
              <a:rPr lang="zh-CN" altLang="en-US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读几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遍。     </a:t>
            </a:r>
            <a:endParaRPr lang="zh-CN" altLang="en-US" sz="36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、读准字音，尤其是生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字词。</a:t>
            </a:r>
            <a:endParaRPr lang="zh-CN" altLang="en-US" sz="36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、给每一个自然段标出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序号。</a:t>
            </a:r>
            <a:endParaRPr lang="zh-CN" altLang="en-US" sz="36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197" name="Picture 5" descr="u=371633020,3671187742&amp;fm=0&amp;gp=36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04800" y="5029200"/>
            <a:ext cx="13335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51520" y="260648"/>
            <a:ext cx="2880320" cy="83099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perspective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初读课文</a:t>
            </a:r>
            <a:endParaRPr lang="zh-CN" altLang="zh-CN" sz="4800" b="1" dirty="0" smtClean="0"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atin typeface="华文琥珀" pitchFamily="2" charset="-122"/>
              <a:ea typeface="华文琥珀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1259632" y="5733256"/>
            <a:ext cx="6394242" cy="5299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en-US" altLang="zh-CN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楷体_GB2312"/>
              </a:rPr>
              <a:t>13  </a:t>
            </a:r>
            <a:r>
              <a:rPr lang="zh-CN" alt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楷体_GB2312"/>
              </a:rPr>
              <a:t>乌鸦</a:t>
            </a:r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楷体_GB2312"/>
              </a:rPr>
              <a:t>喝水</a:t>
            </a:r>
          </a:p>
        </p:txBody>
      </p:sp>
      <p:sp>
        <p:nvSpPr>
          <p:cNvPr id="11" name="矩形 10"/>
          <p:cNvSpPr/>
          <p:nvPr/>
        </p:nvSpPr>
        <p:spPr>
          <a:xfrm>
            <a:off x="323528" y="404664"/>
            <a:ext cx="32403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perspective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初读课文</a:t>
            </a:r>
            <a:endParaRPr lang="zh-CN" altLang="zh-CN" sz="6000" b="1" dirty="0" smtClean="0"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atin typeface="华文琥珀" pitchFamily="2" charset="-122"/>
              <a:ea typeface="华文琥珀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J54WZB518YQ%5`WUD~B(2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1331640" y="3068960"/>
            <a:ext cx="662473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/>
              <a:t>　　</a:t>
            </a:r>
            <a:r>
              <a:rPr lang="zh-CN" altLang="en-US" sz="2400" dirty="0" smtClean="0"/>
              <a:t>    </a:t>
            </a:r>
            <a:r>
              <a:rPr lang="zh-CN" altLang="en-US" sz="4800" b="1" dirty="0" smtClean="0">
                <a:solidFill>
                  <a:srgbClr val="00B050"/>
                </a:solidFill>
              </a:rPr>
              <a:t>一</a:t>
            </a:r>
            <a:r>
              <a:rPr lang="zh-CN" altLang="en-US" sz="4800" b="1" dirty="0">
                <a:solidFill>
                  <a:srgbClr val="00B050"/>
                </a:solidFill>
              </a:rPr>
              <a:t>只乌鸦</a:t>
            </a:r>
            <a:r>
              <a:rPr lang="en-US" altLang="zh-CN" sz="48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4800" b="1" dirty="0" err="1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y</a:t>
            </a:r>
            <a:r>
              <a:rPr lang="en-US" altLang="en-US" sz="4800" b="1" dirty="0" err="1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ā</a:t>
            </a:r>
            <a:r>
              <a:rPr lang="en-US" altLang="zh-CN" sz="48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4800" b="1" dirty="0">
                <a:solidFill>
                  <a:srgbClr val="00B050"/>
                </a:solidFill>
              </a:rPr>
              <a:t>口渴</a:t>
            </a:r>
            <a:r>
              <a:rPr lang="en-US" altLang="zh-CN" sz="48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4800" b="1" dirty="0" err="1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k</a:t>
            </a:r>
            <a:r>
              <a:rPr lang="en-US" altLang="en-US" sz="4800" b="1" dirty="0" err="1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ě</a:t>
            </a:r>
            <a:r>
              <a:rPr lang="en-US" altLang="zh-CN" sz="48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4800" b="1" dirty="0">
                <a:solidFill>
                  <a:srgbClr val="00B050"/>
                </a:solidFill>
              </a:rPr>
              <a:t>了，</a:t>
            </a:r>
            <a:r>
              <a:rPr lang="zh-CN" altLang="en-US" sz="4800" b="1" dirty="0">
                <a:solidFill>
                  <a:srgbClr val="00B050"/>
                </a:solidFill>
                <a:hlinkClick r:id="" action="ppaction://noaction"/>
              </a:rPr>
              <a:t>到</a:t>
            </a:r>
            <a:r>
              <a:rPr lang="en-US" altLang="zh-CN" sz="48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4800" b="1" dirty="0" err="1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en-US" altLang="en-US" sz="4800" b="1" dirty="0" err="1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à</a:t>
            </a:r>
            <a:r>
              <a:rPr lang="en-US" altLang="zh-CN" sz="4800" b="1" dirty="0" err="1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o</a:t>
            </a:r>
            <a:r>
              <a:rPr lang="en-US" altLang="zh-CN" sz="48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4800" b="1" dirty="0">
                <a:solidFill>
                  <a:srgbClr val="00B050"/>
                </a:solidFill>
                <a:hlinkClick r:id="" action="ppaction://noaction"/>
              </a:rPr>
              <a:t>处</a:t>
            </a:r>
            <a:r>
              <a:rPr lang="en-US" altLang="zh-CN" sz="48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4800" b="1" dirty="0" err="1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ch</a:t>
            </a:r>
            <a:r>
              <a:rPr lang="en-US" altLang="en-US" sz="4800" b="1" dirty="0" err="1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ù</a:t>
            </a:r>
            <a:r>
              <a:rPr lang="en-US" altLang="zh-CN" sz="48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4800" b="1" dirty="0">
                <a:solidFill>
                  <a:srgbClr val="00B050"/>
                </a:solidFill>
              </a:rPr>
              <a:t>找水喝</a:t>
            </a:r>
            <a:r>
              <a:rPr lang="zh-CN" altLang="en-US" sz="4800" b="1" dirty="0" smtClean="0">
                <a:solidFill>
                  <a:srgbClr val="00B050"/>
                </a:solidFill>
              </a:rPr>
              <a:t>。</a:t>
            </a:r>
            <a:endParaRPr lang="zh-CN" altLang="en-US" sz="2400" b="1" dirty="0">
              <a:solidFill>
                <a:srgbClr val="00B05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188640"/>
            <a:ext cx="2749471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perspective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初读课文</a:t>
            </a:r>
            <a:r>
              <a:rPr lang="zh-CN" altLang="zh-CN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：</a:t>
            </a:r>
            <a:endParaRPr lang="zh-CN" altLang="zh-CN" sz="4000" b="1" dirty="0" smtClean="0"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atin typeface="华文琥珀" pitchFamily="2" charset="-122"/>
              <a:ea typeface="华文琥珀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K~JG%@}DWOLVMD{WPW01E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4427984" y="270892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800" b="1" dirty="0" smtClean="0">
                <a:solidFill>
                  <a:srgbClr val="AD08C8"/>
                </a:solidFill>
              </a:rPr>
              <a:t>乌鸦看见一个瓶</a:t>
            </a:r>
            <a:r>
              <a:rPr lang="en-US" altLang="zh-CN" sz="4800" b="1" dirty="0" smtClean="0">
                <a:solidFill>
                  <a:srgbClr val="AD08C8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4800" b="1" dirty="0" err="1" smtClean="0">
                <a:latin typeface="宋体" pitchFamily="2" charset="-122"/>
                <a:ea typeface="宋体" pitchFamily="2" charset="-122"/>
              </a:rPr>
              <a:t>p</a:t>
            </a:r>
            <a:r>
              <a:rPr lang="en-US" altLang="en-US" sz="4800" b="1" dirty="0" err="1" smtClean="0">
                <a:latin typeface="宋体" pitchFamily="2" charset="-122"/>
                <a:ea typeface="宋体" pitchFamily="2" charset="-122"/>
              </a:rPr>
              <a:t>í</a:t>
            </a:r>
            <a:r>
              <a:rPr lang="en-US" altLang="zh-CN" sz="4800" b="1" dirty="0" err="1" smtClean="0">
                <a:latin typeface="宋体" pitchFamily="2" charset="-122"/>
                <a:ea typeface="宋体" pitchFamily="2" charset="-122"/>
              </a:rPr>
              <a:t>n</a:t>
            </a:r>
            <a:r>
              <a:rPr lang="en-US" altLang="en-US" sz="4800" b="1" dirty="0" err="1" smtClean="0">
                <a:latin typeface="宋体" pitchFamily="2" charset="-122"/>
                <a:ea typeface="宋体" pitchFamily="2" charset="-122"/>
              </a:rPr>
              <a:t>ɡ</a:t>
            </a:r>
            <a:r>
              <a:rPr lang="en-US" altLang="zh-CN" sz="4800" b="1" dirty="0" smtClean="0">
                <a:solidFill>
                  <a:srgbClr val="AD08C8"/>
                </a:solidFill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4800" b="1" dirty="0" smtClean="0">
                <a:solidFill>
                  <a:srgbClr val="AD08C8"/>
                </a:solidFill>
              </a:rPr>
              <a:t>子，瓶子里有水，</a:t>
            </a:r>
            <a:endParaRPr lang="zh-CN" altLang="en-US" sz="4800" dirty="0">
              <a:solidFill>
                <a:srgbClr val="AD08C8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608" y="188640"/>
            <a:ext cx="2749471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perspective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初读课文</a:t>
            </a:r>
            <a:r>
              <a:rPr lang="zh-CN" altLang="zh-CN" sz="4000" b="1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琥珀" pitchFamily="2" charset="-122"/>
                <a:ea typeface="华文琥珀" pitchFamily="2" charset="-122"/>
                <a:cs typeface="Calibri" pitchFamily="34" charset="0"/>
              </a:rPr>
              <a:t>：</a:t>
            </a:r>
            <a:endParaRPr lang="zh-CN" altLang="zh-CN" sz="4000" b="1" dirty="0" smtClean="0"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atin typeface="华文琥珀" pitchFamily="2" charset="-122"/>
              <a:ea typeface="华文琥珀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707</TotalTime>
  <Words>1427</Words>
  <Application>Microsoft Office PowerPoint</Application>
  <PresentationFormat>全屏显示(4:3)</PresentationFormat>
  <Paragraphs>269</Paragraphs>
  <Slides>43</Slides>
  <Notes>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5" baseType="lpstr">
      <vt:lpstr>Office 主题</vt:lpstr>
      <vt:lpstr>包装程序外壳对象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wū  yā      chù   zhǎo    bàn fǎ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老办法不行了</vt:lpstr>
      <vt:lpstr>幻灯片 41</vt:lpstr>
      <vt:lpstr>幻灯片 42</vt:lpstr>
      <vt:lpstr>幻灯片 43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微软用户</cp:lastModifiedBy>
  <cp:revision>77</cp:revision>
  <dcterms:created xsi:type="dcterms:W3CDTF">2016-11-27T02:16:47Z</dcterms:created>
  <dcterms:modified xsi:type="dcterms:W3CDTF">2017-01-01T02:46:40Z</dcterms:modified>
</cp:coreProperties>
</file>