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</p:sldMasterIdLst>
  <p:notesMasterIdLst>
    <p:notesMasterId r:id="rId19"/>
  </p:notesMasterIdLst>
  <p:sldIdLst>
    <p:sldId id="258" r:id="rId5"/>
    <p:sldId id="256" r:id="rId6"/>
    <p:sldId id="260" r:id="rId7"/>
    <p:sldId id="271" r:id="rId8"/>
    <p:sldId id="270" r:id="rId9"/>
    <p:sldId id="269" r:id="rId10"/>
    <p:sldId id="268" r:id="rId11"/>
    <p:sldId id="267" r:id="rId12"/>
    <p:sldId id="266" r:id="rId13"/>
    <p:sldId id="276" r:id="rId14"/>
    <p:sldId id="265" r:id="rId15"/>
    <p:sldId id="264" r:id="rId16"/>
    <p:sldId id="275" r:id="rId17"/>
    <p:sldId id="27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1D3EF6-65D5-4D9A-8BDB-B8A57E9D0D58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DB619-DE03-4071-82FF-89C2A1739A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636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85A2A9-7EC1-47DF-BCAC-7A3F7C7A0A31}" type="slidenum">
              <a:rPr lang="en-US" altLang="zh-CN">
                <a:solidFill>
                  <a:prstClr val="black"/>
                </a:solidFill>
              </a:rPr>
              <a:pPr/>
              <a:t>14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025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85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617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582DD-13E3-4626-BD10-E1746C6A372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283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49E6A4-10BF-4D13-87D6-2CD2DB1766C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287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46490-2AE3-44E3-A74E-5F4CA1B1F3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868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E926DF-D29E-4625-B176-7041A88C0FC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489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22515F-A102-4148-A284-6BD0AE52FB4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813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D2489-F81C-4078-A7B0-ED72C6C8C87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7354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0ACFF-48B6-4C37-97C8-2AA287591B9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4855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18DA8-9477-42E6-ABB2-EB5A11EC5F0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995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6696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88E75-BBCD-4D5D-BFA7-5A12C6B2CC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089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E48ECD-2367-4A94-A994-E6739C529EF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9998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1FCE7-FE6B-47CB-875D-53ECBCA9DD0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9062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582DD-13E3-4626-BD10-E1746C6A372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4870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49E6A4-10BF-4D13-87D6-2CD2DB1766C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50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46490-2AE3-44E3-A74E-5F4CA1B1F3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451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E926DF-D29E-4625-B176-7041A88C0FC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9752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22515F-A102-4148-A284-6BD0AE52FB4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7031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D2489-F81C-4078-A7B0-ED72C6C8C87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7922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0ACFF-48B6-4C37-97C8-2AA287591B9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84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0508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18DA8-9477-42E6-ABB2-EB5A11EC5F0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1147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88E75-BBCD-4D5D-BFA7-5A12C6B2CC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3812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E48ECD-2367-4A94-A994-E6739C529EF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0071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1FCE7-FE6B-47CB-875D-53ECBCA9DD0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7411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FEA54-1C20-4DA1-8929-859930334D2E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F42A0-B05A-4822-ACF6-5D00C6B674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9717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10557-1546-4B3A-85A2-42E579C6400C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868D5-94AC-4079-9497-AAD721077C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2264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8E115-EDE7-49A6-98A5-6005DB2C1181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C4071-C651-47FA-A44E-AD7FBCEBF0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9900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645C3-2FDE-4A1B-8008-C6A3C16F8726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614F9-9FF7-49EC-8E29-432FCA0F29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7172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4AEAA-0980-475D-9627-83FD5D11F909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4F185-2A3D-4B28-97DF-E8338F5B60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4285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0C4CB-6A47-4A0E-9252-CE3268B4A759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56701-A42F-483A-9EBB-CC93CC9ADC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194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3297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ACD72-183A-488E-BBB5-DFBF183E5DA0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1751D-316C-417D-A69C-0DA5BDF363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2355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01EAD-2624-4F1A-A581-2F4441B73844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A762C-92F4-42D8-B7C9-1352FC1928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6998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A73C8-B2AA-4EEB-B6F4-42325A71CFB5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13658-3CC7-4B2D-934F-2E80265164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6390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53C58-B220-4B41-BF22-0657E2796085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508BC-D88E-44E1-A8FB-84A19AA37A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6115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5899D-E5BB-4057-9D12-7CD12C89AA3A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86897-59F7-4968-BDA2-2E53B64F69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82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57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72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228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325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235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F82BC-6CE6-48F9-86CB-5188A6CF238F}" type="datetimeFigureOut">
              <a:rPr lang="zh-CN" altLang="en-US" smtClean="0"/>
              <a:t>2015/4/27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7EB52-820F-47F6-8B1D-FB0884306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928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7AA009-FA84-4AC1-BD5B-7825B7E23CB0}" type="slidenum">
              <a:rPr kumimoji="1"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965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7AA009-FA84-4AC1-BD5B-7825B7E23CB0}" type="slidenum">
              <a:rPr kumimoji="1"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961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DBF1D2-64DE-4190-A1FB-DE4865E413F9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2015/4/27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A03A3C-AA21-4E63-9B5A-27F1BDFCBD7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656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699" y="-33338"/>
            <a:ext cx="2863284" cy="101566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Module 5</a:t>
            </a:r>
            <a:endParaRPr lang="zh-CN" altLang="en-US" sz="6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9398" name="Picture 6" descr="p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9950"/>
            <a:ext cx="9124950" cy="84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37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360\360se6\User Data\temp\t01d8185f58d79cbf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707" y="1944531"/>
            <a:ext cx="2616293" cy="374199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905" y="1944530"/>
            <a:ext cx="2808312" cy="382951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9544" y="2015477"/>
            <a:ext cx="3024336" cy="37500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051720" y="713656"/>
            <a:ext cx="4897438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dirty="0" smtClean="0">
                <a:solidFill>
                  <a:srgbClr val="FF0000"/>
                </a:solidFill>
                <a:latin typeface="Arial Black" pitchFamily="34" charset="0"/>
              </a:rPr>
              <a:t>reading</a:t>
            </a:r>
            <a:endParaRPr kumimoji="1" lang="en-US" altLang="zh-CN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53083" y="5869036"/>
            <a:ext cx="3060563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Confucius </a:t>
            </a:r>
            <a:endParaRPr kumimoji="1" lang="en-US" altLang="zh-CN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330723" y="5896048"/>
            <a:ext cx="2990676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fontAlgn="base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dirty="0"/>
              <a:t>Mencius </a:t>
            </a:r>
            <a:endParaRPr lang="en-US" altLang="zh-CN" dirty="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807396" y="5856312"/>
            <a:ext cx="2244250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fontAlgn="base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dirty="0" err="1"/>
              <a:t>Mozi</a:t>
            </a:r>
            <a:r>
              <a:rPr lang="en-US" altLang="zh-CN" dirty="0"/>
              <a:t>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4902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44450"/>
            <a:ext cx="9067800" cy="6888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57200" indent="-457200">
              <a:spcBef>
                <a:spcPct val="30000"/>
              </a:spcBef>
            </a:pPr>
            <a:r>
              <a:rPr lang="en-US" altLang="zh-CN" sz="3200" dirty="0" smtClean="0">
                <a:solidFill>
                  <a:srgbClr val="0000CC"/>
                </a:solidFill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</a:rPr>
              <a:t>.</a:t>
            </a:r>
            <a:r>
              <a:rPr lang="en-US" altLang="zh-CN" sz="3200" dirty="0" smtClean="0"/>
              <a:t>Confucius </a:t>
            </a:r>
            <a:r>
              <a:rPr lang="en-US" altLang="zh-CN" sz="3200" dirty="0"/>
              <a:t>stressed the importance of the  following aspects except _______.   </a:t>
            </a:r>
            <a:br>
              <a:rPr lang="en-US" altLang="zh-CN" sz="3200" dirty="0"/>
            </a:br>
            <a:r>
              <a:rPr lang="en-US" altLang="zh-CN" sz="3200" dirty="0">
                <a:solidFill>
                  <a:srgbClr val="FF0000"/>
                </a:solidFill>
              </a:rPr>
              <a:t>A. </a:t>
            </a:r>
            <a:r>
              <a:rPr lang="en-US" altLang="zh-CN" sz="3200" dirty="0"/>
              <a:t>kindness  </a:t>
            </a:r>
            <a:r>
              <a:rPr lang="en-US" altLang="zh-CN" sz="3200" dirty="0">
                <a:solidFill>
                  <a:srgbClr val="FF0000"/>
                </a:solidFill>
              </a:rPr>
              <a:t>B.</a:t>
            </a:r>
            <a:r>
              <a:rPr lang="en-US" altLang="zh-CN" sz="3200" dirty="0"/>
              <a:t> friendship </a:t>
            </a:r>
            <a:r>
              <a:rPr lang="en-US" altLang="zh-CN" sz="3200" dirty="0">
                <a:solidFill>
                  <a:srgbClr val="FF0000"/>
                </a:solidFill>
              </a:rPr>
              <a:t>C.</a:t>
            </a:r>
            <a:r>
              <a:rPr lang="en-US" altLang="zh-CN" sz="3200" dirty="0"/>
              <a:t> order   </a:t>
            </a:r>
            <a:r>
              <a:rPr lang="en-US" altLang="zh-CN" sz="3200" dirty="0">
                <a:solidFill>
                  <a:srgbClr val="FF0000"/>
                </a:solidFill>
              </a:rPr>
              <a:t>D.</a:t>
            </a:r>
            <a:r>
              <a:rPr lang="en-US" altLang="zh-CN" sz="3200" dirty="0"/>
              <a:t> duty</a:t>
            </a:r>
          </a:p>
          <a:p>
            <a:pPr marL="457200" indent="-457200">
              <a:spcBef>
                <a:spcPct val="30000"/>
              </a:spcBef>
            </a:pPr>
            <a:r>
              <a:rPr lang="en-US" altLang="zh-CN" sz="3200" dirty="0" smtClean="0">
                <a:solidFill>
                  <a:srgbClr val="0000CC"/>
                </a:solidFill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</a:rPr>
              <a:t>.</a:t>
            </a:r>
            <a:r>
              <a:rPr lang="en-US" altLang="zh-CN" sz="3200" dirty="0" smtClean="0"/>
              <a:t> </a:t>
            </a:r>
            <a:r>
              <a:rPr lang="en-US" altLang="zh-CN" sz="3200" dirty="0"/>
              <a:t>“If the government was kind, then people would be good.” is the teaching of _________.     </a:t>
            </a:r>
            <a:br>
              <a:rPr lang="en-US" altLang="zh-CN" sz="3200" dirty="0"/>
            </a:br>
            <a:r>
              <a:rPr lang="en-US" altLang="zh-CN" sz="3200" dirty="0" err="1">
                <a:solidFill>
                  <a:srgbClr val="FF0000"/>
                </a:solidFill>
              </a:rPr>
              <a:t>A.</a:t>
            </a:r>
            <a:r>
              <a:rPr lang="en-US" altLang="zh-CN" sz="3200" dirty="0" err="1"/>
              <a:t>Mencius</a:t>
            </a:r>
            <a:r>
              <a:rPr lang="en-US" altLang="zh-CN" sz="3200" dirty="0"/>
              <a:t>   </a:t>
            </a:r>
            <a:r>
              <a:rPr lang="en-US" altLang="zh-CN" sz="3200" dirty="0" err="1">
                <a:solidFill>
                  <a:srgbClr val="FF0000"/>
                </a:solidFill>
              </a:rPr>
              <a:t>B.</a:t>
            </a:r>
            <a:r>
              <a:rPr lang="en-US" altLang="zh-CN" sz="3200" dirty="0" err="1"/>
              <a:t>Confucius</a:t>
            </a:r>
            <a:r>
              <a:rPr lang="en-US" altLang="zh-CN" sz="3200" dirty="0"/>
              <a:t>  </a:t>
            </a:r>
            <a:r>
              <a:rPr lang="en-US" altLang="zh-CN" sz="3200" dirty="0">
                <a:solidFill>
                  <a:srgbClr val="FF0000"/>
                </a:solidFill>
              </a:rPr>
              <a:t>C.</a:t>
            </a:r>
            <a:r>
              <a:rPr lang="en-US" altLang="zh-CN" sz="3200" dirty="0"/>
              <a:t> </a:t>
            </a:r>
            <a:r>
              <a:rPr lang="en-US" altLang="zh-CN" sz="3200" dirty="0" err="1"/>
              <a:t>Mozi</a:t>
            </a:r>
            <a:r>
              <a:rPr lang="en-US" altLang="zh-CN" sz="3200" dirty="0"/>
              <a:t>   </a:t>
            </a:r>
            <a:r>
              <a:rPr lang="en-US" altLang="zh-CN" sz="3200" dirty="0">
                <a:solidFill>
                  <a:srgbClr val="FF0000"/>
                </a:solidFill>
              </a:rPr>
              <a:t>D.</a:t>
            </a:r>
            <a:r>
              <a:rPr lang="en-US" altLang="zh-CN" sz="3200" dirty="0"/>
              <a:t> </a:t>
            </a:r>
            <a:r>
              <a:rPr lang="en-US" altLang="zh-CN" sz="3200" dirty="0" err="1"/>
              <a:t>Xunzi</a:t>
            </a:r>
            <a:endParaRPr lang="en-US" altLang="zh-CN" sz="3200" dirty="0"/>
          </a:p>
          <a:p>
            <a:pPr marL="457200" indent="-457200">
              <a:spcBef>
                <a:spcPct val="30000"/>
              </a:spcBef>
            </a:pPr>
            <a:r>
              <a:rPr lang="en-US" altLang="zh-CN" sz="3200" dirty="0" smtClean="0">
                <a:solidFill>
                  <a:srgbClr val="0000CC"/>
                </a:solidFill>
              </a:rPr>
              <a:t>3</a:t>
            </a:r>
            <a:r>
              <a:rPr lang="en-US" altLang="zh-CN" sz="3200" dirty="0" smtClean="0">
                <a:solidFill>
                  <a:srgbClr val="FF0000"/>
                </a:solidFill>
              </a:rPr>
              <a:t>.</a:t>
            </a:r>
            <a:r>
              <a:rPr lang="en-US" altLang="zh-CN" sz="3200" dirty="0" smtClean="0"/>
              <a:t> </a:t>
            </a:r>
            <a:r>
              <a:rPr lang="en-US" altLang="zh-CN" sz="3200" dirty="0"/>
              <a:t>Which shows the right order of time when the three great thinkers lived?  </a:t>
            </a:r>
            <a:endParaRPr lang="en-US" altLang="zh-CN" sz="3200" dirty="0" smtClean="0"/>
          </a:p>
          <a:p>
            <a:pPr marL="457200" indent="-457200">
              <a:spcBef>
                <a:spcPct val="3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   A</a:t>
            </a:r>
            <a:r>
              <a:rPr lang="en-US" altLang="zh-CN" sz="3200" dirty="0">
                <a:solidFill>
                  <a:srgbClr val="FF0000"/>
                </a:solidFill>
              </a:rPr>
              <a:t>.</a:t>
            </a:r>
            <a:r>
              <a:rPr lang="en-US" altLang="zh-CN" sz="3200" dirty="0"/>
              <a:t> Confucius — Mencius — </a:t>
            </a:r>
            <a:r>
              <a:rPr lang="en-US" altLang="zh-CN" sz="3200" dirty="0" err="1"/>
              <a:t>Mozi</a:t>
            </a:r>
            <a:r>
              <a:rPr lang="en-US" altLang="zh-CN" sz="3200" dirty="0"/>
              <a:t>                       </a:t>
            </a:r>
            <a:endParaRPr lang="en-US" altLang="zh-CN" sz="3200" dirty="0" smtClean="0"/>
          </a:p>
          <a:p>
            <a:pPr marL="457200" indent="-457200">
              <a:spcBef>
                <a:spcPct val="30000"/>
              </a:spcBef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</a:t>
            </a:r>
            <a:r>
              <a:rPr lang="en-US" altLang="zh-CN" sz="3200" dirty="0" smtClean="0">
                <a:solidFill>
                  <a:srgbClr val="FF0000"/>
                </a:solidFill>
              </a:rPr>
              <a:t>B</a:t>
            </a:r>
            <a:r>
              <a:rPr lang="en-US" altLang="zh-CN" sz="3200" dirty="0">
                <a:solidFill>
                  <a:srgbClr val="FF0000"/>
                </a:solidFill>
              </a:rPr>
              <a:t>.</a:t>
            </a:r>
            <a:r>
              <a:rPr lang="en-US" altLang="zh-CN" sz="3200" dirty="0"/>
              <a:t> Mencius — </a:t>
            </a:r>
            <a:r>
              <a:rPr lang="en-US" altLang="zh-CN" sz="3200" dirty="0" err="1"/>
              <a:t>Mozi</a:t>
            </a:r>
            <a:r>
              <a:rPr lang="en-US" altLang="zh-CN" sz="3200" dirty="0"/>
              <a:t> — Confucius                   </a:t>
            </a:r>
            <a:endParaRPr lang="en-US" altLang="zh-CN" sz="3200" dirty="0" smtClean="0"/>
          </a:p>
          <a:p>
            <a:pPr marL="457200" indent="-457200">
              <a:spcBef>
                <a:spcPct val="30000"/>
              </a:spcBef>
            </a:pPr>
            <a:r>
              <a:rPr lang="en-US" altLang="zh-CN" sz="3200" dirty="0" smtClean="0"/>
              <a:t>    </a:t>
            </a:r>
            <a:r>
              <a:rPr lang="en-US" altLang="zh-CN" sz="3200" dirty="0" smtClean="0">
                <a:solidFill>
                  <a:srgbClr val="FF0000"/>
                </a:solidFill>
              </a:rPr>
              <a:t>C</a:t>
            </a:r>
            <a:r>
              <a:rPr lang="en-US" altLang="zh-CN" sz="3200" dirty="0">
                <a:solidFill>
                  <a:srgbClr val="FF0000"/>
                </a:solidFill>
              </a:rPr>
              <a:t>.</a:t>
            </a:r>
            <a:r>
              <a:rPr lang="en-US" altLang="zh-CN" sz="3200" dirty="0"/>
              <a:t> Confucius — </a:t>
            </a:r>
            <a:r>
              <a:rPr lang="en-US" altLang="zh-CN" sz="3200" dirty="0" err="1"/>
              <a:t>Mozi</a:t>
            </a:r>
            <a:r>
              <a:rPr lang="en-US" altLang="zh-CN" sz="3200" dirty="0"/>
              <a:t> — Mencius                      </a:t>
            </a:r>
            <a:endParaRPr lang="en-US" altLang="zh-CN" sz="3200" dirty="0" smtClean="0"/>
          </a:p>
          <a:p>
            <a:pPr marL="457200" indent="-457200">
              <a:spcBef>
                <a:spcPct val="30000"/>
              </a:spcBef>
            </a:pPr>
            <a:r>
              <a:rPr lang="en-US" altLang="zh-CN" sz="3200" dirty="0" smtClean="0">
                <a:solidFill>
                  <a:srgbClr val="FF0000"/>
                </a:solidFill>
              </a:rPr>
              <a:t>    D</a:t>
            </a:r>
            <a:r>
              <a:rPr lang="en-US" altLang="zh-CN" sz="3200" dirty="0">
                <a:solidFill>
                  <a:srgbClr val="FF0000"/>
                </a:solidFill>
              </a:rPr>
              <a:t>. </a:t>
            </a:r>
            <a:r>
              <a:rPr lang="en-US" altLang="zh-CN" sz="3200" dirty="0" err="1"/>
              <a:t>Mozi</a:t>
            </a:r>
            <a:r>
              <a:rPr lang="en-US" altLang="zh-CN" sz="3200" dirty="0"/>
              <a:t> — Mencius — Confucius</a:t>
            </a:r>
          </a:p>
        </p:txBody>
      </p:sp>
      <p:pic>
        <p:nvPicPr>
          <p:cNvPr id="3" name="Picture 3" descr="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052513"/>
            <a:ext cx="576262" cy="46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90" y="2720468"/>
            <a:ext cx="576262" cy="46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24523"/>
            <a:ext cx="576262" cy="46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71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80975" y="420688"/>
            <a:ext cx="8712200" cy="580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15000"/>
              </a:spcBef>
            </a:pPr>
            <a:r>
              <a:rPr lang="en-US" altLang="zh-CN" sz="3200" dirty="0" smtClean="0">
                <a:solidFill>
                  <a:srgbClr val="0000CC"/>
                </a:solidFill>
                <a:latin typeface="Arial" charset="0"/>
              </a:rPr>
              <a:t>4</a:t>
            </a:r>
            <a:r>
              <a:rPr lang="en-US" altLang="zh-CN" sz="3200" dirty="0" smtClean="0">
                <a:solidFill>
                  <a:srgbClr val="FF0000"/>
                </a:solidFill>
                <a:latin typeface="Arial" charset="0"/>
              </a:rPr>
              <a:t>.</a:t>
            </a:r>
            <a:r>
              <a:rPr lang="en-US" altLang="zh-CN" sz="3200" dirty="0" smtClean="0">
                <a:latin typeface="Arial" charset="0"/>
              </a:rPr>
              <a:t> </a:t>
            </a:r>
            <a:r>
              <a:rPr lang="en-US" altLang="zh-CN" sz="3200" dirty="0">
                <a:latin typeface="Arial" charset="0"/>
              </a:rPr>
              <a:t>What’s the purpose of the author to write this passage?</a:t>
            </a:r>
          </a:p>
          <a:p>
            <a:pPr>
              <a:spcBef>
                <a:spcPct val="15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charset="0"/>
              </a:rPr>
              <a:t>A.</a:t>
            </a:r>
            <a:r>
              <a:rPr lang="en-US" altLang="zh-CN" sz="3200" dirty="0">
                <a:latin typeface="Arial" charset="0"/>
              </a:rPr>
              <a:t> The author wants to make people believe in the teachings by thinkers of ancient.</a:t>
            </a:r>
          </a:p>
          <a:p>
            <a:pPr>
              <a:spcBef>
                <a:spcPct val="15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charset="0"/>
              </a:rPr>
              <a:t>B.</a:t>
            </a:r>
            <a:r>
              <a:rPr lang="en-US" altLang="zh-CN" sz="3200" dirty="0">
                <a:latin typeface="Arial" charset="0"/>
              </a:rPr>
              <a:t> The author wants to introduce three influential philosophers of ancient China.</a:t>
            </a:r>
          </a:p>
          <a:p>
            <a:pPr>
              <a:spcBef>
                <a:spcPct val="15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charset="0"/>
              </a:rPr>
              <a:t>C.</a:t>
            </a:r>
            <a:r>
              <a:rPr lang="en-US" altLang="zh-CN" sz="3200" dirty="0">
                <a:latin typeface="Arial" charset="0"/>
              </a:rPr>
              <a:t> The author wants to tell interesting stories about three important teachers in ancient China.</a:t>
            </a:r>
          </a:p>
          <a:p>
            <a:pPr>
              <a:spcBef>
                <a:spcPct val="15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charset="0"/>
              </a:rPr>
              <a:t>D.</a:t>
            </a:r>
            <a:r>
              <a:rPr lang="en-US" altLang="zh-CN" sz="3200" dirty="0">
                <a:latin typeface="Arial" charset="0"/>
              </a:rPr>
              <a:t> The author wants to show the history of philosophy in ancient China.</a:t>
            </a:r>
          </a:p>
        </p:txBody>
      </p:sp>
      <p:pic>
        <p:nvPicPr>
          <p:cNvPr id="3" name="Picture 3" descr="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565400"/>
            <a:ext cx="576263" cy="46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3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630488" y="1155700"/>
            <a:ext cx="28781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1267" name="WordArt 3"/>
          <p:cNvSpPr>
            <a:spLocks noChangeArrowheads="1" noChangeShapeType="1"/>
          </p:cNvSpPr>
          <p:nvPr/>
        </p:nvSpPr>
        <p:spPr bwMode="auto">
          <a:xfrm>
            <a:off x="1979712" y="2204864"/>
            <a:ext cx="5616624" cy="22322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thank</a:t>
            </a:r>
            <a:r>
              <a:rPr lang="en-US" altLang="zh-CN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altLang="zh-CN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you</a:t>
            </a:r>
            <a:endParaRPr lang="zh-CN" altLang="en-US" sz="60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212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855663"/>
            <a:ext cx="8497888" cy="5453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800100" indent="-3429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257300" indent="-3429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714500" indent="-3429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171700" indent="-3429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en-US" altLang="zh-CN" sz="3200" b="1" dirty="0">
                <a:solidFill>
                  <a:srgbClr val="000000"/>
                </a:solidFill>
                <a:latin typeface="Arial" charset="0"/>
              </a:rPr>
              <a:t>States were often at peace with each other in ancient China.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en-US" altLang="zh-CN" sz="3200" b="1" dirty="0" err="1">
                <a:solidFill>
                  <a:srgbClr val="000000"/>
                </a:solidFill>
                <a:latin typeface="Arial" charset="0"/>
              </a:rPr>
              <a:t>Confucius’ideas</a:t>
            </a:r>
            <a:r>
              <a:rPr kumimoji="0" lang="en-US" altLang="zh-CN" sz="3200" b="1" dirty="0">
                <a:solidFill>
                  <a:srgbClr val="000000"/>
                </a:solidFill>
                <a:latin typeface="Arial" charset="0"/>
              </a:rPr>
              <a:t> have the greatest influence on China.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en-US" altLang="zh-CN" sz="3200" b="1" dirty="0">
                <a:solidFill>
                  <a:srgbClr val="000000"/>
                </a:solidFill>
                <a:latin typeface="Arial" charset="0"/>
              </a:rPr>
              <a:t>Mencius resigned from the government, because the ruler didn’t respect him.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en-US" altLang="zh-CN" sz="3200" b="1" dirty="0">
                <a:solidFill>
                  <a:srgbClr val="000000"/>
                </a:solidFill>
                <a:latin typeface="Arial" charset="0"/>
              </a:rPr>
              <a:t>Mencius spent all his life preparing a book of his teachings called The Book of Mencius.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en-US" altLang="zh-CN" sz="3200" b="1" dirty="0" err="1">
                <a:solidFill>
                  <a:srgbClr val="000000"/>
                </a:solidFill>
                <a:latin typeface="Arial" charset="0"/>
              </a:rPr>
              <a:t>Mozi’s</a:t>
            </a:r>
            <a:r>
              <a:rPr kumimoji="0" lang="en-US" altLang="zh-CN" sz="3200" b="1" dirty="0">
                <a:solidFill>
                  <a:srgbClr val="000000"/>
                </a:solidFill>
                <a:latin typeface="Arial" charset="0"/>
              </a:rPr>
              <a:t> beliefs were the same as those of Confucius.</a:t>
            </a:r>
          </a:p>
        </p:txBody>
      </p:sp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8077200" y="1922463"/>
            <a:ext cx="719138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800" b="1" i="1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T</a:t>
            </a:r>
            <a:endParaRPr kumimoji="1" lang="zh-CN" altLang="en-US" sz="4800" b="1" i="1" kern="10">
              <a:ln w="2540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4343400" y="1008063"/>
            <a:ext cx="1066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36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349" name="WordArt 13"/>
          <p:cNvSpPr>
            <a:spLocks noChangeArrowheads="1" noChangeShapeType="1" noTextEdit="1"/>
          </p:cNvSpPr>
          <p:nvPr/>
        </p:nvSpPr>
        <p:spPr bwMode="auto">
          <a:xfrm>
            <a:off x="8077200" y="855663"/>
            <a:ext cx="719138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800" b="1" i="1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F</a:t>
            </a:r>
            <a:endParaRPr kumimoji="1" lang="zh-CN" altLang="en-US" sz="4800" b="1" i="1" kern="10">
              <a:ln w="2540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323850" y="3781425"/>
            <a:ext cx="8382000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200" b="1">
                <a:solidFill>
                  <a:srgbClr val="000000"/>
                </a:solidFill>
                <a:latin typeface="Arial" charset="0"/>
              </a:rPr>
              <a:t>Mencius spent </a:t>
            </a:r>
            <a:r>
              <a:rPr kumimoji="0" lang="en-US" altLang="zh-CN" sz="3200" b="1" u="sng">
                <a:solidFill>
                  <a:srgbClr val="FF0000"/>
                </a:solidFill>
                <a:latin typeface="Arial" charset="0"/>
              </a:rPr>
              <a:t>his last years </a:t>
            </a:r>
            <a:r>
              <a:rPr kumimoji="0" lang="en-US" altLang="zh-CN" sz="3200" b="1">
                <a:solidFill>
                  <a:srgbClr val="000000"/>
                </a:solidFill>
                <a:latin typeface="Arial" charset="0"/>
              </a:rPr>
              <a:t>preparing a</a:t>
            </a: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4284663" y="828675"/>
            <a:ext cx="1308100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u="sng">
                <a:solidFill>
                  <a:srgbClr val="FF0000"/>
                </a:solidFill>
                <a:latin typeface="Arial" charset="0"/>
              </a:rPr>
              <a:t>war</a:t>
            </a: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5927725" y="33147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</a:endParaRP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5053013" y="3276600"/>
            <a:ext cx="3551237" cy="5889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u="sng">
                <a:solidFill>
                  <a:srgbClr val="FF0000"/>
                </a:solidFill>
                <a:latin typeface="Arial" charset="0"/>
              </a:rPr>
              <a:t>follow his advice.</a:t>
            </a:r>
          </a:p>
        </p:txBody>
      </p:sp>
      <p:sp>
        <p:nvSpPr>
          <p:cNvPr id="14363" name="WordArt 27"/>
          <p:cNvSpPr>
            <a:spLocks noChangeArrowheads="1" noChangeShapeType="1" noTextEdit="1"/>
          </p:cNvSpPr>
          <p:nvPr/>
        </p:nvSpPr>
        <p:spPr bwMode="auto">
          <a:xfrm>
            <a:off x="8424863" y="5275263"/>
            <a:ext cx="719137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800" b="1" i="1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F</a:t>
            </a:r>
            <a:endParaRPr kumimoji="1" lang="zh-CN" altLang="en-US" sz="4800" b="1" i="1" kern="10">
              <a:ln w="2540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366" name="Line 30"/>
          <p:cNvSpPr>
            <a:spLocks noChangeShapeType="1"/>
          </p:cNvSpPr>
          <p:nvPr/>
        </p:nvSpPr>
        <p:spPr bwMode="auto">
          <a:xfrm>
            <a:off x="4267200" y="5275263"/>
            <a:ext cx="2286000" cy="381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36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4244975" y="5218113"/>
            <a:ext cx="2343150" cy="5794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u="sng">
                <a:solidFill>
                  <a:srgbClr val="FF0000"/>
                </a:solidFill>
                <a:latin typeface="Arial" charset="0"/>
              </a:rPr>
              <a:t> similar to</a:t>
            </a:r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>
            <a:off x="107950" y="115888"/>
            <a:ext cx="6121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 i="1" dirty="0">
                <a:solidFill>
                  <a:srgbClr val="0000CC"/>
                </a:solidFill>
              </a:rPr>
              <a:t>True or false:</a:t>
            </a:r>
          </a:p>
        </p:txBody>
      </p:sp>
      <p:sp>
        <p:nvSpPr>
          <p:cNvPr id="14357" name="WordArt 21"/>
          <p:cNvSpPr>
            <a:spLocks noChangeArrowheads="1" noChangeShapeType="1" noTextEdit="1"/>
          </p:cNvSpPr>
          <p:nvPr/>
        </p:nvSpPr>
        <p:spPr bwMode="auto">
          <a:xfrm>
            <a:off x="8424863" y="2989263"/>
            <a:ext cx="719137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800" b="1" i="1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F</a:t>
            </a:r>
            <a:endParaRPr kumimoji="1" lang="zh-CN" altLang="en-US" sz="4800" b="1" i="1" kern="10">
              <a:ln w="2540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343" name="WordArt 7"/>
          <p:cNvSpPr>
            <a:spLocks noChangeArrowheads="1" noChangeShapeType="1" noTextEdit="1"/>
          </p:cNvSpPr>
          <p:nvPr/>
        </p:nvSpPr>
        <p:spPr bwMode="auto">
          <a:xfrm>
            <a:off x="8424863" y="3979863"/>
            <a:ext cx="719137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800" b="1" i="1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F</a:t>
            </a:r>
            <a:endParaRPr kumimoji="1" lang="zh-CN" altLang="en-US" sz="4800" b="1" i="1" kern="10">
              <a:ln w="2540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92631342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  <p:bldP spid="14346" grpId="0" animBg="1"/>
      <p:bldP spid="14349" grpId="0" animBg="1"/>
      <p:bldP spid="14354" grpId="0" animBg="1" autoUpdateAnimBg="0"/>
      <p:bldP spid="14356" grpId="0" animBg="1" autoUpdateAnimBg="0"/>
      <p:bldP spid="14360" grpId="0" animBg="1" autoUpdateAnimBg="0"/>
      <p:bldP spid="14363" grpId="0" animBg="1"/>
      <p:bldP spid="14366" grpId="0" animBg="1"/>
      <p:bldP spid="14367" grpId="0" animBg="1" autoUpdateAnimBg="0"/>
      <p:bldP spid="14357" grpId="0" animBg="1"/>
      <p:bldP spid="143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3052" y="260648"/>
            <a:ext cx="7137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1.equal </a:t>
            </a:r>
            <a:r>
              <a:rPr lang="en-US" altLang="zh-CN" sz="2400" b="1" dirty="0"/>
              <a:t> </a:t>
            </a:r>
            <a:r>
              <a:rPr lang="en-US" altLang="zh-CN" sz="2400" dirty="0"/>
              <a:t>v. </a:t>
            </a:r>
            <a:r>
              <a:rPr lang="zh-CN" altLang="zh-CN" sz="2400" dirty="0"/>
              <a:t>等于，与</a:t>
            </a:r>
            <a:r>
              <a:rPr lang="en-US" altLang="zh-CN" sz="2400" dirty="0"/>
              <a:t>……</a:t>
            </a:r>
            <a:r>
              <a:rPr lang="zh-CN" altLang="zh-CN" sz="2400" dirty="0"/>
              <a:t>相等</a:t>
            </a:r>
            <a:r>
              <a:rPr lang="en-US" altLang="zh-CN" sz="2400" dirty="0"/>
              <a:t>; </a:t>
            </a:r>
            <a:r>
              <a:rPr lang="en-US" altLang="zh-CN" sz="2400" dirty="0" smtClean="0"/>
              <a:t>adj</a:t>
            </a:r>
            <a:r>
              <a:rPr lang="en-US" altLang="zh-CN" sz="2400" dirty="0"/>
              <a:t>.</a:t>
            </a:r>
            <a:r>
              <a:rPr lang="zh-CN" altLang="zh-CN" sz="2400" dirty="0"/>
              <a:t>相等的</a:t>
            </a:r>
            <a:r>
              <a:rPr lang="en-US" altLang="zh-CN" sz="2400" dirty="0"/>
              <a:t>;</a:t>
            </a:r>
            <a:r>
              <a:rPr lang="zh-CN" altLang="zh-CN" sz="2400" dirty="0"/>
              <a:t>胜任的</a:t>
            </a:r>
            <a:r>
              <a:rPr lang="en-US" altLang="zh-CN" sz="2400" dirty="0"/>
              <a:t>; </a:t>
            </a:r>
            <a:endParaRPr lang="en-US" altLang="zh-CN" sz="2400" dirty="0" smtClean="0"/>
          </a:p>
          <a:p>
            <a:r>
              <a:rPr lang="en-US" altLang="zh-CN" sz="2400" dirty="0" smtClean="0"/>
              <a:t>n</a:t>
            </a:r>
            <a:r>
              <a:rPr lang="en-US" altLang="zh-CN" sz="2400" dirty="0"/>
              <a:t>. </a:t>
            </a:r>
            <a:r>
              <a:rPr lang="zh-CN" altLang="zh-CN" sz="2400" dirty="0"/>
              <a:t>同等的人或物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724223" y="1117963"/>
            <a:ext cx="73915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equal+n</a:t>
            </a:r>
            <a:r>
              <a:rPr lang="en-US" altLang="zh-CN" sz="2400" dirty="0">
                <a:solidFill>
                  <a:srgbClr val="FF0000"/>
                </a:solidFill>
              </a:rPr>
              <a:t>.(</a:t>
            </a:r>
            <a:r>
              <a:rPr lang="en-US" altLang="zh-CN" sz="2400" dirty="0" err="1">
                <a:solidFill>
                  <a:srgbClr val="FF0000"/>
                </a:solidFill>
              </a:rPr>
              <a:t>in+n</a:t>
            </a:r>
            <a:r>
              <a:rPr lang="en-US" altLang="zh-CN" sz="2400" dirty="0" smtClean="0">
                <a:solidFill>
                  <a:srgbClr val="FF0000"/>
                </a:solidFill>
              </a:rPr>
              <a:t>.) </a:t>
            </a:r>
            <a:r>
              <a:rPr lang="en-US" altLang="zh-CN" sz="2400" dirty="0" smtClean="0"/>
              <a:t>(</a:t>
            </a:r>
            <a:r>
              <a:rPr lang="zh-CN" altLang="zh-CN" sz="2400" dirty="0"/>
              <a:t>在</a:t>
            </a:r>
            <a:r>
              <a:rPr lang="en-US" altLang="zh-CN" sz="2400" dirty="0"/>
              <a:t>……</a:t>
            </a:r>
            <a:r>
              <a:rPr lang="zh-CN" altLang="zh-CN" sz="2400" dirty="0"/>
              <a:t>方面</a:t>
            </a:r>
            <a:r>
              <a:rPr lang="en-US" altLang="zh-CN" sz="2400" dirty="0"/>
              <a:t>) </a:t>
            </a:r>
            <a:r>
              <a:rPr lang="zh-CN" altLang="zh-CN" sz="2400" dirty="0"/>
              <a:t>比得上</a:t>
            </a:r>
            <a:r>
              <a:rPr lang="en-US" altLang="zh-CN" sz="2400" dirty="0"/>
              <a:t>,</a:t>
            </a:r>
            <a:r>
              <a:rPr lang="zh-CN" altLang="zh-CN" sz="2400" dirty="0"/>
              <a:t>与</a:t>
            </a:r>
            <a:r>
              <a:rPr lang="en-US" altLang="zh-CN" sz="2400" dirty="0"/>
              <a:t>……</a:t>
            </a:r>
            <a:r>
              <a:rPr lang="zh-CN" altLang="zh-CN" sz="2400" dirty="0"/>
              <a:t>匹敌</a:t>
            </a:r>
            <a:r>
              <a:rPr lang="en-US" altLang="zh-CN" sz="2400" dirty="0"/>
              <a:t>;</a:t>
            </a:r>
            <a:r>
              <a:rPr lang="zh-CN" altLang="zh-CN" sz="2400" dirty="0"/>
              <a:t>与</a:t>
            </a:r>
            <a:r>
              <a:rPr lang="en-US" altLang="zh-CN" sz="2400" dirty="0"/>
              <a:t>……</a:t>
            </a:r>
            <a:r>
              <a:rPr lang="zh-CN" altLang="zh-CN" sz="2400" dirty="0"/>
              <a:t>相等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868169" y="2406190"/>
            <a:ext cx="5046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A pound is roughly equal to 500 grams.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724223" y="3845906"/>
            <a:ext cx="67991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be equal to </a:t>
            </a:r>
            <a:r>
              <a:rPr lang="en-US" altLang="zh-CN" sz="2400" dirty="0" err="1">
                <a:solidFill>
                  <a:srgbClr val="FF0000"/>
                </a:solidFill>
              </a:rPr>
              <a:t>sth</a:t>
            </a:r>
            <a:r>
              <a:rPr lang="en-US" altLang="zh-CN" sz="2400" dirty="0">
                <a:solidFill>
                  <a:srgbClr val="FF0000"/>
                </a:solidFill>
              </a:rPr>
              <a:t>./doing </a:t>
            </a:r>
            <a:r>
              <a:rPr lang="en-US" altLang="zh-CN" sz="2400" dirty="0" err="1">
                <a:solidFill>
                  <a:srgbClr val="FF0000"/>
                </a:solidFill>
              </a:rPr>
              <a:t>sth</a:t>
            </a:r>
            <a:r>
              <a:rPr lang="en-US" altLang="zh-CN" sz="2400" dirty="0">
                <a:solidFill>
                  <a:srgbClr val="FF0000"/>
                </a:solidFill>
              </a:rPr>
              <a:t>.</a:t>
            </a:r>
            <a:r>
              <a:rPr lang="zh-CN" altLang="zh-CN" sz="2400" dirty="0"/>
              <a:t>等于</a:t>
            </a:r>
            <a:r>
              <a:rPr lang="en-US" altLang="zh-CN" sz="2400" dirty="0"/>
              <a:t>……</a:t>
            </a:r>
            <a:r>
              <a:rPr lang="zh-CN" altLang="zh-CN" sz="2400" dirty="0"/>
              <a:t>；能胜任</a:t>
            </a:r>
            <a:r>
              <a:rPr lang="en-US" altLang="zh-CN" sz="2400" dirty="0"/>
              <a:t>……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893825" y="4756502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Give the task to Jack. He is equal to it.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909799" y="3370600"/>
            <a:ext cx="72475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He equals me in qualifications but not in experience.</a:t>
            </a:r>
            <a:endParaRPr lang="zh-CN" altLang="zh-CN" sz="2400" dirty="0"/>
          </a:p>
        </p:txBody>
      </p:sp>
      <p:sp>
        <p:nvSpPr>
          <p:cNvPr id="10" name="矩形 9"/>
          <p:cNvSpPr/>
          <p:nvPr/>
        </p:nvSpPr>
        <p:spPr>
          <a:xfrm>
            <a:off x="868169" y="1964448"/>
            <a:ext cx="2805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一磅约等于</a:t>
            </a:r>
            <a:r>
              <a:rPr lang="en-US" altLang="zh-CN" sz="2400" dirty="0"/>
              <a:t>500</a:t>
            </a:r>
            <a:r>
              <a:rPr lang="zh-CN" altLang="zh-CN" sz="2400" dirty="0"/>
              <a:t>克。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900051" y="2908935"/>
            <a:ext cx="694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他和我具有同等的资格，但在经验方面比不上我。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891506" y="4365104"/>
            <a:ext cx="51860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把这项任务交给杰克去做</a:t>
            </a:r>
            <a:r>
              <a:rPr lang="en-US" altLang="zh-CN" sz="2400" dirty="0"/>
              <a:t>,</a:t>
            </a:r>
            <a:r>
              <a:rPr lang="zh-CN" altLang="zh-CN" sz="2400" dirty="0"/>
              <a:t>他能胜任。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724223" y="5150106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of equal size/length/importance.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05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332656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2.order   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n.</a:t>
            </a: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次序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顺序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整齐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秩序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命令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订购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908720"/>
            <a:ext cx="11939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in order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4764" y="948044"/>
            <a:ext cx="1415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状况良好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2399566" y="1278051"/>
            <a:ext cx="36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坏了</a:t>
            </a:r>
            <a:r>
              <a:rPr lang="en-US" altLang="zh-CN" sz="2400" dirty="0"/>
              <a:t>,</a:t>
            </a:r>
            <a:r>
              <a:rPr lang="zh-CN" altLang="zh-CN" sz="2400" dirty="0"/>
              <a:t>有毛病；不整齐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611560" y="1278052"/>
            <a:ext cx="1871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out of order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2978" y="2492896"/>
            <a:ext cx="2918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place an order for </a:t>
            </a:r>
            <a:r>
              <a:rPr lang="en-US" altLang="zh-CN" sz="2400" dirty="0" err="1">
                <a:solidFill>
                  <a:srgbClr val="FF0000"/>
                </a:solidFill>
              </a:rPr>
              <a:t>sth</a:t>
            </a:r>
            <a:r>
              <a:rPr lang="en-US" altLang="zh-CN" sz="2400" dirty="0">
                <a:solidFill>
                  <a:srgbClr val="FF0000"/>
                </a:solidFill>
              </a:rPr>
              <a:t>.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86849" y="2492896"/>
            <a:ext cx="1415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定购某物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700291" y="3172618"/>
            <a:ext cx="2886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take orders </a:t>
            </a:r>
            <a:r>
              <a:rPr lang="zh-CN" altLang="zh-CN" sz="2400" dirty="0"/>
              <a:t>接受命令</a:t>
            </a:r>
            <a:endParaRPr lang="en-US" altLang="zh-CN" sz="2400" dirty="0"/>
          </a:p>
          <a:p>
            <a:r>
              <a:rPr lang="en-US" altLang="zh-CN" sz="2400" dirty="0">
                <a:solidFill>
                  <a:srgbClr val="FF0000"/>
                </a:solidFill>
              </a:rPr>
              <a:t>give orders </a:t>
            </a:r>
            <a:r>
              <a:rPr lang="zh-CN" altLang="zh-CN" sz="2400" dirty="0"/>
              <a:t>下达</a:t>
            </a:r>
            <a:r>
              <a:rPr lang="zh-CN" altLang="zh-CN" sz="2400" dirty="0" smtClean="0"/>
              <a:t>命令</a:t>
            </a:r>
            <a:endParaRPr lang="zh-CN" altLang="zh-CN" sz="2400" dirty="0"/>
          </a:p>
        </p:txBody>
      </p:sp>
      <p:sp>
        <p:nvSpPr>
          <p:cNvPr id="12" name="矩形 11"/>
          <p:cNvSpPr/>
          <p:nvPr/>
        </p:nvSpPr>
        <p:spPr>
          <a:xfrm>
            <a:off x="795665" y="4337520"/>
            <a:ext cx="32078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/>
              <a:t>vt.</a:t>
            </a:r>
            <a:r>
              <a:rPr lang="zh-CN" altLang="zh-CN" sz="2400" dirty="0"/>
              <a:t>命令</a:t>
            </a:r>
            <a:r>
              <a:rPr lang="en-US" altLang="zh-CN" sz="2400" dirty="0"/>
              <a:t>,</a:t>
            </a:r>
            <a:r>
              <a:rPr lang="zh-CN" altLang="zh-CN" sz="2400" dirty="0"/>
              <a:t>指令</a:t>
            </a:r>
            <a:r>
              <a:rPr lang="en-US" altLang="zh-CN" sz="2400" dirty="0"/>
              <a:t>;</a:t>
            </a:r>
            <a:r>
              <a:rPr lang="zh-CN" altLang="zh-CN" sz="2400" dirty="0"/>
              <a:t>订购</a:t>
            </a:r>
            <a:r>
              <a:rPr lang="en-US" altLang="zh-CN" sz="2400" dirty="0"/>
              <a:t>;</a:t>
            </a:r>
            <a:r>
              <a:rPr lang="zh-CN" altLang="zh-CN" sz="2400" dirty="0"/>
              <a:t>安排</a:t>
            </a:r>
          </a:p>
        </p:txBody>
      </p:sp>
      <p:sp>
        <p:nvSpPr>
          <p:cNvPr id="13" name="矩形 12"/>
          <p:cNvSpPr/>
          <p:nvPr/>
        </p:nvSpPr>
        <p:spPr>
          <a:xfrm>
            <a:off x="661634" y="4758243"/>
            <a:ext cx="56647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order sb.to do </a:t>
            </a:r>
            <a:r>
              <a:rPr lang="en-US" altLang="zh-CN" sz="2400" dirty="0" err="1">
                <a:solidFill>
                  <a:srgbClr val="FF0000"/>
                </a:solidFill>
              </a:rPr>
              <a:t>sth</a:t>
            </a:r>
            <a:r>
              <a:rPr lang="en-US" altLang="zh-CN" sz="2400" dirty="0">
                <a:solidFill>
                  <a:srgbClr val="FF0000"/>
                </a:solidFill>
              </a:rPr>
              <a:t>.</a:t>
            </a:r>
            <a:endParaRPr lang="zh-CN" altLang="zh-CN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order+ that + 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sb</a:t>
            </a:r>
            <a:r>
              <a:rPr lang="en-US" altLang="zh-CN" sz="2400" dirty="0" smtClean="0">
                <a:solidFill>
                  <a:srgbClr val="FF0000"/>
                </a:solidFill>
              </a:rPr>
              <a:t> +(should</a:t>
            </a:r>
            <a:r>
              <a:rPr lang="en-US" altLang="zh-CN" sz="2400" dirty="0">
                <a:solidFill>
                  <a:srgbClr val="FF0000"/>
                </a:solidFill>
              </a:rPr>
              <a:t>)</a:t>
            </a:r>
            <a:r>
              <a:rPr lang="zh-CN" altLang="zh-CN" sz="2400" dirty="0">
                <a:solidFill>
                  <a:srgbClr val="FF0000"/>
                </a:solidFill>
              </a:rPr>
              <a:t>＋动词原形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3516" y="1802804"/>
            <a:ext cx="1871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keep order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72726" y="1892116"/>
            <a:ext cx="36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维持</a:t>
            </a:r>
            <a:r>
              <a:rPr lang="zh-CN" altLang="en-US" sz="2400" dirty="0" smtClean="0"/>
              <a:t>秩序；使某人守规矩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9014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293095"/>
            <a:ext cx="80534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老板吩咐工作必须按时完成。</a:t>
            </a:r>
            <a:endParaRPr lang="zh-CN" altLang="en-US" sz="2800" dirty="0" smtClean="0"/>
          </a:p>
          <a:p>
            <a:r>
              <a:rPr lang="en-US" altLang="zh-CN" sz="2800" dirty="0" smtClean="0">
                <a:solidFill>
                  <a:srgbClr val="0070C0"/>
                </a:solidFill>
              </a:rPr>
              <a:t>The </a:t>
            </a:r>
            <a:r>
              <a:rPr lang="en-US" altLang="zh-CN" sz="2800" dirty="0">
                <a:solidFill>
                  <a:srgbClr val="0070C0"/>
                </a:solidFill>
              </a:rPr>
              <a:t>boss ordered that the worker </a:t>
            </a:r>
            <a:r>
              <a:rPr lang="en-US" altLang="zh-CN" sz="2800" u="sng" dirty="0">
                <a:solidFill>
                  <a:srgbClr val="0070C0"/>
                </a:solidFill>
              </a:rPr>
              <a:t>   </a:t>
            </a:r>
            <a:r>
              <a:rPr lang="en-US" altLang="zh-CN" sz="2800" u="sng" dirty="0" smtClean="0">
                <a:solidFill>
                  <a:srgbClr val="0070C0"/>
                </a:solidFill>
              </a:rPr>
              <a:t>                          </a:t>
            </a:r>
            <a:r>
              <a:rPr lang="en-US" altLang="zh-CN" sz="2800" dirty="0">
                <a:solidFill>
                  <a:srgbClr val="0070C0"/>
                </a:solidFill>
              </a:rPr>
              <a:t>the task on time. </a:t>
            </a:r>
          </a:p>
          <a:p>
            <a:r>
              <a:rPr lang="en-US" altLang="zh-CN" sz="2800" dirty="0"/>
              <a:t> 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632590" y="260648"/>
            <a:ext cx="65316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马路太拥挤以至于警察都难以维持秩序。</a:t>
            </a:r>
            <a:endParaRPr lang="en-US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287016" y="761509"/>
            <a:ext cx="8856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</a:rPr>
              <a:t>This road is so crowded that even police cannot keep order.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2590" y="1484784"/>
            <a:ext cx="653169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/>
              <a:t>请你帮我预订茶叶。</a:t>
            </a:r>
            <a:endParaRPr lang="en-US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632590" y="2021482"/>
            <a:ext cx="65316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</a:rPr>
              <a:t>Please help me place an order for tea</a:t>
            </a:r>
            <a:r>
              <a:rPr lang="zh-CN" altLang="en-US" sz="2800" dirty="0">
                <a:solidFill>
                  <a:srgbClr val="0070C0"/>
                </a:solidFill>
              </a:rPr>
              <a:t>。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974" y="2636912"/>
            <a:ext cx="653169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/>
              <a:t>为了通过考试，你应该努力学习。</a:t>
            </a:r>
            <a:endParaRPr lang="en-US" altLang="zh-CN" sz="2400" dirty="0"/>
          </a:p>
        </p:txBody>
      </p:sp>
      <p:sp>
        <p:nvSpPr>
          <p:cNvPr id="8" name="矩形 7"/>
          <p:cNvSpPr/>
          <p:nvPr/>
        </p:nvSpPr>
        <p:spPr>
          <a:xfrm>
            <a:off x="665208" y="3222276"/>
            <a:ext cx="7363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</a:rPr>
              <a:t>In order to pass the exam, you should study hard</a:t>
            </a:r>
            <a:r>
              <a:rPr lang="zh-CN" altLang="en-US" sz="2800" dirty="0">
                <a:solidFill>
                  <a:srgbClr val="0070C0"/>
                </a:solidFill>
              </a:rPr>
              <a:t>。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76725" y="4672086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(should) finish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82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414" y="-99392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/>
              </a:rPr>
              <a:t>3.stress   </a:t>
            </a:r>
            <a:r>
              <a:rPr lang="en-US" altLang="zh-CN" sz="2800" dirty="0">
                <a:latin typeface="Times New Roman"/>
              </a:rPr>
              <a:t>n.</a:t>
            </a:r>
            <a:r>
              <a:rPr lang="zh-CN" altLang="zh-CN" sz="2800" dirty="0">
                <a:latin typeface="Times New Roman"/>
              </a:rPr>
              <a:t>重压，压力；强调；重音</a:t>
            </a:r>
            <a:r>
              <a:rPr lang="zh-CN" altLang="zh-CN" sz="2800" dirty="0" smtClean="0">
                <a:latin typeface="Times New Roman"/>
              </a:rPr>
              <a:t>；</a:t>
            </a:r>
            <a:endParaRPr lang="en-US" altLang="zh-CN" sz="2800" dirty="0" smtClean="0">
              <a:latin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/>
              </a:rPr>
              <a:t>stressful</a:t>
            </a:r>
            <a:r>
              <a:rPr lang="en-US" altLang="zh-CN" sz="2800" dirty="0" smtClean="0">
                <a:latin typeface="Times New Roman"/>
              </a:rPr>
              <a:t>  </a:t>
            </a:r>
            <a:r>
              <a:rPr lang="en-US" altLang="zh-CN" sz="2800" dirty="0">
                <a:latin typeface="Times New Roman"/>
              </a:rPr>
              <a:t>adj</a:t>
            </a:r>
            <a:r>
              <a:rPr lang="en-US" altLang="zh-CN" sz="2800" dirty="0" smtClean="0">
                <a:latin typeface="Times New Roman"/>
              </a:rPr>
              <a:t>. </a:t>
            </a:r>
            <a:r>
              <a:rPr lang="zh-CN" altLang="en-US" sz="2800" dirty="0" smtClean="0">
                <a:latin typeface="Times New Roman"/>
              </a:rPr>
              <a:t>压力大的</a:t>
            </a:r>
            <a:endParaRPr lang="en-US" altLang="zh-CN" sz="2800" dirty="0" smtClean="0">
              <a:latin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/>
              </a:rPr>
              <a:t>stressed  </a:t>
            </a:r>
            <a:r>
              <a:rPr lang="en-US" altLang="zh-CN" sz="2800" kern="100" dirty="0" smtClean="0">
                <a:latin typeface="Times New Roman"/>
              </a:rPr>
              <a:t> adj. </a:t>
            </a:r>
            <a:r>
              <a:rPr lang="zh-CN" altLang="en-US" sz="2800" kern="100" dirty="0" smtClean="0">
                <a:latin typeface="Times New Roman"/>
              </a:rPr>
              <a:t>压力大的，紧张的</a:t>
            </a:r>
            <a:endParaRPr lang="zh-CN" altLang="zh-CN" sz="2800" kern="100" dirty="0">
              <a:latin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0414" y="4444663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dirty="0" err="1">
                <a:solidFill>
                  <a:prstClr val="black"/>
                </a:solidFill>
                <a:latin typeface="Times New Roman"/>
              </a:rPr>
              <a:t>vt.</a:t>
            </a:r>
            <a:r>
              <a:rPr lang="zh-CN" altLang="zh-CN" sz="2800" dirty="0">
                <a:solidFill>
                  <a:prstClr val="black"/>
                </a:solidFill>
                <a:latin typeface="Times New Roman"/>
              </a:rPr>
              <a:t>着重；强调；重读</a:t>
            </a:r>
            <a:endParaRPr lang="zh-CN" altLang="zh-CN" sz="2800" kern="100" dirty="0">
              <a:solidFill>
                <a:prstClr val="black"/>
              </a:solidFill>
              <a:latin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/>
              </a:rPr>
              <a:t>stress the importance of...</a:t>
            </a:r>
            <a:r>
              <a:rPr lang="zh-CN" altLang="zh-CN" sz="2800" dirty="0">
                <a:solidFill>
                  <a:prstClr val="black"/>
                </a:solidFill>
                <a:latin typeface="Times New Roman"/>
              </a:rPr>
              <a:t>强调</a:t>
            </a:r>
            <a:r>
              <a:rPr lang="en-US" altLang="zh-CN" sz="2800" dirty="0">
                <a:solidFill>
                  <a:prstClr val="black"/>
                </a:solidFill>
                <a:latin typeface="Times New Roman"/>
              </a:rPr>
              <a:t>……</a:t>
            </a:r>
            <a:r>
              <a:rPr lang="zh-CN" altLang="zh-CN" sz="2800" dirty="0">
                <a:solidFill>
                  <a:prstClr val="black"/>
                </a:solidFill>
                <a:latin typeface="Times New Roman"/>
              </a:rPr>
              <a:t>的重要性</a:t>
            </a:r>
            <a:endParaRPr lang="zh-CN" altLang="zh-CN" sz="2800" kern="100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0414" y="1767006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/>
              </a:rPr>
              <a:t>lay/place/put stress on... </a:t>
            </a:r>
            <a:r>
              <a:rPr lang="zh-CN" altLang="zh-CN" sz="2800" dirty="0">
                <a:solidFill>
                  <a:prstClr val="black"/>
                </a:solidFill>
                <a:latin typeface="Times New Roman"/>
              </a:rPr>
              <a:t>把重点放在</a:t>
            </a:r>
            <a:r>
              <a:rPr lang="en-US" altLang="zh-CN" sz="2800" dirty="0">
                <a:solidFill>
                  <a:prstClr val="black"/>
                </a:solidFill>
                <a:latin typeface="Times New Roman"/>
              </a:rPr>
              <a:t>……</a:t>
            </a:r>
            <a:r>
              <a:rPr lang="zh-CN" altLang="zh-CN" sz="2800" dirty="0">
                <a:solidFill>
                  <a:prstClr val="black"/>
                </a:solidFill>
                <a:latin typeface="Times New Roman"/>
              </a:rPr>
              <a:t>上；强调</a:t>
            </a:r>
            <a:endParaRPr lang="zh-CN" altLang="zh-CN" sz="2800" kern="100" dirty="0">
              <a:solidFill>
                <a:prstClr val="black"/>
              </a:solidFill>
              <a:latin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/>
              </a:rPr>
              <a:t>under stress </a:t>
            </a:r>
            <a:r>
              <a:rPr lang="zh-CN" altLang="zh-CN" sz="2800" dirty="0">
                <a:solidFill>
                  <a:prstClr val="black"/>
                </a:solidFill>
                <a:latin typeface="Times New Roman"/>
              </a:rPr>
              <a:t>在压力之下</a:t>
            </a:r>
            <a:endParaRPr lang="zh-CN" altLang="zh-CN" sz="2800" kern="100" dirty="0">
              <a:solidFill>
                <a:prstClr val="black"/>
              </a:solidFill>
              <a:latin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/>
              </a:rPr>
              <a:t>cause stress </a:t>
            </a:r>
            <a:r>
              <a:rPr lang="zh-CN" altLang="zh-CN" sz="2800" dirty="0">
                <a:solidFill>
                  <a:prstClr val="black"/>
                </a:solidFill>
                <a:latin typeface="Times New Roman"/>
              </a:rPr>
              <a:t>造成压力</a:t>
            </a:r>
            <a:endParaRPr lang="zh-CN" altLang="zh-CN" sz="2800" kern="100" dirty="0">
              <a:solidFill>
                <a:prstClr val="black"/>
              </a:solidFill>
              <a:latin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/>
              </a:rPr>
              <a:t>reduce stress </a:t>
            </a:r>
            <a:r>
              <a:rPr lang="zh-CN" altLang="zh-CN" sz="2800" dirty="0">
                <a:solidFill>
                  <a:prstClr val="black"/>
                </a:solidFill>
                <a:latin typeface="Times New Roman"/>
              </a:rPr>
              <a:t>减少压力</a:t>
            </a:r>
            <a:endParaRPr lang="en-US" altLang="zh-CN" sz="2800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414" y="5829657"/>
            <a:ext cx="83409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altLang="zh-CN" sz="2800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stressed</a:t>
            </a:r>
            <a:r>
              <a:rPr lang="en-US" altLang="zh-CN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the importance of kindness, duty and order in society.</a:t>
            </a:r>
            <a:endParaRPr lang="zh-CN" alt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16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0651" y="221913"/>
            <a:ext cx="5444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resign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800" dirty="0" err="1">
                <a:latin typeface="Times New Roman" pitchFamily="18" charset="0"/>
                <a:cs typeface="Times New Roman" pitchFamily="18" charset="0"/>
              </a:rPr>
              <a:t>vt.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放弃，辞去；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vi.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辞职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691" y="728172"/>
            <a:ext cx="6872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resignation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．辞职；辞职信；放弃；顺从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691" y="1249171"/>
            <a:ext cx="87771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resigned (from)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his 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job as a guard for he wasn't interested in it.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889" y="2203278"/>
            <a:ext cx="90678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altLang="zh-CN" sz="2800" u="sng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from the business when he was 60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他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岁时退休了。 </a:t>
            </a:r>
          </a:p>
          <a:p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________his 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post because he had been offered a better job. 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8966" y="3622978"/>
            <a:ext cx="2555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resign oneself to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53489" y="362297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听任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于；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只好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035" y="41602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她听天由命。</a:t>
            </a:r>
          </a:p>
        </p:txBody>
      </p:sp>
      <p:sp>
        <p:nvSpPr>
          <p:cNvPr id="9" name="矩形 8"/>
          <p:cNvSpPr/>
          <p:nvPr/>
        </p:nvSpPr>
        <p:spPr>
          <a:xfrm>
            <a:off x="417951" y="5293527"/>
            <a:ext cx="3865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你们只好做大量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的作业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7987" y="4683289"/>
            <a:ext cx="3890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She resigns herself to fate</a:t>
            </a:r>
            <a:endParaRPr lang="zh-CN" alt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691" y="6021288"/>
            <a:ext cx="90420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You resign yourselves  to finish a large amount of homework.</a:t>
            </a:r>
            <a:endParaRPr lang="zh-CN" alt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0197" y="3065053"/>
            <a:ext cx="1525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resigned</a:t>
            </a:r>
            <a:endParaRPr lang="zh-CN" alt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3954" y="2203278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retired</a:t>
            </a:r>
            <a:endParaRPr lang="zh-CN" alt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24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4988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5. </a:t>
            </a:r>
            <a:r>
              <a:rPr lang="en-US" altLang="zh-CN" sz="2800" b="1" dirty="0"/>
              <a:t>contribution</a:t>
            </a:r>
            <a:r>
              <a:rPr lang="en-US" altLang="zh-CN" sz="2800" dirty="0"/>
              <a:t>   n</a:t>
            </a:r>
            <a:r>
              <a:rPr lang="zh-CN" altLang="zh-CN" sz="2800" dirty="0"/>
              <a:t>．贡献</a:t>
            </a:r>
            <a:r>
              <a:rPr lang="zh-CN" altLang="zh-CN" sz="2800" dirty="0" smtClean="0"/>
              <a:t>，</a:t>
            </a:r>
            <a:r>
              <a:rPr lang="zh-CN" altLang="en-US" sz="2800" dirty="0"/>
              <a:t>投稿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501090" y="909057"/>
            <a:ext cx="705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make contributions </a:t>
            </a:r>
            <a:r>
              <a:rPr lang="en-US" altLang="zh-CN" sz="2800" dirty="0" smtClean="0">
                <a:solidFill>
                  <a:srgbClr val="FF0000"/>
                </a:solidFill>
              </a:rPr>
              <a:t>to/towards </a:t>
            </a:r>
            <a:r>
              <a:rPr lang="en-US" altLang="zh-CN" sz="2800" dirty="0">
                <a:solidFill>
                  <a:srgbClr val="FF0000"/>
                </a:solidFill>
              </a:rPr>
              <a:t>(doing) </a:t>
            </a:r>
            <a:r>
              <a:rPr lang="en-US" altLang="zh-CN" sz="2800" dirty="0" err="1">
                <a:solidFill>
                  <a:srgbClr val="FF0000"/>
                </a:solidFill>
              </a:rPr>
              <a:t>sth</a:t>
            </a:r>
            <a:r>
              <a:rPr lang="en-US" altLang="zh-CN" sz="2800" dirty="0" smtClean="0">
                <a:solidFill>
                  <a:srgbClr val="FF0000"/>
                </a:solidFill>
              </a:rPr>
              <a:t>.</a:t>
            </a:r>
          </a:p>
          <a:p>
            <a:r>
              <a:rPr lang="zh-CN" altLang="zh-CN" sz="2800" dirty="0" smtClean="0">
                <a:solidFill>
                  <a:srgbClr val="FF0000"/>
                </a:solidFill>
              </a:rPr>
              <a:t>对某</a:t>
            </a:r>
            <a:r>
              <a:rPr lang="zh-CN" altLang="zh-CN" sz="2800" dirty="0">
                <a:solidFill>
                  <a:srgbClr val="FF0000"/>
                </a:solidFill>
              </a:rPr>
              <a:t>事做出</a:t>
            </a:r>
            <a:r>
              <a:rPr lang="zh-CN" altLang="zh-CN" sz="2800" dirty="0" smtClean="0">
                <a:solidFill>
                  <a:srgbClr val="FF0000"/>
                </a:solidFill>
              </a:rPr>
              <a:t>贡献</a:t>
            </a:r>
            <a:r>
              <a:rPr lang="en-US" altLang="zh-CN" sz="2800" dirty="0" smtClean="0">
                <a:solidFill>
                  <a:srgbClr val="FF0000"/>
                </a:solidFill>
              </a:rPr>
              <a:t>; </a:t>
            </a:r>
            <a:r>
              <a:rPr lang="zh-CN" altLang="en-US" sz="2800" dirty="0" smtClean="0">
                <a:solidFill>
                  <a:srgbClr val="FF0000"/>
                </a:solidFill>
              </a:rPr>
              <a:t>起作用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4291" y="1964501"/>
            <a:ext cx="66624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这些措施将对改善环境起重要作用。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9762" y="2487721"/>
            <a:ext cx="8164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</a:rPr>
              <a:t>These measures will make a valuable contribution to 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improving</a:t>
            </a:r>
            <a:r>
              <a:rPr lang="en-US" altLang="zh-CN" sz="2800" dirty="0" smtClean="0">
                <a:solidFill>
                  <a:srgbClr val="0070C0"/>
                </a:solidFill>
              </a:rPr>
              <a:t> environment.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9762" y="3335692"/>
            <a:ext cx="6234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contribute  </a:t>
            </a:r>
            <a:r>
              <a:rPr lang="en-US" altLang="zh-CN" sz="2800" b="1" dirty="0" err="1"/>
              <a:t>vt.</a:t>
            </a:r>
            <a:r>
              <a:rPr lang="en-US" altLang="zh-CN" sz="2800" b="1" dirty="0"/>
              <a:t>&amp; vi.</a:t>
            </a:r>
            <a:r>
              <a:rPr lang="zh-CN" altLang="zh-CN" sz="2800" b="1" dirty="0"/>
              <a:t>捐赠，贡献，有助于</a:t>
            </a:r>
            <a:endParaRPr lang="zh-CN" altLang="en-US" sz="2800" b="1" dirty="0"/>
          </a:p>
        </p:txBody>
      </p:sp>
      <p:sp>
        <p:nvSpPr>
          <p:cNvPr id="8" name="矩形 7"/>
          <p:cNvSpPr/>
          <p:nvPr/>
        </p:nvSpPr>
        <p:spPr>
          <a:xfrm>
            <a:off x="519421" y="3858911"/>
            <a:ext cx="81534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contribute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sth</a:t>
            </a:r>
            <a:r>
              <a:rPr lang="en-US" altLang="zh-CN" sz="2800" dirty="0" smtClean="0">
                <a:solidFill>
                  <a:srgbClr val="FF0000"/>
                </a:solidFill>
              </a:rPr>
              <a:t>.  to/towards </a:t>
            </a:r>
            <a:r>
              <a:rPr lang="en-US" altLang="zh-CN" sz="2800" dirty="0" err="1">
                <a:solidFill>
                  <a:srgbClr val="FF0000"/>
                </a:solidFill>
              </a:rPr>
              <a:t>sth</a:t>
            </a:r>
            <a:r>
              <a:rPr lang="en-US" altLang="zh-CN" sz="2800" dirty="0" smtClean="0">
                <a:solidFill>
                  <a:srgbClr val="FF0000"/>
                </a:solidFill>
              </a:rPr>
              <a:t>.</a:t>
            </a:r>
          </a:p>
          <a:p>
            <a:r>
              <a:rPr lang="zh-CN" altLang="zh-CN" sz="2800" dirty="0" smtClean="0">
                <a:solidFill>
                  <a:srgbClr val="FF0000"/>
                </a:solidFill>
              </a:rPr>
              <a:t>向</a:t>
            </a:r>
            <a:r>
              <a:rPr lang="en-US" altLang="zh-CN" sz="2800" dirty="0">
                <a:solidFill>
                  <a:srgbClr val="FF0000"/>
                </a:solidFill>
              </a:rPr>
              <a:t>……</a:t>
            </a:r>
            <a:r>
              <a:rPr lang="zh-CN" altLang="zh-CN" sz="2800" dirty="0">
                <a:solidFill>
                  <a:srgbClr val="FF0000"/>
                </a:solidFill>
              </a:rPr>
              <a:t>捐赠</a:t>
            </a:r>
            <a:r>
              <a:rPr lang="en-US" altLang="zh-CN" sz="2800" dirty="0">
                <a:solidFill>
                  <a:srgbClr val="FF0000"/>
                </a:solidFill>
              </a:rPr>
              <a:t>……</a:t>
            </a:r>
            <a:r>
              <a:rPr lang="zh-CN" altLang="zh-CN" sz="2800" dirty="0">
                <a:solidFill>
                  <a:srgbClr val="FF0000"/>
                </a:solidFill>
              </a:rPr>
              <a:t>，向</a:t>
            </a:r>
            <a:r>
              <a:rPr lang="en-US" altLang="zh-CN" sz="2800" dirty="0">
                <a:solidFill>
                  <a:srgbClr val="FF0000"/>
                </a:solidFill>
              </a:rPr>
              <a:t>……</a:t>
            </a:r>
            <a:r>
              <a:rPr lang="zh-CN" altLang="zh-CN" sz="2800" dirty="0">
                <a:solidFill>
                  <a:srgbClr val="FF0000"/>
                </a:solidFill>
              </a:rPr>
              <a:t>投稿 </a:t>
            </a:r>
          </a:p>
          <a:p>
            <a:r>
              <a:rPr lang="en-US" altLang="zh-CN" sz="2800" dirty="0" smtClean="0">
                <a:solidFill>
                  <a:srgbClr val="FF0000"/>
                </a:solidFill>
              </a:rPr>
              <a:t>contribute </a:t>
            </a:r>
            <a:r>
              <a:rPr lang="en-US" altLang="zh-CN" sz="2800" dirty="0">
                <a:solidFill>
                  <a:srgbClr val="FF0000"/>
                </a:solidFill>
              </a:rPr>
              <a:t>to </a:t>
            </a:r>
            <a:r>
              <a:rPr lang="en-US" altLang="zh-CN" sz="2800" dirty="0" err="1">
                <a:solidFill>
                  <a:srgbClr val="FF0000"/>
                </a:solidFill>
              </a:rPr>
              <a:t>sth</a:t>
            </a:r>
            <a:r>
              <a:rPr lang="en-US" altLang="zh-CN" sz="2800" dirty="0">
                <a:solidFill>
                  <a:srgbClr val="FF0000"/>
                </a:solidFill>
              </a:rPr>
              <a:t>. </a:t>
            </a:r>
            <a:r>
              <a:rPr lang="zh-CN" altLang="zh-CN" sz="2800" dirty="0">
                <a:solidFill>
                  <a:srgbClr val="FF0000"/>
                </a:solidFill>
              </a:rPr>
              <a:t>促成某事物</a:t>
            </a:r>
            <a:r>
              <a:rPr lang="en-US" altLang="zh-CN" sz="2800" dirty="0">
                <a:solidFill>
                  <a:srgbClr val="FF0000"/>
                </a:solidFill>
              </a:rPr>
              <a:t>,</a:t>
            </a:r>
            <a:r>
              <a:rPr lang="zh-CN" altLang="zh-CN" sz="2800" dirty="0">
                <a:solidFill>
                  <a:srgbClr val="FF0000"/>
                </a:solidFill>
              </a:rPr>
              <a:t>导致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1090" y="5056800"/>
            <a:ext cx="84478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</a:rPr>
              <a:t>Alcohol __________ 100,000 deaths a year in the US</a:t>
            </a:r>
            <a:r>
              <a:rPr lang="zh-CN" altLang="zh-CN" sz="2800" dirty="0">
                <a:solidFill>
                  <a:srgbClr val="0070C0"/>
                </a:solidFill>
              </a:rPr>
              <a:t>，</a:t>
            </a:r>
            <a:r>
              <a:rPr lang="en-US" altLang="zh-CN" sz="2800" dirty="0">
                <a:solidFill>
                  <a:srgbClr val="0070C0"/>
                </a:solidFill>
              </a:rPr>
              <a:t>according to a report. </a:t>
            </a:r>
            <a:endParaRPr lang="zh-CN" altLang="zh-CN" sz="2800" dirty="0">
              <a:solidFill>
                <a:srgbClr val="0070C0"/>
              </a:solidFill>
            </a:endParaRPr>
          </a:p>
          <a:p>
            <a:r>
              <a:rPr lang="en-US" altLang="zh-CN" sz="2800" dirty="0">
                <a:solidFill>
                  <a:srgbClr val="0070C0"/>
                </a:solidFill>
              </a:rPr>
              <a:t>A</a:t>
            </a:r>
            <a:r>
              <a:rPr lang="zh-CN" altLang="zh-CN" sz="2800" dirty="0">
                <a:solidFill>
                  <a:srgbClr val="0070C0"/>
                </a:solidFill>
              </a:rPr>
              <a:t>．</a:t>
            </a:r>
            <a:r>
              <a:rPr lang="en-US" altLang="zh-CN" sz="2800" dirty="0">
                <a:solidFill>
                  <a:srgbClr val="0070C0"/>
                </a:solidFill>
              </a:rPr>
              <a:t>relates to  </a:t>
            </a:r>
            <a:r>
              <a:rPr lang="en-US" altLang="zh-CN" sz="2800" dirty="0" smtClean="0">
                <a:solidFill>
                  <a:srgbClr val="0070C0"/>
                </a:solidFill>
              </a:rPr>
              <a:t>           B</a:t>
            </a:r>
            <a:r>
              <a:rPr lang="zh-CN" altLang="zh-CN" sz="2800" dirty="0">
                <a:solidFill>
                  <a:srgbClr val="0070C0"/>
                </a:solidFill>
              </a:rPr>
              <a:t>．</a:t>
            </a:r>
            <a:r>
              <a:rPr lang="en-US" altLang="zh-CN" sz="2800" dirty="0">
                <a:solidFill>
                  <a:srgbClr val="0070C0"/>
                </a:solidFill>
              </a:rPr>
              <a:t>attends to  </a:t>
            </a:r>
            <a:endParaRPr lang="en-US" altLang="zh-CN" sz="2800" dirty="0" smtClean="0">
              <a:solidFill>
                <a:srgbClr val="0070C0"/>
              </a:solidFill>
            </a:endParaRPr>
          </a:p>
          <a:p>
            <a:r>
              <a:rPr lang="en-US" altLang="zh-CN" sz="2800" dirty="0" smtClean="0">
                <a:solidFill>
                  <a:srgbClr val="0070C0"/>
                </a:solidFill>
              </a:rPr>
              <a:t>C</a:t>
            </a:r>
            <a:r>
              <a:rPr lang="zh-CN" altLang="zh-CN" sz="2800" dirty="0">
                <a:solidFill>
                  <a:srgbClr val="0070C0"/>
                </a:solidFill>
              </a:rPr>
              <a:t>．</a:t>
            </a:r>
            <a:r>
              <a:rPr lang="en-US" altLang="zh-CN" sz="2800" dirty="0">
                <a:solidFill>
                  <a:srgbClr val="0070C0"/>
                </a:solidFill>
              </a:rPr>
              <a:t>contributes to  </a:t>
            </a:r>
            <a:r>
              <a:rPr lang="en-US" altLang="zh-CN" sz="2800" dirty="0" smtClean="0">
                <a:solidFill>
                  <a:srgbClr val="0070C0"/>
                </a:solidFill>
              </a:rPr>
              <a:t>   D</a:t>
            </a:r>
            <a:r>
              <a:rPr lang="zh-CN" altLang="zh-CN" sz="2800" dirty="0">
                <a:solidFill>
                  <a:srgbClr val="0070C0"/>
                </a:solidFill>
              </a:rPr>
              <a:t>．</a:t>
            </a:r>
            <a:r>
              <a:rPr lang="en-US" altLang="zh-CN" sz="2800" dirty="0">
                <a:solidFill>
                  <a:srgbClr val="0070C0"/>
                </a:solidFill>
              </a:rPr>
              <a:t>devotes to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75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260648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6.condition  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 n.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条件；情形；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社会地位；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泛指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环境，情况，天气状态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时多用复数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81548" y="165841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身体很好；完好无误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1783" y="1629669"/>
            <a:ext cx="3143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 in good condition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2065238"/>
            <a:ext cx="29049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 out of condition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7254" y="208228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身体不适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3163" y="2605504"/>
            <a:ext cx="4330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 in (a) condition to do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sth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93699" y="260550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做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的条件</a:t>
            </a:r>
          </a:p>
        </p:txBody>
      </p:sp>
      <p:sp>
        <p:nvSpPr>
          <p:cNvPr id="10" name="矩形 9"/>
          <p:cNvSpPr/>
          <p:nvPr/>
        </p:nvSpPr>
        <p:spPr>
          <a:xfrm>
            <a:off x="423163" y="3205668"/>
            <a:ext cx="4200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 in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condition to do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sth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67733" y="3128724"/>
            <a:ext cx="40158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身体状况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不适宜做某事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2566" y="3903790"/>
            <a:ext cx="2855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condition (that)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7459" y="4528284"/>
            <a:ext cx="2436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no condition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8489" y="5301208"/>
            <a:ext cx="3837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make it a condition that...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70051" y="395672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条件下；倘若</a:t>
            </a:r>
          </a:p>
        </p:txBody>
      </p:sp>
      <p:sp>
        <p:nvSpPr>
          <p:cNvPr id="16" name="矩形 15"/>
          <p:cNvSpPr/>
          <p:nvPr/>
        </p:nvSpPr>
        <p:spPr>
          <a:xfrm>
            <a:off x="3550900" y="452828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一点也不，绝不</a:t>
            </a:r>
          </a:p>
        </p:txBody>
      </p:sp>
      <p:sp>
        <p:nvSpPr>
          <p:cNvPr id="17" name="矩形 16"/>
          <p:cNvSpPr/>
          <p:nvPr/>
        </p:nvSpPr>
        <p:spPr>
          <a:xfrm>
            <a:off x="5083518" y="530120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以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为条件</a:t>
            </a:r>
          </a:p>
        </p:txBody>
      </p:sp>
      <p:sp>
        <p:nvSpPr>
          <p:cNvPr id="19" name="矩形 18"/>
          <p:cNvSpPr/>
          <p:nvPr/>
        </p:nvSpPr>
        <p:spPr>
          <a:xfrm>
            <a:off x="467543" y="1111131"/>
            <a:ext cx="63942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living/working conditions </a:t>
            </a:r>
            <a:r>
              <a:rPr lang="zh-CN" altLang="zh-CN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居住</a:t>
            </a:r>
            <a:r>
              <a:rPr lang="en-US" altLang="zh-CN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工作环境</a:t>
            </a:r>
            <a:endParaRPr lang="zh-CN" altLang="en-US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84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9888" y="4111426"/>
            <a:ext cx="7762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He agreed to help us, but made it a condition that we should work for him without any pay for a year.</a:t>
            </a:r>
            <a:r>
              <a:rPr lang="zh-CN" altLang="zh-CN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216" y="896531"/>
            <a:ext cx="7788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Often, factory workers lived in poor and crowded</a:t>
            </a:r>
            <a:r>
              <a:rPr lang="en-US" altLang="zh-CN" sz="2800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conditions</a:t>
            </a:r>
            <a:r>
              <a:rPr lang="en-US" altLang="zh-C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644" y="296436"/>
            <a:ext cx="77887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通常情况下，工人们生活在贫困和拥挤的环境下。</a:t>
            </a:r>
            <a:endParaRPr lang="zh-CN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744216" y="2402453"/>
            <a:ext cx="6488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You are in no condition to go anywhere.   </a:t>
            </a:r>
            <a:endParaRPr lang="zh-CN" alt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3905" y="1879233"/>
            <a:ext cx="62889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你的身体状况太差，不宜去任何地方。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830783" y="3140967"/>
            <a:ext cx="72847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他同意帮助我们，但以我们免费为他工作一年为条件。</a:t>
            </a:r>
          </a:p>
        </p:txBody>
      </p:sp>
    </p:spTree>
    <p:extLst>
      <p:ext uri="{BB962C8B-B14F-4D97-AF65-F5344CB8AC3E}">
        <p14:creationId xmlns:p14="http://schemas.microsoft.com/office/powerpoint/2010/main" val="299051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951</Words>
  <Application>Microsoft Office PowerPoint</Application>
  <PresentationFormat>全屏显示(4:3)</PresentationFormat>
  <Paragraphs>127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Office 主题​​</vt:lpstr>
      <vt:lpstr>默认设计模板</vt:lpstr>
      <vt:lpstr>1_默认设计模板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</dc:creator>
  <cp:lastModifiedBy>j</cp:lastModifiedBy>
  <cp:revision>19</cp:revision>
  <dcterms:created xsi:type="dcterms:W3CDTF">2015-04-27T10:46:39Z</dcterms:created>
  <dcterms:modified xsi:type="dcterms:W3CDTF">2015-04-27T15:11:44Z</dcterms:modified>
</cp:coreProperties>
</file>