
<file path=[Content_Types].xml><?xml version="1.0" encoding="utf-8"?>
<Types xmlns="http://schemas.openxmlformats.org/package/2006/content-types">
  <Default Extension="jpeg" ContentType="image/jpeg"/>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3"/>
    <p:sldId id="340" r:id="rId4"/>
    <p:sldId id="284" r:id="rId5"/>
    <p:sldId id="293" r:id="rId6"/>
    <p:sldId id="313" r:id="rId7"/>
    <p:sldId id="311" r:id="rId8"/>
    <p:sldId id="337" r:id="rId9"/>
    <p:sldId id="335" r:id="rId10"/>
    <p:sldId id="288" r:id="rId11"/>
    <p:sldId id="289" r:id="rId12"/>
    <p:sldId id="290" r:id="rId13"/>
    <p:sldId id="291" r:id="rId14"/>
    <p:sldId id="292" r:id="rId15"/>
    <p:sldId id="272" r:id="rId16"/>
    <p:sldId id="314" r:id="rId17"/>
    <p:sldId id="296" r:id="rId18"/>
    <p:sldId id="294" r:id="rId19"/>
    <p:sldId id="256" r:id="rId20"/>
    <p:sldId id="298" r:id="rId21"/>
    <p:sldId id="359" r:id="rId22"/>
    <p:sldId id="360" r:id="rId23"/>
    <p:sldId id="281" r:id="rId24"/>
    <p:sldId id="301" r:id="rId25"/>
    <p:sldId id="358" r:id="rId26"/>
    <p:sldId id="346" r:id="rId27"/>
    <p:sldId id="361" r:id="rId28"/>
    <p:sldId id="339" r:id="rId29"/>
    <p:sldId id="318" r:id="rId30"/>
    <p:sldId id="319" r:id="rId31"/>
    <p:sldId id="330" r:id="rId32"/>
    <p:sldId id="321" r:id="rId33"/>
    <p:sldId id="322" r:id="rId34"/>
    <p:sldId id="324" r:id="rId35"/>
    <p:sldId id="362" r:id="rId36"/>
    <p:sldId id="329" r:id="rId37"/>
    <p:sldId id="327" r:id="rId38"/>
    <p:sldId id="341" r:id="rId3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0099"/>
    <a:srgbClr val="FF9933"/>
    <a:srgbClr val="009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p:restoredTop sz="94710"/>
  </p:normalViewPr>
  <p:slideViewPr>
    <p:cSldViewPr showGuides="1">
      <p:cViewPr varScale="1">
        <p:scale>
          <a:sx n="64" d="100"/>
          <a:sy n="64" d="100"/>
        </p:scale>
        <p:origin x="1566" y="60"/>
      </p:cViewPr>
      <p:guideLst>
        <p:guide orient="horz" pos="2184"/>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5650" name="标题 155649"/>
          <p:cNvSpPr>
            <a:spLocks noGrp="1" noRot="1"/>
          </p:cNvSpPr>
          <p:nvPr>
            <p:ph type="ctrTitle"/>
          </p:nvPr>
        </p:nvSpPr>
        <p:spPr>
          <a:xfrm>
            <a:off x="685800" y="2286000"/>
            <a:ext cx="7772400" cy="1143000"/>
          </a:xfrm>
          <a:prstGeom prst="rect">
            <a:avLst/>
          </a:prstGeom>
          <a:noFill/>
          <a:ln w="9525">
            <a:noFill/>
          </a:ln>
        </p:spPr>
        <p:txBody>
          <a:bodyPr anchor="ctr"/>
          <a:lstStyle>
            <a:lvl1pPr lvl="0">
              <a:buClrTx/>
              <a:buSzTx/>
              <a:buFontTx/>
              <a:defRPr/>
            </a:lvl1pPr>
          </a:lstStyle>
          <a:p>
            <a:pPr lvl="0"/>
            <a:r>
              <a:rPr lang="zh-CN" altLang="en-US" dirty="0"/>
              <a:t>单击此处编辑母版标题样式</a:t>
            </a:r>
            <a:endParaRPr lang="zh-CN" altLang="en-US" dirty="0"/>
          </a:p>
        </p:txBody>
      </p:sp>
      <p:sp>
        <p:nvSpPr>
          <p:cNvPr id="155651" name="副标题 155650"/>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hlink"/>
              </a:buClr>
              <a:buSzPct val="75000"/>
              <a:buFont typeface="Wingdings" panose="05000000000000000000" pitchFamily="2" charset="2"/>
              <a:buNone/>
              <a:defRPr/>
            </a:lvl1pPr>
            <a:lvl2pPr marL="457200" lvl="1" indent="0" algn="ctr">
              <a:buClr>
                <a:schemeClr val="accent2"/>
              </a:buClr>
              <a:buSzPct val="85000"/>
              <a:buFont typeface="Wingdings" panose="05000000000000000000" pitchFamily="2" charset="2"/>
              <a:buNone/>
              <a:defRPr/>
            </a:lvl2pPr>
            <a:lvl3pPr marL="914400" lvl="2" indent="0" algn="ctr">
              <a:buClr>
                <a:schemeClr val="hlink"/>
              </a:buClr>
              <a:buSzPct val="85000"/>
              <a:buFont typeface="Wingdings" panose="05000000000000000000" pitchFamily="2" charset="2"/>
              <a:buNone/>
              <a:defRPr/>
            </a:lvl3pPr>
            <a:lvl4pPr marL="1371600" lvl="3" indent="0" algn="ctr">
              <a:buClr>
                <a:schemeClr val="accent2"/>
              </a:buClr>
              <a:buSzPct val="90000"/>
              <a:buFont typeface="Wingdings" panose="05000000000000000000" pitchFamily="2" charset="2"/>
              <a:buNone/>
              <a:defRPr/>
            </a:lvl4pPr>
            <a:lvl5pPr marL="1828800" lvl="4" indent="0" algn="ctr">
              <a:buClr>
                <a:schemeClr val="hlink"/>
              </a:buClr>
              <a:buSzPct val="85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155652" name="日期占位符 155651"/>
          <p:cNvSpPr>
            <a:spLocks noGrp="1"/>
          </p:cNvSpPr>
          <p:nvPr>
            <p:ph type="dt" sz="half" idx="2"/>
          </p:nvPr>
        </p:nvSpPr>
        <p:spPr>
          <a:xfrm>
            <a:off x="301625" y="6245225"/>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155653" name="页脚占位符 155652"/>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155654" name="灯片编号占位符 155653"/>
          <p:cNvSpPr>
            <a:spLocks noGrp="1"/>
          </p:cNvSpPr>
          <p:nvPr>
            <p:ph type="sldNum" sz="quarter" idx="4"/>
          </p:nvPr>
        </p:nvSpPr>
        <p:spPr>
          <a:xfrm>
            <a:off x="6553200" y="6245225"/>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8"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81784"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408"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54626" name="标题 154625"/>
          <p:cNvSpPr>
            <a:spLocks noGrp="1" noRot="1"/>
          </p:cNvSpPr>
          <p:nvPr>
            <p:ph type="title"/>
          </p:nvPr>
        </p:nvSpPr>
        <p:spPr>
          <a:xfrm>
            <a:off x="301625" y="609600"/>
            <a:ext cx="854075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54627" name="文本占位符 154626"/>
          <p:cNvSpPr>
            <a:spLocks noGrp="1" noRot="1"/>
          </p:cNvSpPr>
          <p:nvPr>
            <p:ph type="body" idx="1"/>
          </p:nvPr>
        </p:nvSpPr>
        <p:spPr>
          <a:xfrm>
            <a:off x="301625" y="1905000"/>
            <a:ext cx="8540750" cy="419417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4628" name="日期占位符 154627"/>
          <p:cNvSpPr>
            <a:spLocks noGrp="1"/>
          </p:cNvSpPr>
          <p:nvPr>
            <p:ph type="dt" sz="half" idx="2"/>
          </p:nvPr>
        </p:nvSpPr>
        <p:spPr>
          <a:xfrm>
            <a:off x="301625" y="6245225"/>
            <a:ext cx="2289175" cy="476250"/>
          </a:xfrm>
          <a:prstGeom prst="rect">
            <a:avLst/>
          </a:prstGeom>
          <a:noFill/>
          <a:ln w="9525">
            <a:noFill/>
          </a:ln>
        </p:spPr>
        <p:txBody>
          <a:bodyPr/>
          <a:lstStyle>
            <a:lvl1pPr>
              <a:defRPr sz="1400"/>
            </a:lvl1p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154629" name="页脚占位符 1546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54630" name="灯片编号占位符 154629"/>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microsoft.com/office/2007/relationships/media" Target="file:///E:\&#25945;&#23548;&#22788;&#31649;&#29702;\&#24066;&#32423;&#21517;&#24072;\&#21517;&#24072;&#30740;&#31350;&#35838;12.12\Emma%20Stevens%20-%20Sunflower.mp3" TargetMode="External"/><Relationship Id="rId1" Type="http://schemas.openxmlformats.org/officeDocument/2006/relationships/audio" Target="file:///E:\&#25945;&#23548;&#22788;&#31649;&#29702;\&#24066;&#32423;&#21517;&#24072;\&#21517;&#24072;&#30740;&#31350;&#35838;12.12\Emma%20Stevens%20-%20Sunflower.mp3" TargetMode="Externa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slide" Target="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标题 123905"/>
          <p:cNvSpPr>
            <a:spLocks noGrp="1" noRot="1"/>
          </p:cNvSpPr>
          <p:nvPr>
            <p:ph type="title"/>
          </p:nvPr>
        </p:nvSpPr>
        <p:spPr/>
        <p:txBody>
          <a:bodyPr anchor="ctr"/>
          <a:lstStyle/>
          <a:p>
            <a:pPr algn="l"/>
            <a:r>
              <a:rPr lang="zh-CN" altLang="en-US" sz="2400" dirty="0">
                <a:solidFill>
                  <a:srgbClr val="0000CC"/>
                </a:solidFill>
                <a:latin typeface="华文中宋" panose="02010600040101010101" charset="-122"/>
                <a:ea typeface="华文中宋" panose="02010600040101010101" charset="-122"/>
                <a:cs typeface="华文中宋" panose="02010600040101010101" charset="-122"/>
              </a:rPr>
              <a:t>李颖整理</a:t>
            </a:r>
            <a:r>
              <a:rPr lang="zh-CN" altLang="en-US" sz="2400" dirty="0">
                <a:solidFill>
                  <a:srgbClr val="0000CC"/>
                </a:solidFill>
                <a:latin typeface="华文中宋" panose="02010600040101010101" charset="-122"/>
                <a:ea typeface="华文中宋" panose="02010600040101010101" charset="-122"/>
                <a:cs typeface="华文中宋" panose="02010600040101010101" charset="-122"/>
              </a:rPr>
              <a:t> </a:t>
            </a:r>
            <a:r>
              <a:rPr lang="en-US" altLang="zh-CN" sz="2400" dirty="0">
                <a:solidFill>
                  <a:srgbClr val="0000CC"/>
                </a:solidFill>
                <a:latin typeface="华文中宋" panose="02010600040101010101" charset="-122"/>
                <a:ea typeface="华文中宋" panose="02010600040101010101" charset="-122"/>
                <a:cs typeface="华文中宋" panose="02010600040101010101" charset="-122"/>
              </a:rPr>
              <a:t>2020.9.</a:t>
            </a:r>
            <a:endParaRPr lang="en-US" altLang="zh-CN" sz="2400" dirty="0">
              <a:solidFill>
                <a:srgbClr val="0000CC"/>
              </a:solidFill>
              <a:latin typeface="华文中宋" panose="02010600040101010101" charset="-122"/>
              <a:ea typeface="华文中宋" panose="02010600040101010101" charset="-122"/>
              <a:cs typeface="华文中宋" panose="02010600040101010101" charset="-122"/>
            </a:endParaRPr>
          </a:p>
        </p:txBody>
      </p:sp>
      <p:sp>
        <p:nvSpPr>
          <p:cNvPr id="123907" name="文本占位符 123906"/>
          <p:cNvSpPr>
            <a:spLocks noGrp="1" noRot="1"/>
          </p:cNvSpPr>
          <p:nvPr>
            <p:ph type="body" idx="1"/>
          </p:nvPr>
        </p:nvSpPr>
        <p:spPr/>
        <p:txBody>
          <a:bodyPr/>
          <a:lstStyle/>
          <a:p>
            <a:endParaRPr lang="en-US" altLang="zh-CN" dirty="0"/>
          </a:p>
          <a:p>
            <a:endParaRPr lang="en-US" altLang="zh-CN" dirty="0"/>
          </a:p>
          <a:p>
            <a:pPr algn="ctr">
              <a:buNone/>
            </a:pPr>
            <a:r>
              <a:rPr lang="zh-CN" altLang="en-US" sz="6600" b="1" dirty="0">
                <a:solidFill>
                  <a:srgbClr val="0000CC"/>
                </a:solidFill>
                <a:ea typeface="华文行楷" panose="02010800040101010101" pitchFamily="2" charset="-122"/>
                <a:sym typeface="+mn-ea"/>
              </a:rPr>
              <a:t>阅读理解</a:t>
            </a:r>
            <a:endParaRPr lang="zh-CN" altLang="en-US" sz="6600" b="1" dirty="0">
              <a:solidFill>
                <a:srgbClr val="0000CC"/>
              </a:solidFill>
              <a:ea typeface="华文行楷" panose="02010800040101010101" pitchFamily="2" charset="-122"/>
            </a:endParaRPr>
          </a:p>
          <a:p>
            <a:pPr algn="ctr">
              <a:buNone/>
            </a:pPr>
            <a:r>
              <a:rPr lang="en-US" altLang="zh-CN" sz="4400" b="1" dirty="0">
                <a:solidFill>
                  <a:srgbClr val="CC0000"/>
                </a:solidFill>
              </a:rPr>
              <a:t>--------</a:t>
            </a:r>
            <a:r>
              <a:rPr lang="zh-CN" altLang="en-US" sz="4400" b="1" dirty="0">
                <a:solidFill>
                  <a:srgbClr val="CC0000"/>
                </a:solidFill>
              </a:rPr>
              <a:t>主题和猜词能力</a:t>
            </a:r>
            <a:endParaRPr lang="en-US" altLang="zh-CN" sz="4400" b="1" dirty="0">
              <a:solidFill>
                <a:srgbClr val="CC0000"/>
              </a:solidFill>
            </a:endParaRPr>
          </a:p>
          <a:p>
            <a:pPr algn="ctr">
              <a:buNone/>
            </a:pPr>
            <a:endParaRPr lang="en-US" altLang="zh-CN" sz="4400" b="1" dirty="0">
              <a:solidFill>
                <a:srgbClr val="CC0000"/>
              </a:solidFill>
            </a:endParaRPr>
          </a:p>
        </p:txBody>
      </p:sp>
      <p:pic>
        <p:nvPicPr>
          <p:cNvPr id="123908" name="Emma Stevens - Sunflower.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7086600" y="5181600"/>
            <a:ext cx="304800" cy="304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9398" fill="hold"/>
                                        <p:tgtEl>
                                          <p:spTgt spid="12390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2390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AutoShape 5"/>
          <p:cNvSpPr/>
          <p:nvPr/>
        </p:nvSpPr>
        <p:spPr>
          <a:xfrm>
            <a:off x="7451725" y="3378200"/>
            <a:ext cx="1460500" cy="508000"/>
          </a:xfrm>
          <a:prstGeom prst="borderCallout2">
            <a:avLst>
              <a:gd name="adj1" fmla="val 26472"/>
              <a:gd name="adj2" fmla="val -5218"/>
              <a:gd name="adj3" fmla="val 26472"/>
              <a:gd name="adj4" fmla="val -31125"/>
              <a:gd name="adj5" fmla="val 135806"/>
              <a:gd name="adj6" fmla="val -75083"/>
            </a:avLst>
          </a:prstGeom>
          <a:solidFill>
            <a:srgbClr val="00FFFF">
              <a:alpha val="14902"/>
            </a:srgbClr>
          </a:solidFill>
          <a:ln w="25400" cap="flat" cmpd="sng">
            <a:solidFill>
              <a:schemeClr val="accent1"/>
            </a:solidFill>
            <a:prstDash val="solid"/>
            <a:miter/>
            <a:headEnd type="none" w="med" len="med"/>
            <a:tailEnd type="none" w="med" len="med"/>
          </a:ln>
        </p:spPr>
        <p:txBody>
          <a:bodyPr/>
          <a:lstStyle/>
          <a:p>
            <a:pPr algn="ctr" eaLnBrk="0" hangingPunct="0"/>
            <a:r>
              <a:rPr lang="en-US" altLang="zh-CN" sz="2900" b="1">
                <a:solidFill>
                  <a:srgbClr val="FF0066"/>
                </a:solidFill>
                <a:latin typeface="Arial" panose="020B0604020202020204" pitchFamily="34" charset="0"/>
              </a:rPr>
              <a:t>detail</a:t>
            </a:r>
            <a:endParaRPr lang="en-US" altLang="zh-CN" sz="2900" b="1">
              <a:solidFill>
                <a:srgbClr val="FF0066"/>
              </a:solidFill>
              <a:latin typeface="Arial" panose="020B0604020202020204" pitchFamily="34" charset="0"/>
            </a:endParaRPr>
          </a:p>
        </p:txBody>
      </p:sp>
      <p:sp>
        <p:nvSpPr>
          <p:cNvPr id="2" name="Rectangle 1"/>
          <p:cNvSpPr/>
          <p:nvPr/>
        </p:nvSpPr>
        <p:spPr>
          <a:xfrm>
            <a:off x="304800" y="100013"/>
            <a:ext cx="8839200" cy="6497638"/>
          </a:xfrm>
          <a:prstGeom prst="rect">
            <a:avLst/>
          </a:prstGeom>
        </p:spPr>
        <p:txBody>
          <a:bodyPr wrap="square">
            <a:spAutoFit/>
          </a:bodyPr>
          <a:lstStyle/>
          <a:p>
            <a:pPr algn="ctr"/>
            <a:r>
              <a:rPr lang="en-US" altLang="zh-CN" sz="2800" b="1">
                <a:solidFill>
                  <a:srgbClr val="009900"/>
                </a:solidFill>
                <a:latin typeface="Arial" panose="020B0604020202020204" pitchFamily="34" charset="0"/>
              </a:rPr>
              <a:t>Passage 4</a:t>
            </a:r>
            <a:endParaRPr lang="en-US" altLang="zh-CN" sz="2800" b="1">
              <a:solidFill>
                <a:srgbClr val="009900"/>
              </a:solidFill>
              <a:latin typeface="Arial" panose="020B0604020202020204" pitchFamily="34" charset="0"/>
            </a:endParaRPr>
          </a:p>
          <a:p>
            <a:r>
              <a:rPr lang="en-US" altLang="zh-CN" sz="2800">
                <a:latin typeface="Arial" panose="020B0604020202020204" pitchFamily="34" charset="0"/>
              </a:rPr>
              <a:t>Tom studied four years at the University of Paris and decided to leave before his graduation. He transferred to the University of Berlin and graduated with honors. Harvard Law School and, later, Boston College provided him with an excellent legal back-ground. He is presently a corporation lawyer in Miami, Florida. (2 minutes)</a:t>
            </a:r>
            <a:endParaRPr lang="en-US" altLang="zh-CN" sz="2800">
              <a:latin typeface="Arial" panose="020B0604020202020204" pitchFamily="34" charset="0"/>
            </a:endParaRPr>
          </a:p>
          <a:p>
            <a:r>
              <a:rPr lang="en-US" altLang="zh-CN" sz="2800" b="1">
                <a:solidFill>
                  <a:srgbClr val="FF0000"/>
                </a:solidFill>
                <a:latin typeface="Arial" panose="020B0604020202020204" pitchFamily="34" charset="0"/>
              </a:rPr>
              <a:t>The main idea of this paragraph is that</a:t>
            </a:r>
            <a:r>
              <a:rPr lang="en-US" altLang="zh-CN" sz="2800">
                <a:solidFill>
                  <a:srgbClr val="009900"/>
                </a:solidFill>
                <a:latin typeface="Arial" panose="020B0604020202020204" pitchFamily="34" charset="0"/>
              </a:rPr>
              <a:t> ______.</a:t>
            </a:r>
            <a:endParaRPr lang="en-US" altLang="zh-CN" sz="2800">
              <a:solidFill>
                <a:srgbClr val="009900"/>
              </a:solidFill>
              <a:latin typeface="Arial" panose="020B0604020202020204" pitchFamily="34" charset="0"/>
            </a:endParaRPr>
          </a:p>
          <a:p>
            <a:r>
              <a:rPr lang="en-US" altLang="zh-CN" sz="2800">
                <a:latin typeface="Arial" panose="020B0604020202020204" pitchFamily="34" charset="0"/>
              </a:rPr>
              <a:t>A. Tom had studied at Paris and moved to another university.</a:t>
            </a:r>
            <a:endParaRPr lang="en-US" altLang="zh-CN" sz="2800">
              <a:latin typeface="Arial" panose="020B0604020202020204" pitchFamily="34" charset="0"/>
            </a:endParaRPr>
          </a:p>
          <a:p>
            <a:r>
              <a:rPr lang="en-US" altLang="zh-CN" sz="2800">
                <a:latin typeface="Arial" panose="020B0604020202020204" pitchFamily="34" charset="0"/>
              </a:rPr>
              <a:t>B. Tom became a lawyer after his graduation from        College.</a:t>
            </a:r>
            <a:endParaRPr lang="en-US" altLang="zh-CN" sz="2800">
              <a:latin typeface="Arial" panose="020B0604020202020204" pitchFamily="34" charset="0"/>
            </a:endParaRPr>
          </a:p>
          <a:p>
            <a:r>
              <a:rPr lang="en-US" altLang="zh-CN" sz="2800">
                <a:latin typeface="Arial" panose="020B0604020202020204" pitchFamily="34" charset="0"/>
              </a:rPr>
              <a:t>C. Tom was an excellent student at Berlin university.</a:t>
            </a:r>
            <a:endParaRPr lang="en-US" altLang="zh-CN" sz="2800">
              <a:latin typeface="Arial" panose="020B0604020202020204" pitchFamily="34" charset="0"/>
            </a:endParaRPr>
          </a:p>
          <a:p>
            <a:r>
              <a:rPr lang="en-US" altLang="zh-CN" sz="2800">
                <a:latin typeface="Arial" panose="020B0604020202020204" pitchFamily="34" charset="0"/>
              </a:rPr>
              <a:t>D. Tom received an excellent education.</a:t>
            </a:r>
            <a:endParaRPr lang="en-US" altLang="zh-CN" sz="2400" b="1">
              <a:solidFill>
                <a:srgbClr val="000099"/>
              </a:solidFill>
              <a:latin typeface="Arial" panose="020B0604020202020204" pitchFamily="34" charset="0"/>
            </a:endParaRPr>
          </a:p>
        </p:txBody>
      </p:sp>
      <p:sp>
        <p:nvSpPr>
          <p:cNvPr id="10" name="AutoShape 5"/>
          <p:cNvSpPr/>
          <p:nvPr/>
        </p:nvSpPr>
        <p:spPr>
          <a:xfrm>
            <a:off x="7454900" y="4216400"/>
            <a:ext cx="1460500" cy="508000"/>
          </a:xfrm>
          <a:prstGeom prst="borderCallout2">
            <a:avLst>
              <a:gd name="adj1" fmla="val 26472"/>
              <a:gd name="adj2" fmla="val -5218"/>
              <a:gd name="adj3" fmla="val 26472"/>
              <a:gd name="adj4" fmla="val -31125"/>
              <a:gd name="adj5" fmla="val 135806"/>
              <a:gd name="adj6" fmla="val -75083"/>
            </a:avLst>
          </a:prstGeom>
          <a:solidFill>
            <a:srgbClr val="00FFFF">
              <a:alpha val="14902"/>
            </a:srgbClr>
          </a:solidFill>
          <a:ln w="25400" cap="flat" cmpd="sng">
            <a:solidFill>
              <a:schemeClr val="accent1"/>
            </a:solidFill>
            <a:prstDash val="solid"/>
            <a:miter/>
            <a:headEnd type="none" w="med" len="med"/>
            <a:tailEnd type="none" w="med" len="med"/>
          </a:ln>
        </p:spPr>
        <p:txBody>
          <a:bodyPr/>
          <a:lstStyle/>
          <a:p>
            <a:pPr algn="ctr" eaLnBrk="0" hangingPunct="0"/>
            <a:r>
              <a:rPr lang="en-US" altLang="zh-CN" sz="2900" b="1">
                <a:solidFill>
                  <a:srgbClr val="FF0066"/>
                </a:solidFill>
                <a:latin typeface="Arial" panose="020B0604020202020204" pitchFamily="34" charset="0"/>
              </a:rPr>
              <a:t>detail</a:t>
            </a:r>
            <a:endParaRPr lang="en-US" altLang="zh-CN" sz="2900" b="1">
              <a:solidFill>
                <a:srgbClr val="FF0066"/>
              </a:solidFill>
              <a:latin typeface="Arial" panose="020B0604020202020204" pitchFamily="34" charset="0"/>
            </a:endParaRPr>
          </a:p>
        </p:txBody>
      </p:sp>
      <p:sp>
        <p:nvSpPr>
          <p:cNvPr id="11" name="AutoShape 5"/>
          <p:cNvSpPr/>
          <p:nvPr/>
        </p:nvSpPr>
        <p:spPr>
          <a:xfrm>
            <a:off x="7467600" y="5054600"/>
            <a:ext cx="1460500" cy="508000"/>
          </a:xfrm>
          <a:prstGeom prst="borderCallout2">
            <a:avLst>
              <a:gd name="adj1" fmla="val 26472"/>
              <a:gd name="adj2" fmla="val -5218"/>
              <a:gd name="adj3" fmla="val 26472"/>
              <a:gd name="adj4" fmla="val -31125"/>
              <a:gd name="adj5" fmla="val 135806"/>
              <a:gd name="adj6" fmla="val -75083"/>
            </a:avLst>
          </a:prstGeom>
          <a:solidFill>
            <a:srgbClr val="00FFFF">
              <a:alpha val="14902"/>
            </a:srgbClr>
          </a:solidFill>
          <a:ln w="25400" cap="flat" cmpd="sng">
            <a:solidFill>
              <a:schemeClr val="accent1"/>
            </a:solidFill>
            <a:prstDash val="solid"/>
            <a:miter/>
            <a:headEnd type="none" w="med" len="med"/>
            <a:tailEnd type="none" w="med" len="med"/>
          </a:ln>
        </p:spPr>
        <p:txBody>
          <a:bodyPr/>
          <a:lstStyle/>
          <a:p>
            <a:pPr algn="ctr" eaLnBrk="0" hangingPunct="0"/>
            <a:r>
              <a:rPr lang="en-US" altLang="zh-CN" sz="2900" b="1">
                <a:solidFill>
                  <a:srgbClr val="FF0066"/>
                </a:solidFill>
                <a:latin typeface="Arial" panose="020B0604020202020204" pitchFamily="34" charset="0"/>
              </a:rPr>
              <a:t>detail</a:t>
            </a:r>
            <a:endParaRPr lang="en-US" altLang="zh-CN" sz="2900" b="1">
              <a:solidFill>
                <a:srgbClr val="FF0066"/>
              </a:solidFill>
              <a:latin typeface="Arial" panose="020B0604020202020204" pitchFamily="34" charset="0"/>
            </a:endParaRPr>
          </a:p>
        </p:txBody>
      </p:sp>
      <p:pic>
        <p:nvPicPr>
          <p:cNvPr id="177156" name="Picture 4" descr="20071121214746197"/>
          <p:cNvPicPr>
            <a:picLocks noChangeAspect="1"/>
          </p:cNvPicPr>
          <p:nvPr/>
        </p:nvPicPr>
        <p:blipFill>
          <a:blip r:embed="rId1"/>
          <a:stretch>
            <a:fillRect/>
          </a:stretch>
        </p:blipFill>
        <p:spPr>
          <a:xfrm>
            <a:off x="0" y="6019800"/>
            <a:ext cx="838200" cy="685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additive="base">
                                        <p:cTn id="7" dur="500" fill="hold"/>
                                        <p:tgtEl>
                                          <p:spTgt spid="10245"/>
                                        </p:tgtEl>
                                        <p:attrNameLst>
                                          <p:attrName>ppt_x</p:attrName>
                                        </p:attrNameLst>
                                      </p:cBhvr>
                                      <p:tavLst>
                                        <p:tav tm="0">
                                          <p:val>
                                            <p:strVal val="1+#ppt_w/2"/>
                                          </p:val>
                                        </p:tav>
                                        <p:tav tm="100000">
                                          <p:val>
                                            <p:strVal val="#ppt_x"/>
                                          </p:val>
                                        </p:tav>
                                      </p:tavLst>
                                    </p:anim>
                                    <p:anim calcmode="lin" valueType="num">
                                      <p:cBhvr additive="base">
                                        <p:cTn id="8" dur="500" fill="hold"/>
                                        <p:tgtEl>
                                          <p:spTgt spid="102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7156"/>
                                        </p:tgtEl>
                                        <p:attrNameLst>
                                          <p:attrName>style.visibility</p:attrName>
                                        </p:attrNameLst>
                                      </p:cBhvr>
                                      <p:to>
                                        <p:strVal val="visible"/>
                                      </p:to>
                                    </p:set>
                                    <p:anim calcmode="lin" valueType="num">
                                      <p:cBhvr additive="base">
                                        <p:cTn id="25" dur="500" fill="hold"/>
                                        <p:tgtEl>
                                          <p:spTgt spid="177156"/>
                                        </p:tgtEl>
                                        <p:attrNameLst>
                                          <p:attrName>ppt_x</p:attrName>
                                        </p:attrNameLst>
                                      </p:cBhvr>
                                      <p:tavLst>
                                        <p:tav tm="0">
                                          <p:val>
                                            <p:strVal val="#ppt_x"/>
                                          </p:val>
                                        </p:tav>
                                        <p:tav tm="100000">
                                          <p:val>
                                            <p:strVal val="#ppt_x"/>
                                          </p:val>
                                        </p:tav>
                                      </p:tavLst>
                                    </p:anim>
                                    <p:anim calcmode="lin" valueType="num">
                                      <p:cBhvr additive="base">
                                        <p:cTn id="26" dur="500" fill="hold"/>
                                        <p:tgtEl>
                                          <p:spTgt spid="177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301625" y="609600"/>
            <a:ext cx="8540750" cy="966788"/>
          </a:xfrm>
          <a:solidFill>
            <a:schemeClr val="accent1">
              <a:alpha val="72000"/>
            </a:schemeClr>
          </a:solidFill>
        </p:spPr>
        <p:txBody>
          <a:bodyPr vert="horz" wrap="square" lIns="91440" tIns="45720" rIns="91440" bIns="45720" numCol="1" anchor="ctr" anchorCtr="0" compatLnSpc="1"/>
          <a:lstStyle/>
          <a:p>
            <a:r>
              <a:rPr lang="en-US" altLang="zh-CN" sz="3600">
                <a:solidFill>
                  <a:srgbClr val="009900"/>
                </a:solidFill>
              </a:rPr>
              <a:t>Types of</a:t>
            </a:r>
            <a:r>
              <a:rPr lang="en-US" altLang="zh-CN" sz="4000">
                <a:solidFill>
                  <a:srgbClr val="009900"/>
                </a:solidFill>
              </a:rPr>
              <a:t> </a:t>
            </a:r>
            <a:r>
              <a:rPr lang="en-US" altLang="zh-CN" sz="4000" b="1">
                <a:solidFill>
                  <a:srgbClr val="009900"/>
                </a:solidFill>
              </a:rPr>
              <a:t>Paragraph</a:t>
            </a:r>
            <a:r>
              <a:rPr lang="en-US" altLang="zh-CN" sz="4000">
                <a:solidFill>
                  <a:srgbClr val="009900"/>
                </a:solidFill>
              </a:rPr>
              <a:t> </a:t>
            </a:r>
            <a:r>
              <a:rPr lang="en-US" altLang="zh-CN" sz="3600">
                <a:solidFill>
                  <a:srgbClr val="009900"/>
                </a:solidFill>
              </a:rPr>
              <a:t>Structures</a:t>
            </a:r>
            <a:endParaRPr lang="en-US" altLang="zh-CN" sz="3600">
              <a:solidFill>
                <a:srgbClr val="009900"/>
              </a:solidFill>
            </a:endParaRPr>
          </a:p>
        </p:txBody>
      </p:sp>
      <p:graphicFrame>
        <p:nvGraphicFramePr>
          <p:cNvPr id="41017" name="内容占位符 41016"/>
          <p:cNvGraphicFramePr>
            <a:graphicFrameLocks noGrp="1"/>
          </p:cNvGraphicFramePr>
          <p:nvPr>
            <p:ph sz="half" idx="4294967295"/>
          </p:nvPr>
        </p:nvGraphicFramePr>
        <p:xfrm>
          <a:off x="228600" y="1524000"/>
          <a:ext cx="8382000" cy="4600892"/>
        </p:xfrm>
        <a:graphic>
          <a:graphicData uri="http://schemas.openxmlformats.org/drawingml/2006/table">
            <a:tbl>
              <a:tblPr/>
              <a:tblGrid>
                <a:gridCol w="1614488"/>
                <a:gridCol w="6767512"/>
              </a:tblGrid>
              <a:tr h="944563">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a:t>Types</a:t>
                      </a:r>
                      <a:endParaRPr lang="zh-CN" altLang="en-US"/>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dirty="0">
                          <a:solidFill>
                            <a:srgbClr val="FF0000"/>
                          </a:solidFill>
                        </a:rPr>
                        <a:t>The position(</a:t>
                      </a:r>
                      <a:r>
                        <a:rPr lang="zh-CN" altLang="en-US" b="1" dirty="0">
                          <a:solidFill>
                            <a:srgbClr val="FF0000"/>
                          </a:solidFill>
                        </a:rPr>
                        <a:t>位置）</a:t>
                      </a:r>
                      <a:r>
                        <a:rPr lang="en-US" altLang="zh-CN" b="1">
                          <a:solidFill>
                            <a:srgbClr val="FF0000"/>
                          </a:solidFill>
                        </a:rPr>
                        <a:t>of the topic sentence</a:t>
                      </a:r>
                      <a:endParaRPr lang="zh-CN" altLang="en-US" b="1">
                        <a:solidFill>
                          <a:srgbClr val="FF0000"/>
                        </a:solidFill>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7155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zh-CN"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zh-CN"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6360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zh-CN"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zh-CN"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2075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zh-CN"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zh-CN"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0112">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zh-CN"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zh-CN"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1293" name="AutoShape 29">
            <a:hlinkClick r:id="" action="ppaction://noaction"/>
          </p:cNvPr>
          <p:cNvSpPr>
            <a:spLocks noChangeArrowheads="1"/>
          </p:cNvSpPr>
          <p:nvPr/>
        </p:nvSpPr>
        <p:spPr bwMode="auto">
          <a:xfrm>
            <a:off x="539750" y="2565400"/>
            <a:ext cx="719138" cy="576263"/>
          </a:xfrm>
          <a:prstGeom prst="flowChartMerge">
            <a:avLst/>
          </a:prstGeom>
          <a:solidFill>
            <a:srgbClr val="FF0000"/>
          </a:solidFill>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94" name="AutoShape 30">
            <a:hlinkClick r:id="" action="ppaction://noaction"/>
          </p:cNvPr>
          <p:cNvSpPr>
            <a:spLocks noChangeArrowheads="1"/>
          </p:cNvSpPr>
          <p:nvPr/>
        </p:nvSpPr>
        <p:spPr bwMode="auto">
          <a:xfrm>
            <a:off x="611188" y="3429000"/>
            <a:ext cx="647700" cy="649288"/>
          </a:xfrm>
          <a:prstGeom prst="triangle">
            <a:avLst>
              <a:gd name="adj" fmla="val 50000"/>
            </a:avLst>
          </a:prstGeom>
          <a:solidFill>
            <a:srgbClr val="FF0000"/>
          </a:solidFill>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95" name="AutoShape 31">
            <a:hlinkClick r:id="rId1" action="ppaction://hlinksldjump"/>
          </p:cNvPr>
          <p:cNvSpPr>
            <a:spLocks noChangeArrowheads="1"/>
          </p:cNvSpPr>
          <p:nvPr/>
        </p:nvSpPr>
        <p:spPr bwMode="auto">
          <a:xfrm>
            <a:off x="609600" y="4419600"/>
            <a:ext cx="574675" cy="720725"/>
          </a:xfrm>
          <a:prstGeom prst="flowChartDecision">
            <a:avLst/>
          </a:prstGeom>
          <a:solidFill>
            <a:srgbClr val="FF0000"/>
          </a:solidFill>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96" name="Rectangle 32">
            <a:hlinkClick r:id="" action="ppaction://noaction"/>
          </p:cNvPr>
          <p:cNvSpPr>
            <a:spLocks noChangeArrowheads="1"/>
          </p:cNvSpPr>
          <p:nvPr/>
        </p:nvSpPr>
        <p:spPr bwMode="auto">
          <a:xfrm>
            <a:off x="611188" y="5334000"/>
            <a:ext cx="531813" cy="542925"/>
          </a:xfrm>
          <a:prstGeom prst="rect">
            <a:avLst/>
          </a:prstGeom>
          <a:solidFill>
            <a:srgbClr val="FF0000"/>
          </a:solidFill>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97" name="Text Box 33"/>
          <p:cNvSpPr txBox="1">
            <a:spLocks noChangeArrowheads="1"/>
          </p:cNvSpPr>
          <p:nvPr/>
        </p:nvSpPr>
        <p:spPr bwMode="auto">
          <a:xfrm>
            <a:off x="3429000" y="2590800"/>
            <a:ext cx="2759075" cy="51911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spAutoFit/>
          </a:bodyPr>
          <a:lstStyle/>
          <a:p>
            <a:pPr marR="0" defTabSz="914400" eaLnBrk="0" hangingPunct="0">
              <a:buClrTx/>
              <a:buSzTx/>
              <a:buFontTx/>
              <a:defRPr/>
            </a:pPr>
            <a:r>
              <a:rPr kumimoji="0" lang="en-US" altLang="zh-CN" sz="2800" kern="1200" cap="none" spc="0" normalizeH="0" baseline="0" noProof="0" dirty="0">
                <a:latin typeface="Arial" panose="020B0604020202020204" pitchFamily="34" charset="0"/>
                <a:ea typeface="宋体" panose="02010600030101010101" pitchFamily="2" charset="-122"/>
                <a:cs typeface="+mn-cs"/>
              </a:rPr>
              <a:t>At the beginning</a:t>
            </a:r>
            <a:endParaRPr kumimoji="0" lang="en-US" altLang="zh-CN" sz="2800" kern="1200" cap="none" spc="0" normalizeH="0" baseline="0" noProof="0" dirty="0">
              <a:latin typeface="Arial" panose="020B0604020202020204" pitchFamily="34" charset="0"/>
              <a:ea typeface="宋体" panose="02010600030101010101" pitchFamily="2" charset="-122"/>
              <a:cs typeface="+mn-cs"/>
            </a:endParaRPr>
          </a:p>
        </p:txBody>
      </p:sp>
      <p:sp>
        <p:nvSpPr>
          <p:cNvPr id="40994" name="Text Box 34"/>
          <p:cNvSpPr txBox="1"/>
          <p:nvPr/>
        </p:nvSpPr>
        <p:spPr>
          <a:xfrm>
            <a:off x="2971800" y="3581400"/>
            <a:ext cx="4572000" cy="519113"/>
          </a:xfrm>
          <a:prstGeom prst="rect">
            <a:avLst/>
          </a:prstGeom>
          <a:noFill/>
          <a:ln w="9525">
            <a:noFill/>
          </a:ln>
        </p:spPr>
        <p:txBody>
          <a:bodyPr>
            <a:spAutoFit/>
          </a:bodyPr>
          <a:lstStyle/>
          <a:p>
            <a:pPr eaLnBrk="0" hangingPunct="0"/>
            <a:r>
              <a:rPr lang="en-US" altLang="zh-CN" sz="2800">
                <a:latin typeface="Arial" panose="020B0604020202020204" pitchFamily="34" charset="0"/>
              </a:rPr>
              <a:t>At the end of the passage</a:t>
            </a:r>
            <a:endParaRPr lang="en-US" altLang="zh-CN" sz="2800">
              <a:latin typeface="Arial" panose="020B0604020202020204" pitchFamily="34" charset="0"/>
            </a:endParaRPr>
          </a:p>
        </p:txBody>
      </p:sp>
      <p:sp>
        <p:nvSpPr>
          <p:cNvPr id="11299" name="Text Box 35"/>
          <p:cNvSpPr txBox="1">
            <a:spLocks noChangeArrowheads="1"/>
          </p:cNvSpPr>
          <p:nvPr/>
        </p:nvSpPr>
        <p:spPr bwMode="auto">
          <a:xfrm>
            <a:off x="3048000" y="4572000"/>
            <a:ext cx="2224088" cy="51911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spAutoFit/>
          </a:bodyPr>
          <a:lstStyle/>
          <a:p>
            <a:pPr marR="0" defTabSz="914400" eaLnBrk="0" hangingPunct="0">
              <a:buClrTx/>
              <a:buSzTx/>
              <a:buFontTx/>
              <a:defRPr/>
            </a:pPr>
            <a:r>
              <a:rPr kumimoji="0" lang="en-US" altLang="zh-CN" sz="2800" kern="1200" cap="none" spc="0" normalizeH="0" baseline="0" noProof="0">
                <a:latin typeface="Arial" panose="020B0604020202020204" pitchFamily="34" charset="0"/>
                <a:ea typeface="宋体" panose="02010600030101010101" pitchFamily="2" charset="-122"/>
                <a:cs typeface="+mn-cs"/>
              </a:rPr>
              <a:t>In the middle</a:t>
            </a:r>
            <a:endParaRPr kumimoji="0" lang="en-US" altLang="zh-CN" sz="2800" kern="1200" cap="none" spc="0" normalizeH="0" baseline="0" noProof="0">
              <a:latin typeface="Arial" panose="020B0604020202020204" pitchFamily="34" charset="0"/>
              <a:ea typeface="宋体" panose="02010600030101010101" pitchFamily="2" charset="-122"/>
              <a:cs typeface="+mn-cs"/>
            </a:endParaRPr>
          </a:p>
        </p:txBody>
      </p:sp>
      <p:sp>
        <p:nvSpPr>
          <p:cNvPr id="11300" name="Text Box 36"/>
          <p:cNvSpPr txBox="1">
            <a:spLocks noChangeArrowheads="1"/>
          </p:cNvSpPr>
          <p:nvPr/>
        </p:nvSpPr>
        <p:spPr bwMode="auto">
          <a:xfrm>
            <a:off x="2362200" y="5410200"/>
            <a:ext cx="3906838" cy="51911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spAutoFit/>
          </a:bodyPr>
          <a:lstStyle/>
          <a:p>
            <a:pPr marR="0" defTabSz="914400" eaLnBrk="0" hangingPunct="0">
              <a:buClrTx/>
              <a:buSzTx/>
              <a:buFontTx/>
              <a:defRPr/>
            </a:pPr>
            <a:r>
              <a:rPr kumimoji="0" lang="en-US" altLang="zh-CN" sz="2800" kern="1200" cap="none" spc="0" normalizeH="0" baseline="0" noProof="0">
                <a:latin typeface="Arial" panose="020B0604020202020204" pitchFamily="34" charset="0"/>
                <a:ea typeface="宋体" panose="02010600030101010101" pitchFamily="2" charset="-122"/>
                <a:cs typeface="+mn-cs"/>
              </a:rPr>
              <a:t>No clear topic sentence</a:t>
            </a:r>
            <a:endParaRPr kumimoji="0" lang="en-US" altLang="zh-CN" sz="2800" kern="1200" cap="none" spc="0" normalizeH="0" baseline="0" noProof="0">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97"/>
                                        </p:tgtEl>
                                        <p:attrNameLst>
                                          <p:attrName>style.visibility</p:attrName>
                                        </p:attrNameLst>
                                      </p:cBhvr>
                                      <p:to>
                                        <p:strVal val="visible"/>
                                      </p:to>
                                    </p:set>
                                    <p:animEffect transition="in" filter="checkerboard(across)">
                                      <p:cBhvr>
                                        <p:cTn id="7" dur="500"/>
                                        <p:tgtEl>
                                          <p:spTgt spid="1129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0994"/>
                                        </p:tgtEl>
                                        <p:attrNameLst>
                                          <p:attrName>style.visibility</p:attrName>
                                        </p:attrNameLst>
                                      </p:cBhvr>
                                      <p:to>
                                        <p:strVal val="visible"/>
                                      </p:to>
                                    </p:set>
                                    <p:animEffect transition="in" filter="checkerboard(across)">
                                      <p:cBhvr>
                                        <p:cTn id="12" dur="500"/>
                                        <p:tgtEl>
                                          <p:spTgt spid="4099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299"/>
                                        </p:tgtEl>
                                        <p:attrNameLst>
                                          <p:attrName>style.visibility</p:attrName>
                                        </p:attrNameLst>
                                      </p:cBhvr>
                                      <p:to>
                                        <p:strVal val="visible"/>
                                      </p:to>
                                    </p:set>
                                    <p:animEffect transition="in" filter="checkerboard(across)">
                                      <p:cBhvr>
                                        <p:cTn id="17" dur="500"/>
                                        <p:tgtEl>
                                          <p:spTgt spid="1129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300"/>
                                        </p:tgtEl>
                                        <p:attrNameLst>
                                          <p:attrName>style.visibility</p:attrName>
                                        </p:attrNameLst>
                                      </p:cBhvr>
                                      <p:to>
                                        <p:strVal val="visible"/>
                                      </p:to>
                                    </p:set>
                                    <p:animEffect transition="in" filter="checkerboard(across)">
                                      <p:cBhvr>
                                        <p:cTn id="22" dur="5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7" grpId="0"/>
      <p:bldP spid="40994" grpId="0"/>
      <p:bldP spid="11299" grpId="0"/>
      <p:bldP spid="113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noRot="1"/>
          </p:cNvSpPr>
          <p:nvPr>
            <p:ph type="title"/>
          </p:nvPr>
        </p:nvSpPr>
        <p:spPr>
          <a:xfrm>
            <a:off x="457200" y="152400"/>
            <a:ext cx="8229600" cy="1143000"/>
          </a:xfrm>
        </p:spPr>
        <p:txBody>
          <a:bodyPr anchor="ctr"/>
          <a:lstStyle/>
          <a:p>
            <a:r>
              <a:rPr lang="en-US" altLang="zh-CN">
                <a:solidFill>
                  <a:srgbClr val="009900"/>
                </a:solidFill>
              </a:rPr>
              <a:t>What should we pay attention to?</a:t>
            </a:r>
            <a:endParaRPr lang="en-US" altLang="zh-CN">
              <a:solidFill>
                <a:srgbClr val="009900"/>
              </a:solidFill>
            </a:endParaRPr>
          </a:p>
        </p:txBody>
      </p:sp>
      <p:sp>
        <p:nvSpPr>
          <p:cNvPr id="41987" name="文本占位符 41986"/>
          <p:cNvSpPr>
            <a:spLocks noGrp="1" noRot="1"/>
          </p:cNvSpPr>
          <p:nvPr>
            <p:ph type="body" idx="1"/>
          </p:nvPr>
        </p:nvSpPr>
        <p:spPr>
          <a:xfrm>
            <a:off x="228600" y="1295400"/>
            <a:ext cx="8229600" cy="4525963"/>
          </a:xfrm>
        </p:spPr>
        <p:txBody>
          <a:bodyPr/>
          <a:lstStyle/>
          <a:p>
            <a:pPr marL="609600" indent="-609600">
              <a:lnSpc>
                <a:spcPct val="90000"/>
              </a:lnSpc>
              <a:buFontTx/>
              <a:buAutoNum type="arabicPeriod"/>
            </a:pPr>
            <a:r>
              <a:rPr lang="en-US" altLang="zh-CN" b="1">
                <a:solidFill>
                  <a:srgbClr val="FF0000"/>
                </a:solidFill>
              </a:rPr>
              <a:t>One swallow does </a:t>
            </a:r>
            <a:endParaRPr lang="en-US" altLang="zh-CN" b="1">
              <a:solidFill>
                <a:srgbClr val="FF0000"/>
              </a:solidFill>
            </a:endParaRPr>
          </a:p>
          <a:p>
            <a:pPr marL="609600" indent="-609600">
              <a:lnSpc>
                <a:spcPct val="90000"/>
              </a:lnSpc>
              <a:buFontTx/>
              <a:buNone/>
            </a:pPr>
            <a:r>
              <a:rPr lang="en-US" altLang="zh-CN" b="1">
                <a:solidFill>
                  <a:srgbClr val="FF0000"/>
                </a:solidFill>
              </a:rPr>
              <a:t>    not make a summer.</a:t>
            </a:r>
            <a:endParaRPr lang="en-US" altLang="zh-CN" b="1">
              <a:solidFill>
                <a:srgbClr val="FF0000"/>
              </a:solidFill>
            </a:endParaRPr>
          </a:p>
          <a:p>
            <a:pPr marL="609600" indent="-609600">
              <a:lnSpc>
                <a:spcPct val="90000"/>
              </a:lnSpc>
            </a:pPr>
            <a:r>
              <a:rPr lang="zh-CN" altLang="en-US" b="1" dirty="0"/>
              <a:t>一燕不成夏 </a:t>
            </a:r>
            <a:endParaRPr lang="zh-CN" altLang="en-US" b="1"/>
          </a:p>
          <a:p>
            <a:pPr marL="609600" indent="-609600">
              <a:lnSpc>
                <a:spcPct val="90000"/>
              </a:lnSpc>
              <a:buNone/>
            </a:pPr>
            <a:r>
              <a:rPr lang="zh-CN" altLang="en-US" b="1" dirty="0"/>
              <a:t>（ 不要以偏概全）</a:t>
            </a:r>
            <a:endParaRPr lang="zh-CN" altLang="en-US" b="1"/>
          </a:p>
          <a:p>
            <a:pPr marL="609600" indent="-609600">
              <a:lnSpc>
                <a:spcPct val="90000"/>
              </a:lnSpc>
              <a:buNone/>
            </a:pPr>
            <a:endParaRPr lang="zh-CN" altLang="en-US" b="1"/>
          </a:p>
          <a:p>
            <a:pPr marL="609600" indent="-609600">
              <a:lnSpc>
                <a:spcPct val="90000"/>
              </a:lnSpc>
              <a:buNone/>
            </a:pPr>
            <a:r>
              <a:rPr lang="en-US" altLang="zh-CN" b="1"/>
              <a:t>2. </a:t>
            </a:r>
            <a:r>
              <a:rPr lang="en-US" altLang="zh-CN" b="1">
                <a:solidFill>
                  <a:srgbClr val="FF0000"/>
                </a:solidFill>
              </a:rPr>
              <a:t>Transitional words and expressions :</a:t>
            </a:r>
            <a:endParaRPr lang="en-US" altLang="zh-CN" b="1">
              <a:solidFill>
                <a:srgbClr val="FF0000"/>
              </a:solidFill>
            </a:endParaRPr>
          </a:p>
          <a:p>
            <a:pPr marL="609600" indent="-609600">
              <a:lnSpc>
                <a:spcPct val="90000"/>
              </a:lnSpc>
              <a:buNone/>
            </a:pPr>
            <a:r>
              <a:rPr lang="en-US" altLang="zh-CN" b="1" dirty="0">
                <a:solidFill>
                  <a:srgbClr val="FF0000"/>
                </a:solidFill>
              </a:rPr>
              <a:t>    </a:t>
            </a:r>
            <a:r>
              <a:rPr lang="zh-CN" altLang="en-US" b="1" dirty="0">
                <a:solidFill>
                  <a:srgbClr val="FF0000"/>
                </a:solidFill>
              </a:rPr>
              <a:t>过渡词</a:t>
            </a:r>
            <a:endParaRPr lang="zh-CN" altLang="en-US" b="1" dirty="0">
              <a:solidFill>
                <a:srgbClr val="FF0000"/>
              </a:solidFill>
            </a:endParaRPr>
          </a:p>
          <a:p>
            <a:pPr marL="609600" indent="-609600">
              <a:lnSpc>
                <a:spcPct val="90000"/>
              </a:lnSpc>
              <a:buNone/>
            </a:pPr>
            <a:r>
              <a:rPr lang="zh-CN" altLang="en-US" b="1"/>
              <a:t>     </a:t>
            </a:r>
            <a:r>
              <a:rPr lang="en-US" altLang="zh-CN" b="1"/>
              <a:t>but, yet, however, although, in spite of, by contrast, on the contrary</a:t>
            </a:r>
            <a:r>
              <a:rPr lang="en-US" altLang="zh-CN" b="1">
                <a:latin typeface="Arial" panose="020B0604020202020204" pitchFamily="34" charset="0"/>
              </a:rPr>
              <a:t>…</a:t>
            </a:r>
            <a:endParaRPr lang="en-US" altLang="zh-CN" b="1"/>
          </a:p>
        </p:txBody>
      </p:sp>
      <p:pic>
        <p:nvPicPr>
          <p:cNvPr id="41989" name="图片 41988" descr="8276776_223333511128_2"/>
          <p:cNvPicPr>
            <a:picLocks noChangeAspect="1"/>
          </p:cNvPicPr>
          <p:nvPr/>
        </p:nvPicPr>
        <p:blipFill>
          <a:blip r:embed="rId1"/>
          <a:stretch>
            <a:fillRect/>
          </a:stretch>
        </p:blipFill>
        <p:spPr>
          <a:xfrm>
            <a:off x="5562600" y="1219200"/>
            <a:ext cx="3581400" cy="2667000"/>
          </a:xfrm>
          <a:prstGeom prst="rect">
            <a:avLst/>
          </a:prstGeom>
          <a:noFill/>
          <a:ln w="9525">
            <a:noFill/>
          </a:ln>
        </p:spPr>
      </p:pic>
      <p:pic>
        <p:nvPicPr>
          <p:cNvPr id="41991" name="图片 41990" descr="u=2926564113,3230429119&amp;fm=21&amp;gp=0"/>
          <p:cNvPicPr>
            <a:picLocks noChangeAspect="1"/>
          </p:cNvPicPr>
          <p:nvPr/>
        </p:nvPicPr>
        <p:blipFill>
          <a:blip r:embed="rId2"/>
          <a:stretch>
            <a:fillRect/>
          </a:stretch>
        </p:blipFill>
        <p:spPr>
          <a:xfrm>
            <a:off x="3733800" y="2362200"/>
            <a:ext cx="2047875" cy="1428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987">
                                            <p:txEl>
                                              <p:pRg st="0" end="0"/>
                                            </p:txEl>
                                          </p:spTgt>
                                        </p:tgtEl>
                                        <p:attrNameLst>
                                          <p:attrName>style.visibility</p:attrName>
                                        </p:attrNameLst>
                                      </p:cBhvr>
                                      <p:to>
                                        <p:strVal val="visible"/>
                                      </p:to>
                                    </p:set>
                                    <p:animEffect transition="in" filter="blinds(horizontal)">
                                      <p:cBhvr>
                                        <p:cTn id="12" dur="500"/>
                                        <p:tgtEl>
                                          <p:spTgt spid="4198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1987">
                                            <p:txEl>
                                              <p:pRg st="1" end="1"/>
                                            </p:txEl>
                                          </p:spTgt>
                                        </p:tgtEl>
                                        <p:attrNameLst>
                                          <p:attrName>style.visibility</p:attrName>
                                        </p:attrNameLst>
                                      </p:cBhvr>
                                      <p:to>
                                        <p:strVal val="visible"/>
                                      </p:to>
                                    </p:set>
                                    <p:animEffect transition="in" filter="blinds(horizontal)">
                                      <p:cBhvr>
                                        <p:cTn id="17" dur="500"/>
                                        <p:tgtEl>
                                          <p:spTgt spid="4198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1991"/>
                                        </p:tgtEl>
                                        <p:attrNameLst>
                                          <p:attrName>style.visibility</p:attrName>
                                        </p:attrNameLst>
                                      </p:cBhvr>
                                      <p:to>
                                        <p:strVal val="visible"/>
                                      </p:to>
                                    </p:set>
                                    <p:anim calcmode="lin" valueType="num">
                                      <p:cBhvr additive="base">
                                        <p:cTn id="22" dur="500" fill="hold"/>
                                        <p:tgtEl>
                                          <p:spTgt spid="41991"/>
                                        </p:tgtEl>
                                        <p:attrNameLst>
                                          <p:attrName>ppt_x</p:attrName>
                                        </p:attrNameLst>
                                      </p:cBhvr>
                                      <p:tavLst>
                                        <p:tav tm="0">
                                          <p:val>
                                            <p:strVal val="#ppt_x"/>
                                          </p:val>
                                        </p:tav>
                                        <p:tav tm="100000">
                                          <p:val>
                                            <p:strVal val="#ppt_x"/>
                                          </p:val>
                                        </p:tav>
                                      </p:tavLst>
                                    </p:anim>
                                    <p:anim calcmode="lin" valueType="num">
                                      <p:cBhvr additive="base">
                                        <p:cTn id="23" dur="500" fill="hold"/>
                                        <p:tgtEl>
                                          <p:spTgt spid="4199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1989"/>
                                        </p:tgtEl>
                                        <p:attrNameLst>
                                          <p:attrName>style.visibility</p:attrName>
                                        </p:attrNameLst>
                                      </p:cBhvr>
                                      <p:to>
                                        <p:strVal val="visible"/>
                                      </p:to>
                                    </p:set>
                                    <p:anim calcmode="lin" valueType="num">
                                      <p:cBhvr additive="base">
                                        <p:cTn id="28" dur="500" fill="hold"/>
                                        <p:tgtEl>
                                          <p:spTgt spid="41989"/>
                                        </p:tgtEl>
                                        <p:attrNameLst>
                                          <p:attrName>ppt_x</p:attrName>
                                        </p:attrNameLst>
                                      </p:cBhvr>
                                      <p:tavLst>
                                        <p:tav tm="0">
                                          <p:val>
                                            <p:strVal val="#ppt_x"/>
                                          </p:val>
                                        </p:tav>
                                        <p:tav tm="100000">
                                          <p:val>
                                            <p:strVal val="#ppt_x"/>
                                          </p:val>
                                        </p:tav>
                                      </p:tavLst>
                                    </p:anim>
                                    <p:anim calcmode="lin" valueType="num">
                                      <p:cBhvr additive="base">
                                        <p:cTn id="29"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1987">
                                            <p:txEl>
                                              <p:pRg st="2" end="2"/>
                                            </p:txEl>
                                          </p:spTgt>
                                        </p:tgtEl>
                                        <p:attrNameLst>
                                          <p:attrName>style.visibility</p:attrName>
                                        </p:attrNameLst>
                                      </p:cBhvr>
                                      <p:to>
                                        <p:strVal val="visible"/>
                                      </p:to>
                                    </p:set>
                                    <p:anim calcmode="lin" valueType="num">
                                      <p:cBhvr additive="base">
                                        <p:cTn id="34" dur="500" fill="hold"/>
                                        <p:tgtEl>
                                          <p:spTgt spid="41987">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41987">
                                            <p:txEl>
                                              <p:pRg st="2" end="2"/>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1987">
                                            <p:txEl>
                                              <p:pRg st="3" end="3"/>
                                            </p:txEl>
                                          </p:spTgt>
                                        </p:tgtEl>
                                        <p:attrNameLst>
                                          <p:attrName>style.visibility</p:attrName>
                                        </p:attrNameLst>
                                      </p:cBhvr>
                                      <p:to>
                                        <p:strVal val="visible"/>
                                      </p:to>
                                    </p:set>
                                    <p:anim calcmode="lin" valueType="num">
                                      <p:cBhvr additive="base">
                                        <p:cTn id="38" dur="500" fill="hold"/>
                                        <p:tgtEl>
                                          <p:spTgt spid="41987">
                                            <p:txEl>
                                              <p:pRg st="3" end="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19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1987">
                                            <p:txEl>
                                              <p:pRg st="5" end="5"/>
                                            </p:txEl>
                                          </p:spTgt>
                                        </p:tgtEl>
                                        <p:attrNameLst>
                                          <p:attrName>style.visibility</p:attrName>
                                        </p:attrNameLst>
                                      </p:cBhvr>
                                      <p:to>
                                        <p:strVal val="visible"/>
                                      </p:to>
                                    </p:set>
                                    <p:anim calcmode="lin" valueType="num">
                                      <p:cBhvr additive="base">
                                        <p:cTn id="44" dur="500" fill="hold"/>
                                        <p:tgtEl>
                                          <p:spTgt spid="41987">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1987">
                                            <p:txEl>
                                              <p:pRg st="5" end="5"/>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41987">
                                            <p:txEl>
                                              <p:pRg st="6" end="6"/>
                                            </p:txEl>
                                          </p:spTgt>
                                        </p:tgtEl>
                                        <p:attrNameLst>
                                          <p:attrName>style.visibility</p:attrName>
                                        </p:attrNameLst>
                                      </p:cBhvr>
                                      <p:to>
                                        <p:strVal val="visible"/>
                                      </p:to>
                                    </p:set>
                                    <p:anim calcmode="lin" valueType="num">
                                      <p:cBhvr additive="base">
                                        <p:cTn id="48" dur="500" fill="hold"/>
                                        <p:tgtEl>
                                          <p:spTgt spid="41987">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198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1987">
                                            <p:txEl>
                                              <p:pRg st="7" end="7"/>
                                            </p:txEl>
                                          </p:spTgt>
                                        </p:tgtEl>
                                        <p:attrNameLst>
                                          <p:attrName>style.visibility</p:attrName>
                                        </p:attrNameLst>
                                      </p:cBhvr>
                                      <p:to>
                                        <p:strVal val="visible"/>
                                      </p:to>
                                    </p:set>
                                    <p:anim calcmode="lin" valueType="num">
                                      <p:cBhvr additive="base">
                                        <p:cTn id="54" dur="500" fill="hold"/>
                                        <p:tgtEl>
                                          <p:spTgt spid="41987">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198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381000" y="152400"/>
            <a:ext cx="8534400" cy="1143000"/>
          </a:xfrm>
          <a:ln>
            <a:solidFill>
              <a:schemeClr val="accent1"/>
            </a:solidFill>
          </a:ln>
        </p:spPr>
        <p:txBody>
          <a:bodyPr vert="horz" wrap="square" lIns="91440" tIns="45720" rIns="91440" bIns="45720" numCol="1" anchor="ctr" anchorCtr="0" compatLnSpc="1"/>
          <a:lstStyle/>
          <a:p>
            <a:pPr algn="l"/>
            <a:r>
              <a:rPr lang="en-US" altLang="zh-CN" sz="4800">
                <a:solidFill>
                  <a:srgbClr val="009900"/>
                </a:solidFill>
              </a:rPr>
              <a:t>How to tell the wrong choices?</a:t>
            </a:r>
            <a:endParaRPr lang="en-US" altLang="zh-CN" sz="4800">
              <a:solidFill>
                <a:srgbClr val="009900"/>
              </a:solidFill>
            </a:endParaRPr>
          </a:p>
        </p:txBody>
      </p:sp>
      <p:sp>
        <p:nvSpPr>
          <p:cNvPr id="38915" name="Rectangle 3"/>
          <p:cNvSpPr>
            <a:spLocks noGrp="1" noChangeArrowheads="1"/>
          </p:cNvSpPr>
          <p:nvPr>
            <p:ph type="body" idx="4294967295"/>
          </p:nvPr>
        </p:nvSpPr>
        <p:spPr>
          <a:xfrm>
            <a:off x="533400" y="3276600"/>
            <a:ext cx="8305800" cy="3352800"/>
          </a:xfrm>
          <a:ln>
            <a:solidFill>
              <a:schemeClr val="accent1"/>
            </a:solidFill>
          </a:ln>
        </p:spPr>
        <p:txBody>
          <a:bodyPr vert="horz" wrap="square" lIns="91440" tIns="45720" rIns="91440" bIns="45720" numCol="1" anchor="t" anchorCtr="0" compatLnSpc="1"/>
          <a:lstStyle/>
          <a:p>
            <a:pPr marL="0" indent="0">
              <a:buNone/>
            </a:pPr>
            <a:r>
              <a:rPr lang="en-US" altLang="zh-CN" b="1" dirty="0">
                <a:solidFill>
                  <a:srgbClr val="000099"/>
                </a:solidFill>
                <a:effectLst>
                  <a:outerShdw blurRad="38100" dist="38100" dir="2700000">
                    <a:srgbClr val="000000"/>
                  </a:outerShdw>
                </a:effectLst>
              </a:rPr>
              <a:t>2.</a:t>
            </a:r>
            <a:r>
              <a:rPr lang="zh-CN" altLang="en-US" b="1" dirty="0">
                <a:solidFill>
                  <a:srgbClr val="000099"/>
                </a:solidFill>
                <a:effectLst>
                  <a:outerShdw blurRad="38100" dist="38100" dir="2700000">
                    <a:srgbClr val="000000"/>
                  </a:outerShdw>
                </a:effectLst>
              </a:rPr>
              <a:t>放大或缩小文章的主题，把文章的主题进行放大或缩小</a:t>
            </a:r>
            <a:endParaRPr lang="zh-CN" altLang="en-US" b="1" dirty="0">
              <a:solidFill>
                <a:srgbClr val="000099"/>
              </a:solidFill>
              <a:effectLst>
                <a:outerShdw blurRad="38100" dist="38100" dir="2700000">
                  <a:srgbClr val="000000"/>
                </a:outerShdw>
              </a:effectLst>
            </a:endParaRPr>
          </a:p>
          <a:p>
            <a:pPr marL="0" indent="0">
              <a:buNone/>
            </a:pPr>
            <a:endParaRPr lang="zh-CN" altLang="en-US" b="1" dirty="0">
              <a:solidFill>
                <a:srgbClr val="000099"/>
              </a:solidFill>
              <a:effectLst>
                <a:outerShdw blurRad="38100" dist="38100" dir="2700000">
                  <a:srgbClr val="000000"/>
                </a:outerShdw>
              </a:effectLst>
            </a:endParaRPr>
          </a:p>
          <a:p>
            <a:pPr marL="0" indent="0">
              <a:buNone/>
            </a:pPr>
            <a:r>
              <a:rPr lang="en-US" altLang="zh-CN" b="1" dirty="0">
                <a:solidFill>
                  <a:srgbClr val="000099"/>
                </a:solidFill>
                <a:effectLst>
                  <a:outerShdw blurRad="38100" dist="38100" dir="2700000">
                    <a:srgbClr val="000000"/>
                  </a:outerShdw>
                </a:effectLst>
              </a:rPr>
              <a:t>3</a:t>
            </a:r>
            <a:r>
              <a:rPr lang="zh-CN" altLang="en-US" b="1" dirty="0">
                <a:solidFill>
                  <a:srgbClr val="000099"/>
                </a:solidFill>
                <a:effectLst>
                  <a:outerShdw blurRad="38100" dist="38100" dir="2700000">
                    <a:srgbClr val="000000"/>
                  </a:outerShdw>
                </a:effectLst>
              </a:rPr>
              <a:t>、偷换概念，把文章主题换成相关但不同的主题。</a:t>
            </a:r>
            <a:endParaRPr lang="zh-CN" altLang="en-US" b="1" dirty="0">
              <a:solidFill>
                <a:srgbClr val="000099"/>
              </a:solidFill>
              <a:effectLst>
                <a:outerShdw blurRad="38100" dist="38100" dir="2700000">
                  <a:srgbClr val="000000"/>
                </a:outerShdw>
              </a:effectLst>
            </a:endParaRPr>
          </a:p>
        </p:txBody>
      </p:sp>
      <p:sp>
        <p:nvSpPr>
          <p:cNvPr id="43012" name="矩形 43011"/>
          <p:cNvSpPr/>
          <p:nvPr/>
        </p:nvSpPr>
        <p:spPr>
          <a:xfrm>
            <a:off x="533400" y="1371600"/>
            <a:ext cx="7845425" cy="1554163"/>
          </a:xfrm>
          <a:prstGeom prst="rect">
            <a:avLst/>
          </a:prstGeom>
          <a:noFill/>
          <a:ln w="9525">
            <a:noFill/>
          </a:ln>
        </p:spPr>
        <p:txBody>
          <a:bodyPr>
            <a:spAutoFit/>
          </a:bodyPr>
          <a:lstStyle/>
          <a:p>
            <a:r>
              <a:rPr lang="en-US" altLang="zh-CN" sz="3200" b="1" dirty="0">
                <a:solidFill>
                  <a:srgbClr val="000099"/>
                </a:solidFill>
                <a:effectLst>
                  <a:outerShdw blurRad="38100" dist="38100" dir="2700000">
                    <a:srgbClr val="000000"/>
                  </a:outerShdw>
                </a:effectLst>
                <a:latin typeface="Arial" panose="020B0604020202020204" pitchFamily="34" charset="0"/>
              </a:rPr>
              <a:t>1.</a:t>
            </a:r>
            <a:r>
              <a:rPr lang="zh-CN" altLang="en-US" sz="3200" b="1" dirty="0">
                <a:solidFill>
                  <a:srgbClr val="000099"/>
                </a:solidFill>
                <a:effectLst>
                  <a:outerShdw blurRad="38100" dist="38100" dir="2700000">
                    <a:srgbClr val="000000"/>
                  </a:outerShdw>
                </a:effectLst>
                <a:latin typeface="Arial" panose="020B0604020202020204" pitchFamily="34" charset="0"/>
              </a:rPr>
              <a:t>以偏概全，故意片面地理解文章，把文章中出现过的某一 观点当成整篇文章的主题</a:t>
            </a:r>
            <a:endParaRPr lang="zh-CN" altLang="en-US" sz="3200" b="1" dirty="0">
              <a:solidFill>
                <a:srgbClr val="000099"/>
              </a:solidFill>
              <a:effectLst>
                <a:outerShdw blurRad="38100" dist="38100" dir="2700000">
                  <a:srgbClr val="000000"/>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ox(in)">
                                      <p:cBhvr>
                                        <p:cTn id="7" dur="5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3012">
                                            <p:txEl>
                                              <p:pRg st="0" end="0"/>
                                            </p:txEl>
                                          </p:spTgt>
                                        </p:tgtEl>
                                        <p:attrNameLst>
                                          <p:attrName>style.visibility</p:attrName>
                                        </p:attrNameLst>
                                      </p:cBhvr>
                                      <p:to>
                                        <p:strVal val="visible"/>
                                      </p:to>
                                    </p:set>
                                    <p:anim calcmode="lin" valueType="num">
                                      <p:cBhvr additive="base">
                                        <p:cTn id="12" dur="500" fill="hold"/>
                                        <p:tgtEl>
                                          <p:spTgt spid="4301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30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8915">
                                            <p:txEl>
                                              <p:pRg st="0" end="0"/>
                                            </p:txEl>
                                          </p:spTgt>
                                        </p:tgtEl>
                                        <p:attrNameLst>
                                          <p:attrName>style.visibility</p:attrName>
                                        </p:attrNameLst>
                                      </p:cBhvr>
                                      <p:to>
                                        <p:strVal val="visible"/>
                                      </p:to>
                                    </p:set>
                                    <p:anim calcmode="lin" valueType="num">
                                      <p:cBhvr additive="base">
                                        <p:cTn id="18"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8915">
                                            <p:txEl>
                                              <p:pRg st="2" end="2"/>
                                            </p:txEl>
                                          </p:spTgt>
                                        </p:tgtEl>
                                        <p:attrNameLst>
                                          <p:attrName>style.visibility</p:attrName>
                                        </p:attrNameLst>
                                      </p:cBhvr>
                                      <p:to>
                                        <p:strVal val="visible"/>
                                      </p:to>
                                    </p:set>
                                    <p:anim calcmode="lin" valueType="num">
                                      <p:cBhvr additive="base">
                                        <p:cTn id="24" dur="500" fill="hold"/>
                                        <p:tgtEl>
                                          <p:spTgt spid="389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89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5" name="Text Box 7"/>
          <p:cNvSpPr txBox="1"/>
          <p:nvPr/>
        </p:nvSpPr>
        <p:spPr>
          <a:xfrm>
            <a:off x="-228600" y="990600"/>
            <a:ext cx="9677400" cy="579438"/>
          </a:xfrm>
          <a:prstGeom prst="rect">
            <a:avLst/>
          </a:prstGeom>
          <a:noFill/>
          <a:ln w="9525">
            <a:noFill/>
          </a:ln>
        </p:spPr>
        <p:txBody>
          <a:bodyPr>
            <a:spAutoFit/>
          </a:bodyPr>
          <a:lstStyle/>
          <a:p>
            <a:pPr algn="ctr">
              <a:spcBef>
                <a:spcPct val="50000"/>
              </a:spcBef>
            </a:pPr>
            <a:r>
              <a:rPr lang="en-US" altLang="zh-CN" sz="3200" b="1">
                <a:solidFill>
                  <a:srgbClr val="009900"/>
                </a:solidFill>
                <a:latin typeface="Arial" panose="020B0604020202020204" pitchFamily="34" charset="0"/>
                <a:ea typeface="宋体" panose="02010600030101010101" pitchFamily="2" charset="-122"/>
              </a:rPr>
              <a:t>How do we guess the meanings of new words?</a:t>
            </a:r>
            <a:endParaRPr lang="en-US" altLang="zh-CN" sz="3200" b="1">
              <a:solidFill>
                <a:srgbClr val="009900"/>
              </a:solidFill>
              <a:latin typeface="Arial" panose="020B0604020202020204" pitchFamily="34" charset="0"/>
              <a:ea typeface="宋体" panose="02010600030101010101" pitchFamily="2" charset="-122"/>
            </a:endParaRPr>
          </a:p>
        </p:txBody>
      </p:sp>
      <p:sp>
        <p:nvSpPr>
          <p:cNvPr id="4099" name="Rectangle 3"/>
          <p:cNvSpPr>
            <a:spLocks noChangeArrowheads="1"/>
          </p:cNvSpPr>
          <p:nvPr/>
        </p:nvSpPr>
        <p:spPr bwMode="auto">
          <a:xfrm>
            <a:off x="228600" y="0"/>
            <a:ext cx="6629400" cy="7874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r>
              <a:rPr lang="zh-CN" altLang="en-US" sz="4400" dirty="0">
                <a:latin typeface="微软雅黑" panose="020B0503020204020204" pitchFamily="34" charset="-122"/>
                <a:ea typeface="微软雅黑" panose="020B0503020204020204" pitchFamily="34" charset="-122"/>
              </a:rPr>
              <a:t>二：猜测生词的词义</a:t>
            </a:r>
            <a:endParaRPr lang="zh-CN" altLang="en-US" sz="4400" dirty="0">
              <a:latin typeface="微软雅黑" panose="020B0503020204020204" pitchFamily="34" charset="-122"/>
              <a:ea typeface="微软雅黑" panose="020B0503020204020204" pitchFamily="34" charset="-122"/>
            </a:endParaRPr>
          </a:p>
        </p:txBody>
      </p:sp>
      <p:sp>
        <p:nvSpPr>
          <p:cNvPr id="21517" name="矩形 21516"/>
          <p:cNvSpPr/>
          <p:nvPr/>
        </p:nvSpPr>
        <p:spPr>
          <a:xfrm>
            <a:off x="0" y="1981200"/>
            <a:ext cx="9144000" cy="3684588"/>
          </a:xfrm>
          <a:prstGeom prst="rect">
            <a:avLst/>
          </a:prstGeom>
          <a:noFill/>
          <a:ln w="9525">
            <a:noFill/>
          </a:ln>
        </p:spPr>
        <p:txBody>
          <a:bodyPr>
            <a:spAutoFit/>
          </a:bodyPr>
          <a:lstStyle/>
          <a:p>
            <a:pPr>
              <a:spcBef>
                <a:spcPct val="50000"/>
              </a:spcBef>
            </a:pPr>
            <a:r>
              <a:rPr lang="zh-CN" altLang="en-US" sz="2800">
                <a:solidFill>
                  <a:schemeClr val="accent2"/>
                </a:solidFill>
                <a:effectLst>
                  <a:outerShdw blurRad="38100" dist="38100" dir="2700000">
                    <a:srgbClr val="000000"/>
                  </a:outerShdw>
                </a:effectLst>
                <a:latin typeface="宋体" panose="02010600030101010101" pitchFamily="2" charset="-122"/>
                <a:ea typeface="Arial Unicode MS" panose="020B0604020202020204" charset="-122"/>
              </a:rPr>
              <a:t>如何根据上下文判断词语的涵义</a:t>
            </a:r>
            <a:r>
              <a:rPr lang="zh-CN" altLang="en-US" sz="2800" b="1">
                <a:solidFill>
                  <a:schemeClr val="accent2"/>
                </a:solidFill>
                <a:effectLst>
                  <a:outerShdw blurRad="38100" dist="38100" dir="2700000">
                    <a:srgbClr val="000000"/>
                  </a:outerShdw>
                </a:effectLst>
                <a:latin typeface="Times New Roman" panose="02020603050405020304" pitchFamily="18" charset="0"/>
                <a:cs typeface="Times New Roman" panose="02020603050405020304" pitchFamily="18" charset="0"/>
              </a:rPr>
              <a:t>这种题型常见的设题方式有：</a:t>
            </a:r>
            <a:r>
              <a:rPr lang="zh-CN" altLang="en-US" sz="2800" b="1">
                <a:solidFill>
                  <a:srgbClr val="000000"/>
                </a:solidFill>
                <a:latin typeface="Times New Roman" panose="02020603050405020304" pitchFamily="18" charset="0"/>
                <a:cs typeface="Times New Roman" panose="02020603050405020304" pitchFamily="18" charset="0"/>
              </a:rPr>
              <a:t> </a:t>
            </a:r>
            <a:endParaRPr lang="zh-CN" altLang="en-US" sz="2800" b="1">
              <a:solidFill>
                <a:srgbClr val="000000"/>
              </a:solidFill>
              <a:latin typeface="宋体" panose="02010600030101010101" pitchFamily="2" charset="-122"/>
              <a:ea typeface="Arial Unicode MS" panose="020B0604020202020204" charset="-122"/>
            </a:endParaRPr>
          </a:p>
          <a:p>
            <a:pPr eaLnBrk="0" hangingPunct="0">
              <a:spcBef>
                <a:spcPct val="50000"/>
              </a:spcBef>
            </a:pP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1</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The </a:t>
            </a:r>
            <a:r>
              <a:rPr lang="en-US" altLang="zh-CN" sz="2400" b="1">
                <a:solidFill>
                  <a:schemeClr val="accent2"/>
                </a:solidFill>
                <a:effectLst>
                  <a:outerShdw blurRad="38100" dist="38100" dir="2700000">
                    <a:srgbClr val="000000"/>
                  </a:outerShdw>
                </a:effectLst>
                <a:latin typeface="Times New Roman" panose="02020603050405020304" pitchFamily="18" charset="0"/>
                <a:cs typeface="Times New Roman" panose="02020603050405020304" pitchFamily="18" charset="0"/>
              </a:rPr>
              <a:t>underlined</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 word</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phrase</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in the passage</a:t>
            </a:r>
            <a:r>
              <a:rPr lang="en-US" altLang="zh-CN" sz="2400" b="1">
                <a:solidFill>
                  <a:srgbClr val="000099"/>
                </a:solidFill>
                <a:effectLst>
                  <a:outerShdw blurRad="38100" dist="38100" dir="2700000">
                    <a:srgbClr val="000000"/>
                  </a:outerShdw>
                </a:effectLst>
                <a:latin typeface="Times New Roman" panose="02020603050405020304" pitchFamily="18" charset="0"/>
                <a:cs typeface="Times New Roman" panose="02020603050405020304" pitchFamily="18" charset="0"/>
              </a:rPr>
              <a:t> means </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____</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 </a:t>
            </a:r>
            <a:endPar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endParaRPr>
          </a:p>
          <a:p>
            <a:pPr eaLnBrk="0" hangingPunct="0">
              <a:spcBef>
                <a:spcPct val="50000"/>
              </a:spcBef>
            </a:pP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2</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The word "it</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them</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"in the first paragraph </a:t>
            </a:r>
            <a:r>
              <a:rPr lang="en-US" altLang="zh-CN" sz="2400" b="1">
                <a:solidFill>
                  <a:schemeClr val="accent2"/>
                </a:solidFill>
                <a:effectLst>
                  <a:outerShdw blurRad="38100" dist="38100" dir="2700000">
                    <a:srgbClr val="000000"/>
                  </a:outerShdw>
                </a:effectLst>
                <a:latin typeface="Times New Roman" panose="02020603050405020304" pitchFamily="18" charset="0"/>
                <a:cs typeface="Times New Roman" panose="02020603050405020304" pitchFamily="18" charset="0"/>
              </a:rPr>
              <a:t>refers to</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 ____</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 </a:t>
            </a:r>
            <a:endPar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endParaRPr>
          </a:p>
          <a:p>
            <a:pPr eaLnBrk="0" hangingPunct="0">
              <a:spcBef>
                <a:spcPct val="50000"/>
              </a:spcBef>
            </a:pP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3</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The underlined sentence in the last paragraph </a:t>
            </a:r>
            <a:r>
              <a:rPr lang="en-US" altLang="zh-CN" sz="2400" b="1">
                <a:solidFill>
                  <a:schemeClr val="accent2"/>
                </a:solidFill>
                <a:effectLst>
                  <a:outerShdw blurRad="38100" dist="38100" dir="2700000">
                    <a:srgbClr val="000000"/>
                  </a:outerShdw>
                </a:effectLst>
                <a:latin typeface="Times New Roman" panose="02020603050405020304" pitchFamily="18" charset="0"/>
                <a:cs typeface="Times New Roman" panose="02020603050405020304" pitchFamily="18" charset="0"/>
              </a:rPr>
              <a:t>means ___</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_</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endPar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endParaRPr>
          </a:p>
          <a:p>
            <a:pPr eaLnBrk="0" hangingPunct="0">
              <a:spcBef>
                <a:spcPct val="50000"/>
              </a:spcBef>
            </a:pP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4</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Which of the following is </a:t>
            </a:r>
            <a:r>
              <a:rPr lang="en-US" altLang="zh-CN" sz="2400" b="1">
                <a:solidFill>
                  <a:schemeClr val="accent2"/>
                </a:solidFill>
                <a:effectLst>
                  <a:outerShdw blurRad="38100" dist="38100" dir="2700000">
                    <a:srgbClr val="000000"/>
                  </a:outerShdw>
                </a:effectLst>
                <a:latin typeface="Times New Roman" panose="02020603050405020304" pitchFamily="18" charset="0"/>
                <a:cs typeface="Times New Roman" panose="02020603050405020304" pitchFamily="18" charset="0"/>
              </a:rPr>
              <a:t>closest in meaning to</a:t>
            </a: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 the underlined   </a:t>
            </a:r>
            <a:endPar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endParaRPr>
          </a:p>
          <a:p>
            <a:pPr eaLnBrk="0" hangingPunct="0">
              <a:spcBef>
                <a:spcPct val="50000"/>
              </a:spcBef>
            </a:pPr>
            <a:r>
              <a:rPr lang="en-US" altLang="zh-CN"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      word in the second paragraph</a:t>
            </a:r>
            <a:r>
              <a:rPr lang="zh-CN" altLang="en-US" sz="2400" b="1">
                <a:solidFill>
                  <a:srgbClr val="FF0000"/>
                </a:solidFill>
                <a:effectLst>
                  <a:outerShdw blurRad="38100" dist="38100" dir="2700000">
                    <a:srgbClr val="000000"/>
                  </a:outerShdw>
                </a:effectLst>
                <a:latin typeface="Times New Roman" panose="02020603050405020304" pitchFamily="18" charset="0"/>
                <a:cs typeface="Times New Roman" panose="02020603050405020304" pitchFamily="18" charset="0"/>
              </a:rPr>
              <a:t>？</a:t>
            </a:r>
            <a:endParaRPr lang="zh-CN" altLang="en-US" sz="2400" b="1">
              <a:solidFill>
                <a:srgbClr val="FF0000"/>
              </a:solidFill>
              <a:effectLst>
                <a:outerShdw blurRad="38100" dist="38100" dir="2700000">
                  <a:srgbClr val="000000"/>
                </a:outerShdw>
              </a:effectLst>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ox(in)">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8135"/>
                                        </p:tgtEl>
                                        <p:attrNameLst>
                                          <p:attrName>style.visibility</p:attrName>
                                        </p:attrNameLst>
                                      </p:cBhvr>
                                      <p:to>
                                        <p:strVal val="visible"/>
                                      </p:to>
                                    </p:set>
                                    <p:anim calcmode="lin" valueType="num">
                                      <p:cBhvr additive="base">
                                        <p:cTn id="12" dur="500" fill="hold"/>
                                        <p:tgtEl>
                                          <p:spTgt spid="48135"/>
                                        </p:tgtEl>
                                        <p:attrNameLst>
                                          <p:attrName>ppt_x</p:attrName>
                                        </p:attrNameLst>
                                      </p:cBhvr>
                                      <p:tavLst>
                                        <p:tav tm="0">
                                          <p:val>
                                            <p:strVal val="#ppt_x"/>
                                          </p:val>
                                        </p:tav>
                                        <p:tav tm="100000">
                                          <p:val>
                                            <p:strVal val="#ppt_x"/>
                                          </p:val>
                                        </p:tav>
                                      </p:tavLst>
                                    </p:anim>
                                    <p:anim calcmode="lin" valueType="num">
                                      <p:cBhvr additive="base">
                                        <p:cTn id="13" dur="500" fill="hold"/>
                                        <p:tgtEl>
                                          <p:spTgt spid="4813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517"/>
                                        </p:tgtEl>
                                        <p:attrNameLst>
                                          <p:attrName>style.visibility</p:attrName>
                                        </p:attrNameLst>
                                      </p:cBhvr>
                                      <p:to>
                                        <p:strVal val="visible"/>
                                      </p:to>
                                    </p:set>
                                    <p:anim calcmode="lin" valueType="num">
                                      <p:cBhvr additive="base">
                                        <p:cTn id="18" dur="500" fill="hold"/>
                                        <p:tgtEl>
                                          <p:spTgt spid="21517"/>
                                        </p:tgtEl>
                                        <p:attrNameLst>
                                          <p:attrName>ppt_x</p:attrName>
                                        </p:attrNameLst>
                                      </p:cBhvr>
                                      <p:tavLst>
                                        <p:tav tm="0">
                                          <p:val>
                                            <p:strVal val="#ppt_x"/>
                                          </p:val>
                                        </p:tav>
                                        <p:tav tm="100000">
                                          <p:val>
                                            <p:strVal val="#ppt_x"/>
                                          </p:val>
                                        </p:tav>
                                      </p:tavLst>
                                    </p:anim>
                                    <p:anim calcmode="lin" valueType="num">
                                      <p:cBhvr additive="base">
                                        <p:cTn id="19" dur="500" fill="hold"/>
                                        <p:tgtEl>
                                          <p:spTgt spid="215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5" grpId="0"/>
      <p:bldP spid="4099" grpId="0" animBg="1"/>
      <p:bldP spid="215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矩形 67585"/>
          <p:cNvSpPr/>
          <p:nvPr/>
        </p:nvSpPr>
        <p:spPr>
          <a:xfrm>
            <a:off x="0" y="2222183"/>
            <a:ext cx="9036050" cy="2553335"/>
          </a:xfrm>
          <a:prstGeom prst="rect">
            <a:avLst/>
          </a:prstGeom>
          <a:noFill/>
          <a:ln w="9525">
            <a:noFill/>
          </a:ln>
        </p:spPr>
        <p:txBody>
          <a:bodyPr anchor="ctr">
            <a:spAutoFit/>
          </a:bodyPr>
          <a:lstStyle/>
          <a:p>
            <a:r>
              <a:rPr lang="en-US" altLang="zh-CN" sz="4000" b="1" dirty="0">
                <a:latin typeface="黑体" panose="02010609060101010101" pitchFamily="2" charset="-122"/>
                <a:ea typeface="黑体" panose="02010609060101010101" pitchFamily="2" charset="-122"/>
              </a:rPr>
              <a:t>    </a:t>
            </a:r>
            <a:r>
              <a:rPr lang="zh-CN" altLang="en-US" sz="4000" b="1" dirty="0">
                <a:latin typeface="黑体" panose="02010609060101010101" pitchFamily="2" charset="-122"/>
                <a:ea typeface="黑体" panose="02010609060101010101" pitchFamily="2" charset="-122"/>
              </a:rPr>
              <a:t>要求考生根据语境猜测生词、短语或句子的意思</a:t>
            </a:r>
            <a:r>
              <a:rPr lang="en-US" altLang="zh-CN" sz="4000" b="1">
                <a:latin typeface="黑体" panose="02010609060101010101" pitchFamily="2" charset="-122"/>
                <a:ea typeface="黑体" panose="02010609060101010101" pitchFamily="2" charset="-122"/>
              </a:rPr>
              <a:t>,</a:t>
            </a:r>
            <a:r>
              <a:rPr lang="zh-CN" altLang="en-US" sz="4000" b="1" dirty="0">
                <a:solidFill>
                  <a:srgbClr val="FF0000"/>
                </a:solidFill>
                <a:latin typeface="黑体" panose="02010609060101010101" pitchFamily="2" charset="-122"/>
                <a:ea typeface="黑体" panose="02010609060101010101" pitchFamily="2" charset="-122"/>
              </a:rPr>
              <a:t>或者推断熟词生义</a:t>
            </a:r>
            <a:r>
              <a:rPr lang="zh-CN" altLang="en-US" sz="4000" b="1" dirty="0">
                <a:latin typeface="黑体" panose="02010609060101010101" pitchFamily="2" charset="-122"/>
                <a:ea typeface="黑体" panose="02010609060101010101" pitchFamily="2" charset="-122"/>
              </a:rPr>
              <a:t>。题干中常含有</a:t>
            </a:r>
            <a:r>
              <a:rPr lang="en-US" altLang="zh-CN" sz="4000" b="1">
                <a:latin typeface="Times New Roman" panose="02020603050405020304" pitchFamily="18" charset="0"/>
                <a:ea typeface="黑体" panose="02010609060101010101" pitchFamily="2" charset="-122"/>
              </a:rPr>
              <a:t>mean, is closest in meaning to, refer to, be replaced by</a:t>
            </a:r>
            <a:r>
              <a:rPr lang="zh-CN" altLang="en-US" sz="4000" b="1" dirty="0">
                <a:latin typeface="黑体" panose="02010609060101010101" pitchFamily="2" charset="-122"/>
                <a:ea typeface="黑体" panose="02010609060101010101" pitchFamily="2" charset="-122"/>
              </a:rPr>
              <a:t>等。</a:t>
            </a:r>
            <a:endParaRPr lang="zh-CN" altLang="en-US" sz="4000" b="1" dirty="0">
              <a:latin typeface="黑体" panose="02010609060101010101" pitchFamily="2" charset="-122"/>
              <a:ea typeface="黑体" panose="02010609060101010101" pitchFamily="2" charset="-122"/>
            </a:endParaRPr>
          </a:p>
        </p:txBody>
      </p:sp>
      <p:grpSp>
        <p:nvGrpSpPr>
          <p:cNvPr id="67587" name="组合 67586"/>
          <p:cNvGrpSpPr/>
          <p:nvPr/>
        </p:nvGrpSpPr>
        <p:grpSpPr>
          <a:xfrm>
            <a:off x="900113" y="620713"/>
            <a:ext cx="6840537" cy="792162"/>
            <a:chOff x="567" y="391"/>
            <a:chExt cx="4309" cy="499"/>
          </a:xfrm>
        </p:grpSpPr>
        <p:sp>
          <p:nvSpPr>
            <p:cNvPr id="67588" name="上凸带形 67587"/>
            <p:cNvSpPr/>
            <p:nvPr/>
          </p:nvSpPr>
          <p:spPr>
            <a:xfrm>
              <a:off x="567" y="436"/>
              <a:ext cx="4309" cy="454"/>
            </a:xfrm>
            <a:prstGeom prst="ribbon2">
              <a:avLst>
                <a:gd name="adj1" fmla="val 12500"/>
                <a:gd name="adj2" fmla="val 50000"/>
              </a:avLst>
            </a:prstGeom>
            <a:solidFill>
              <a:srgbClr val="FEDEFC"/>
            </a:solidFill>
            <a:ln w="9525">
              <a:noFill/>
            </a:ln>
          </p:spPr>
          <p:txBody>
            <a:bodyPr/>
            <a:lstStyle/>
            <a:p>
              <a:endParaRPr lang="zh-CN" altLang="en-US"/>
            </a:p>
          </p:txBody>
        </p:sp>
        <p:sp>
          <p:nvSpPr>
            <p:cNvPr id="67589" name="矩形 67588"/>
            <p:cNvSpPr/>
            <p:nvPr/>
          </p:nvSpPr>
          <p:spPr>
            <a:xfrm>
              <a:off x="1701" y="391"/>
              <a:ext cx="2042" cy="442"/>
            </a:xfrm>
            <a:prstGeom prst="rect">
              <a:avLst/>
            </a:prstGeom>
            <a:noFill/>
            <a:ln w="9525">
              <a:noFill/>
            </a:ln>
          </p:spPr>
          <p:txBody>
            <a:bodyPr wrap="none" anchor="t">
              <a:spAutoFit/>
            </a:bodyPr>
            <a:lstStyle/>
            <a:p>
              <a:r>
                <a:rPr lang="zh-CN" altLang="en-US" sz="4000" b="1" dirty="0">
                  <a:solidFill>
                    <a:srgbClr val="FF3300"/>
                  </a:solidFill>
                  <a:latin typeface="Times New Roman" panose="02020603050405020304" pitchFamily="18" charset="0"/>
                  <a:ea typeface="黑体" panose="02010609060101010101" pitchFamily="2" charset="-122"/>
                </a:rPr>
                <a:t>猜测词语意思</a:t>
              </a:r>
              <a:endParaRPr lang="zh-CN" altLang="en-US" sz="4000" b="1" dirty="0">
                <a:solidFill>
                  <a:srgbClr val="FF3300"/>
                </a:solidFill>
                <a:latin typeface="Times New Roman" panose="02020603050405020304" pitchFamily="18" charset="0"/>
                <a:ea typeface="黑体" panose="02010609060101010101" pitchFamily="2" charset="-122"/>
              </a:endParaRPr>
            </a:p>
          </p:txBody>
        </p:sp>
      </p:gr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7586"/>
                                        </p:tgtEl>
                                        <p:attrNameLst>
                                          <p:attrName>style.visibility</p:attrName>
                                        </p:attrNameLst>
                                      </p:cBhvr>
                                      <p:to>
                                        <p:strVal val="visible"/>
                                      </p:to>
                                    </p:set>
                                    <p:anim calcmode="discrete" valueType="clr">
                                      <p:cBhvr override="childStyle">
                                        <p:cTn id="7" dur="80"/>
                                        <p:tgtEl>
                                          <p:spTgt spid="6758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7586"/>
                                        </p:tgtEl>
                                        <p:attrNameLst>
                                          <p:attrName>fillcolor</p:attrName>
                                        </p:attrNameLst>
                                      </p:cBhvr>
                                      <p:tavLst>
                                        <p:tav tm="0">
                                          <p:val>
                                            <p:clrVal>
                                              <a:schemeClr val="accent2"/>
                                            </p:clrVal>
                                          </p:val>
                                        </p:tav>
                                        <p:tav tm="50000">
                                          <p:val>
                                            <p:clrVal>
                                              <a:schemeClr val="hlink"/>
                                            </p:clrVal>
                                          </p:val>
                                        </p:tav>
                                      </p:tavLst>
                                    </p:anim>
                                    <p:set>
                                      <p:cBhvr>
                                        <p:cTn id="9" dur="80"/>
                                        <p:tgtEl>
                                          <p:spTgt spid="6758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48129"/>
          <p:cNvSpPr/>
          <p:nvPr/>
        </p:nvSpPr>
        <p:spPr>
          <a:xfrm>
            <a:off x="0" y="2771775"/>
            <a:ext cx="9507538" cy="3721100"/>
          </a:xfrm>
          <a:prstGeom prst="rect">
            <a:avLst/>
          </a:prstGeom>
          <a:noFill/>
          <a:ln w="9525">
            <a:noFill/>
          </a:ln>
        </p:spPr>
        <p:txBody>
          <a:bodyPr>
            <a:spAutoFit/>
          </a:bodyPr>
          <a:lstStyle/>
          <a:p>
            <a:r>
              <a:rPr lang="zh-CN" altLang="en-US" sz="3200" b="1" dirty="0">
                <a:solidFill>
                  <a:schemeClr val="hlink"/>
                </a:solidFill>
                <a:latin typeface="微软雅黑" panose="020B0503020204020204" pitchFamily="34" charset="-122"/>
                <a:ea typeface="微软雅黑" panose="020B0503020204020204" pitchFamily="34" charset="-122"/>
              </a:rPr>
              <a:t>例</a:t>
            </a:r>
            <a:r>
              <a:rPr lang="en-US" altLang="zh-CN" sz="2800" b="1">
                <a:solidFill>
                  <a:schemeClr val="hlink"/>
                </a:solidFill>
                <a:latin typeface="微软雅黑" panose="020B0503020204020204" pitchFamily="34" charset="-122"/>
                <a:ea typeface="微软雅黑" panose="020B0503020204020204" pitchFamily="34" charset="-122"/>
              </a:rPr>
              <a:t>1. </a:t>
            </a:r>
            <a:r>
              <a:rPr lang="en-US" altLang="zh-CN" sz="2800" b="1">
                <a:solidFill>
                  <a:srgbClr val="000099"/>
                </a:solidFill>
                <a:latin typeface="Arial" panose="020B0604020202020204" pitchFamily="34" charset="0"/>
              </a:rPr>
              <a:t>The </a:t>
            </a:r>
            <a:r>
              <a:rPr lang="en-US" altLang="zh-CN" sz="2800" b="1" u="sng">
                <a:solidFill>
                  <a:srgbClr val="FF0000"/>
                </a:solidFill>
                <a:latin typeface="Arial" panose="020B0604020202020204" pitchFamily="34" charset="0"/>
              </a:rPr>
              <a:t>herdsman</a:t>
            </a:r>
            <a:r>
              <a:rPr lang="en-US" altLang="zh-CN" sz="2800" b="1" u="sng">
                <a:solidFill>
                  <a:srgbClr val="000099"/>
                </a:solidFill>
                <a:latin typeface="Arial" panose="020B0604020202020204" pitchFamily="34" charset="0"/>
              </a:rPr>
              <a:t>, </a:t>
            </a:r>
            <a:r>
              <a:rPr lang="en-US" altLang="zh-CN" sz="2800" b="1">
                <a:solidFill>
                  <a:srgbClr val="000099"/>
                </a:solidFill>
                <a:latin typeface="Arial" panose="020B0604020202020204" pitchFamily="34" charset="0"/>
              </a:rPr>
              <a:t>who looks after sheep, earns</a:t>
            </a:r>
            <a:endParaRPr lang="en-US" altLang="zh-CN" sz="2800" b="1">
              <a:solidFill>
                <a:srgbClr val="000099"/>
              </a:solidFill>
              <a:latin typeface="Arial" panose="020B0604020202020204" pitchFamily="34" charset="0"/>
            </a:endParaRPr>
          </a:p>
          <a:p>
            <a:r>
              <a:rPr lang="en-US" altLang="zh-CN" sz="2800" b="1">
                <a:solidFill>
                  <a:srgbClr val="000099"/>
                </a:solidFill>
                <a:latin typeface="Arial" panose="020B0604020202020204" pitchFamily="34" charset="0"/>
              </a:rPr>
              <a:t> about 650 </a:t>
            </a:r>
            <a:r>
              <a:rPr lang="en-US" altLang="zh-CN" sz="2800" b="1" i="1" err="1">
                <a:solidFill>
                  <a:srgbClr val="000099"/>
                </a:solidFill>
                <a:latin typeface="Arial" panose="020B0604020202020204" pitchFamily="34" charset="0"/>
              </a:rPr>
              <a:t>yuan</a:t>
            </a:r>
            <a:r>
              <a:rPr lang="en-US" altLang="zh-CN" sz="2800" b="1">
                <a:solidFill>
                  <a:srgbClr val="000099"/>
                </a:solidFill>
                <a:latin typeface="Arial" panose="020B0604020202020204" pitchFamily="34" charset="0"/>
              </a:rPr>
              <a:t> a year.</a:t>
            </a:r>
            <a:endParaRPr lang="en-US" altLang="zh-CN" sz="2800" b="1">
              <a:solidFill>
                <a:srgbClr val="000099"/>
              </a:solidFill>
              <a:latin typeface="Arial" panose="020B0604020202020204" pitchFamily="34" charset="0"/>
            </a:endParaRPr>
          </a:p>
          <a:p>
            <a:pPr>
              <a:lnSpc>
                <a:spcPct val="90000"/>
              </a:lnSpc>
              <a:spcBef>
                <a:spcPct val="20000"/>
              </a:spcBef>
            </a:pPr>
            <a:endParaRPr lang="en-US" altLang="zh-CN" sz="2800" b="1">
              <a:solidFill>
                <a:schemeClr val="hlink"/>
              </a:solidFill>
              <a:latin typeface="Arial" panose="020B0604020202020204" pitchFamily="34" charset="0"/>
            </a:endParaRPr>
          </a:p>
          <a:p>
            <a:pPr>
              <a:lnSpc>
                <a:spcPct val="90000"/>
              </a:lnSpc>
              <a:spcBef>
                <a:spcPct val="20000"/>
              </a:spcBef>
            </a:pPr>
            <a:endParaRPr lang="en-US" altLang="zh-CN" sz="2800" b="1">
              <a:solidFill>
                <a:schemeClr val="hlink"/>
              </a:solidFill>
              <a:latin typeface="Arial" panose="020B0604020202020204" pitchFamily="34" charset="0"/>
            </a:endParaRPr>
          </a:p>
          <a:p>
            <a:pPr>
              <a:lnSpc>
                <a:spcPct val="90000"/>
              </a:lnSpc>
              <a:spcBef>
                <a:spcPct val="20000"/>
              </a:spcBef>
            </a:pPr>
            <a:endParaRPr lang="en-US" altLang="zh-CN" sz="2800" b="1">
              <a:solidFill>
                <a:schemeClr val="hlink"/>
              </a:solidFill>
              <a:latin typeface="Arial" panose="020B0604020202020204" pitchFamily="34" charset="0"/>
            </a:endParaRPr>
          </a:p>
          <a:p>
            <a:pPr>
              <a:lnSpc>
                <a:spcPct val="90000"/>
              </a:lnSpc>
              <a:spcBef>
                <a:spcPct val="20000"/>
              </a:spcBef>
            </a:pPr>
            <a:r>
              <a:rPr lang="en-US" altLang="zh-CN" sz="2800" b="1">
                <a:solidFill>
                  <a:srgbClr val="000099"/>
                </a:solidFill>
                <a:latin typeface="Arial" panose="020B0604020202020204" pitchFamily="34" charset="0"/>
              </a:rPr>
              <a:t>2.It will be very hard but also very </a:t>
            </a:r>
            <a:r>
              <a:rPr lang="en-US" altLang="zh-CN" sz="2800" b="1" u="sng">
                <a:solidFill>
                  <a:srgbClr val="FF0000"/>
                </a:solidFill>
                <a:latin typeface="Arial" panose="020B0604020202020204" pitchFamily="34" charset="0"/>
              </a:rPr>
              <a:t>brittle</a:t>
            </a:r>
            <a:r>
              <a:rPr lang="en-US" altLang="zh-CN" sz="2800" b="1">
                <a:solidFill>
                  <a:srgbClr val="000099"/>
                </a:solidFill>
                <a:latin typeface="Arial" panose="020B0604020202020204" pitchFamily="34" charset="0"/>
              </a:rPr>
              <a:t> — that is, </a:t>
            </a:r>
            <a:endParaRPr lang="en-US" altLang="zh-CN" sz="2800" b="1">
              <a:solidFill>
                <a:srgbClr val="000099"/>
              </a:solidFill>
              <a:latin typeface="Arial" panose="020B0604020202020204" pitchFamily="34" charset="0"/>
            </a:endParaRPr>
          </a:p>
          <a:p>
            <a:pPr>
              <a:lnSpc>
                <a:spcPct val="90000"/>
              </a:lnSpc>
              <a:spcBef>
                <a:spcPct val="20000"/>
              </a:spcBef>
            </a:pPr>
            <a:r>
              <a:rPr lang="en-US" altLang="zh-CN" sz="2800" b="1">
                <a:solidFill>
                  <a:srgbClr val="000099"/>
                </a:solidFill>
                <a:latin typeface="Arial" panose="020B0604020202020204" pitchFamily="34" charset="0"/>
              </a:rPr>
              <a:t>it will break easily.</a:t>
            </a:r>
            <a:endParaRPr lang="en-US" altLang="zh-CN" sz="2800" b="1">
              <a:solidFill>
                <a:srgbClr val="000099"/>
              </a:solidFill>
              <a:latin typeface="Arial" panose="020B0604020202020204" pitchFamily="34" charset="0"/>
            </a:endParaRPr>
          </a:p>
          <a:p>
            <a:r>
              <a:rPr lang="en-US" altLang="zh-CN" sz="2400" b="1">
                <a:solidFill>
                  <a:srgbClr val="660033"/>
                </a:solidFill>
                <a:latin typeface="Arial" panose="020B0604020202020204" pitchFamily="34" charset="0"/>
              </a:rPr>
              <a:t>   </a:t>
            </a:r>
            <a:endParaRPr lang="en-US" altLang="zh-CN" sz="2800" b="1">
              <a:solidFill>
                <a:schemeClr val="hlink"/>
              </a:solidFill>
              <a:latin typeface="Times New Roman" panose="02020603050405020304" pitchFamily="18" charset="0"/>
            </a:endParaRPr>
          </a:p>
        </p:txBody>
      </p:sp>
      <p:sp>
        <p:nvSpPr>
          <p:cNvPr id="48131" name="爆炸形 1 48130"/>
          <p:cNvSpPr/>
          <p:nvPr/>
        </p:nvSpPr>
        <p:spPr>
          <a:xfrm>
            <a:off x="5486400" y="3200400"/>
            <a:ext cx="2667000" cy="1295400"/>
          </a:xfrm>
          <a:prstGeom prst="irregularSeal1">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sp>
        <p:nvSpPr>
          <p:cNvPr id="48132" name="文本框 48131"/>
          <p:cNvSpPr txBox="1"/>
          <p:nvPr/>
        </p:nvSpPr>
        <p:spPr>
          <a:xfrm>
            <a:off x="6096000" y="3429000"/>
            <a:ext cx="1600200" cy="579438"/>
          </a:xfrm>
          <a:prstGeom prst="rect">
            <a:avLst/>
          </a:prstGeom>
          <a:noFill/>
          <a:ln w="9525">
            <a:noFill/>
          </a:ln>
        </p:spPr>
        <p:txBody>
          <a:bodyPr>
            <a:spAutoFit/>
          </a:bodyPr>
          <a:lstStyle/>
          <a:p>
            <a:pPr>
              <a:spcBef>
                <a:spcPct val="50000"/>
              </a:spcBef>
            </a:pPr>
            <a:r>
              <a:rPr lang="zh-CN" altLang="en-US" sz="3200" b="1" dirty="0">
                <a:latin typeface="Arial Black" panose="020B0A04020102020204" pitchFamily="34" charset="0"/>
                <a:ea typeface="微软雅黑" panose="020B0503020204020204" pitchFamily="34" charset="-122"/>
              </a:rPr>
              <a:t>牧羊人</a:t>
            </a:r>
            <a:endParaRPr lang="zh-CN" altLang="en-US" sz="3200" b="1" dirty="0">
              <a:latin typeface="Arial Black" panose="020B0A04020102020204" pitchFamily="34" charset="0"/>
              <a:ea typeface="微软雅黑" panose="020B0503020204020204" pitchFamily="34" charset="-122"/>
            </a:endParaRPr>
          </a:p>
        </p:txBody>
      </p:sp>
      <p:sp>
        <p:nvSpPr>
          <p:cNvPr id="48133" name="矩形 48132"/>
          <p:cNvSpPr/>
          <p:nvPr/>
        </p:nvSpPr>
        <p:spPr>
          <a:xfrm flipH="1">
            <a:off x="7391400" y="5257800"/>
            <a:ext cx="1371600" cy="457200"/>
          </a:xfrm>
          <a:prstGeom prst="rect">
            <a:avLst/>
          </a:prstGeom>
          <a:solidFill>
            <a:srgbClr val="FF0000"/>
          </a:solidFill>
          <a:ln w="9525">
            <a:noFill/>
          </a:ln>
        </p:spPr>
        <p:txBody>
          <a:bodyPr>
            <a:spAutoFit/>
          </a:bodyPr>
          <a:lstStyle/>
          <a:p>
            <a:r>
              <a:rPr lang="en-US" altLang="zh-CN" sz="2400" b="1">
                <a:latin typeface="Arial Black" panose="020B0A04020102020204" pitchFamily="34" charset="0"/>
              </a:rPr>
              <a:t>that is</a:t>
            </a:r>
            <a:endParaRPr lang="en-US" altLang="zh-CN" sz="2400" b="1">
              <a:latin typeface="Arial Black" panose="020B0A04020102020204" pitchFamily="34" charset="0"/>
            </a:endParaRPr>
          </a:p>
        </p:txBody>
      </p:sp>
      <p:sp>
        <p:nvSpPr>
          <p:cNvPr id="48135" name="文本框 48134"/>
          <p:cNvSpPr txBox="1"/>
          <p:nvPr/>
        </p:nvSpPr>
        <p:spPr>
          <a:xfrm>
            <a:off x="285750" y="0"/>
            <a:ext cx="8858250" cy="1006475"/>
          </a:xfrm>
          <a:prstGeom prst="rect">
            <a:avLst/>
          </a:prstGeom>
          <a:noFill/>
          <a:ln w="9525">
            <a:noFill/>
          </a:ln>
        </p:spPr>
        <p:txBody>
          <a:bodyPr>
            <a:spAutoFit/>
          </a:bodyPr>
          <a:lstStyle/>
          <a:p>
            <a:pPr marL="457200" indent="-457200" algn="just"/>
            <a:r>
              <a:rPr lang="en-US" altLang="zh-CN" sz="3200">
                <a:solidFill>
                  <a:srgbClr val="FF0000"/>
                </a:solidFill>
                <a:latin typeface="Arial Black" panose="020B0A04020102020204" pitchFamily="34" charset="0"/>
              </a:rPr>
              <a:t>Rule1:</a:t>
            </a:r>
            <a:r>
              <a:rPr lang="en-US" altLang="zh-CN" sz="2800">
                <a:solidFill>
                  <a:srgbClr val="FF0000"/>
                </a:solidFill>
                <a:latin typeface="Arial Black" panose="020B0A04020102020204" pitchFamily="34" charset="0"/>
              </a:rPr>
              <a:t> to use _______________________</a:t>
            </a:r>
            <a:endParaRPr lang="en-US" altLang="zh-CN" sz="2800">
              <a:solidFill>
                <a:srgbClr val="FF0000"/>
              </a:solidFill>
              <a:latin typeface="Arial Black" panose="020B0A04020102020204" pitchFamily="34" charset="0"/>
            </a:endParaRPr>
          </a:p>
          <a:p>
            <a:pPr marL="457200" indent="-457200"/>
            <a:r>
              <a:rPr lang="en-US" altLang="zh-CN" sz="2800">
                <a:solidFill>
                  <a:srgbClr val="FF0000"/>
                </a:solidFill>
                <a:latin typeface="Arial Black" panose="020B0A04020102020204" pitchFamily="34" charset="0"/>
              </a:rPr>
              <a:t>             </a:t>
            </a:r>
            <a:r>
              <a:rPr lang="zh-CN" altLang="en-US" sz="2400" b="1" dirty="0">
                <a:solidFill>
                  <a:srgbClr val="FF0000"/>
                </a:solidFill>
                <a:effectLst>
                  <a:outerShdw blurRad="38100" dist="38100" dir="2700000">
                    <a:srgbClr val="000000"/>
                  </a:outerShdw>
                </a:effectLst>
                <a:latin typeface="Arial" panose="020B0604020202020204" pitchFamily="34" charset="0"/>
              </a:rPr>
              <a:t>根据文中的定义、解释猜生词</a:t>
            </a:r>
            <a:r>
              <a:rPr lang="zh-CN" altLang="en-US" sz="2400" dirty="0">
                <a:latin typeface="Arial" panose="020B0604020202020204" pitchFamily="34" charset="0"/>
              </a:rPr>
              <a:t> </a:t>
            </a:r>
            <a:endParaRPr lang="zh-CN" altLang="en-US" sz="2400">
              <a:latin typeface="Arial" panose="020B0604020202020204" pitchFamily="34" charset="0"/>
            </a:endParaRPr>
          </a:p>
        </p:txBody>
      </p:sp>
      <p:sp>
        <p:nvSpPr>
          <p:cNvPr id="48136" name="文本框 48135"/>
          <p:cNvSpPr txBox="1"/>
          <p:nvPr/>
        </p:nvSpPr>
        <p:spPr>
          <a:xfrm>
            <a:off x="3429000" y="0"/>
            <a:ext cx="4097338" cy="579438"/>
          </a:xfrm>
          <a:prstGeom prst="rect">
            <a:avLst/>
          </a:prstGeom>
          <a:noFill/>
          <a:ln w="9525">
            <a:noFill/>
          </a:ln>
        </p:spPr>
        <p:txBody>
          <a:bodyPr wrap="none" anchor="t">
            <a:spAutoFit/>
          </a:bodyPr>
          <a:lstStyle/>
          <a:p>
            <a:r>
              <a:rPr lang="en-US" altLang="zh-CN" sz="2800" b="1">
                <a:solidFill>
                  <a:srgbClr val="000000"/>
                </a:solidFill>
                <a:latin typeface="Arial" panose="020B0604020202020204" pitchFamily="34" charset="0"/>
              </a:rPr>
              <a:t>definition/ explanation</a:t>
            </a:r>
            <a:r>
              <a:rPr lang="en-US" altLang="zh-CN" sz="3200" b="1">
                <a:solidFill>
                  <a:srgbClr val="339933"/>
                </a:solidFill>
                <a:latin typeface="Arial Black" panose="020B0A04020102020204" pitchFamily="34" charset="0"/>
              </a:rPr>
              <a:t> </a:t>
            </a:r>
            <a:endParaRPr lang="en-US" altLang="zh-CN" sz="3200" b="1">
              <a:solidFill>
                <a:srgbClr val="339933"/>
              </a:solidFill>
              <a:latin typeface="Arial Black" panose="020B0A04020102020204" pitchFamily="34" charset="0"/>
            </a:endParaRPr>
          </a:p>
        </p:txBody>
      </p:sp>
      <p:sp>
        <p:nvSpPr>
          <p:cNvPr id="48137" name="矩形 48136"/>
          <p:cNvSpPr/>
          <p:nvPr/>
        </p:nvSpPr>
        <p:spPr>
          <a:xfrm>
            <a:off x="0" y="990600"/>
            <a:ext cx="8893175" cy="519113"/>
          </a:xfrm>
          <a:prstGeom prst="rect">
            <a:avLst/>
          </a:prstGeom>
          <a:noFill/>
          <a:ln w="9525">
            <a:noFill/>
          </a:ln>
        </p:spPr>
        <p:txBody>
          <a:bodyPr>
            <a:spAutoFit/>
          </a:bodyPr>
          <a:lstStyle/>
          <a:p>
            <a:pPr marL="342900" indent="-342900"/>
            <a:r>
              <a:rPr lang="en-US" altLang="zh-CN" sz="2800" b="1">
                <a:solidFill>
                  <a:srgbClr val="FF0000"/>
                </a:solidFill>
                <a:latin typeface="Arial" panose="020B0604020202020204" pitchFamily="34" charset="0"/>
              </a:rPr>
              <a:t>Signal words:</a:t>
            </a:r>
            <a:endParaRPr lang="en-US" altLang="zh-CN" sz="2800" b="1">
              <a:latin typeface="Arial" panose="020B0604020202020204" pitchFamily="34" charset="0"/>
            </a:endParaRPr>
          </a:p>
        </p:txBody>
      </p:sp>
      <p:sp>
        <p:nvSpPr>
          <p:cNvPr id="48138" name="文本框 48137"/>
          <p:cNvSpPr txBox="1"/>
          <p:nvPr/>
        </p:nvSpPr>
        <p:spPr>
          <a:xfrm>
            <a:off x="0" y="1371600"/>
            <a:ext cx="8686800" cy="2014538"/>
          </a:xfrm>
          <a:prstGeom prst="rect">
            <a:avLst/>
          </a:prstGeom>
          <a:noFill/>
          <a:ln w="9525">
            <a:noFill/>
          </a:ln>
        </p:spPr>
        <p:txBody>
          <a:bodyPr>
            <a:spAutoFit/>
          </a:bodyPr>
          <a:lstStyle/>
          <a:p>
            <a:r>
              <a:rPr lang="en-US" altLang="zh-CN" sz="2800" b="1" dirty="0">
                <a:latin typeface="Times New Roman" panose="02020603050405020304" pitchFamily="18" charset="0"/>
              </a:rPr>
              <a:t>is, is called, be defined as(</a:t>
            </a:r>
            <a:r>
              <a:rPr lang="zh-CN" altLang="en-US" sz="2800" b="1" dirty="0">
                <a:latin typeface="Times New Roman" panose="02020603050405020304" pitchFamily="18" charset="0"/>
              </a:rPr>
              <a:t>被定义为</a:t>
            </a:r>
            <a:r>
              <a:rPr lang="en-US" altLang="zh-CN" sz="2800" b="1">
                <a:latin typeface="Times New Roman" panose="02020603050405020304" pitchFamily="18" charset="0"/>
              </a:rPr>
              <a:t>……), like, the same as,  refer to, such, such as, like, for example/  instance, especially, include</a:t>
            </a:r>
            <a:endParaRPr lang="en-US" altLang="zh-CN" sz="2800" b="1">
              <a:latin typeface="Times New Roman" panose="02020603050405020304" pitchFamily="18" charset="0"/>
            </a:endParaRPr>
          </a:p>
          <a:p>
            <a:pPr>
              <a:spcBef>
                <a:spcPct val="50000"/>
              </a:spcBef>
            </a:pPr>
            <a:endParaRPr lang="en-US" altLang="zh-CN" sz="2800" dirty="0">
              <a:latin typeface="Times New Roman" panose="02020603050405020304" pitchFamily="18" charset="0"/>
            </a:endParaRPr>
          </a:p>
        </p:txBody>
      </p:sp>
      <p:pic>
        <p:nvPicPr>
          <p:cNvPr id="48145" name="图片 48144" descr="RS0060106-1[1]"/>
          <p:cNvPicPr>
            <a:picLocks noChangeAspect="1"/>
          </p:cNvPicPr>
          <p:nvPr/>
        </p:nvPicPr>
        <p:blipFill>
          <a:blip r:embed="rId1"/>
          <a:stretch>
            <a:fillRect/>
          </a:stretch>
        </p:blipFill>
        <p:spPr>
          <a:xfrm>
            <a:off x="0" y="3810000"/>
            <a:ext cx="2209800" cy="1436688"/>
          </a:xfrm>
          <a:prstGeom prst="rect">
            <a:avLst/>
          </a:prstGeom>
          <a:noFill/>
          <a:ln w="9525">
            <a:noFill/>
          </a:ln>
        </p:spPr>
      </p:pic>
      <p:sp>
        <p:nvSpPr>
          <p:cNvPr id="48146" name="云形标注 48145"/>
          <p:cNvSpPr/>
          <p:nvPr/>
        </p:nvSpPr>
        <p:spPr>
          <a:xfrm>
            <a:off x="2590800" y="3657600"/>
            <a:ext cx="2286000" cy="990600"/>
          </a:xfrm>
          <a:prstGeom prst="cloudCallout">
            <a:avLst>
              <a:gd name="adj1" fmla="val -99167"/>
              <a:gd name="adj2" fmla="val 52083"/>
            </a:avLst>
          </a:prstGeom>
          <a:solidFill>
            <a:schemeClr val="accent1"/>
          </a:solidFill>
          <a:ln w="9525" cap="flat" cmpd="sng">
            <a:solidFill>
              <a:schemeClr val="tx1"/>
            </a:solidFill>
            <a:prstDash val="solid"/>
            <a:headEnd type="none" w="med" len="med"/>
            <a:tailEnd type="none" w="med" len="med"/>
          </a:ln>
        </p:spPr>
        <p:txBody>
          <a:bodyPr/>
          <a:lstStyle/>
          <a:p>
            <a:pPr algn="ctr"/>
            <a:endParaRPr sz="2400" dirty="0">
              <a:latin typeface="Arial" panose="020B0604020202020204" pitchFamily="34" charset="0"/>
            </a:endParaRPr>
          </a:p>
        </p:txBody>
      </p:sp>
      <p:sp>
        <p:nvSpPr>
          <p:cNvPr id="48148" name="文本框 48147"/>
          <p:cNvSpPr txBox="1"/>
          <p:nvPr/>
        </p:nvSpPr>
        <p:spPr>
          <a:xfrm>
            <a:off x="2819400" y="3733800"/>
            <a:ext cx="2209800" cy="822325"/>
          </a:xfrm>
          <a:prstGeom prst="rect">
            <a:avLst/>
          </a:prstGeom>
          <a:noFill/>
          <a:ln w="9525">
            <a:noFill/>
          </a:ln>
        </p:spPr>
        <p:txBody>
          <a:bodyPr>
            <a:spAutoFit/>
          </a:bodyPr>
          <a:lstStyle/>
          <a:p>
            <a:pPr>
              <a:spcBef>
                <a:spcPct val="50000"/>
              </a:spcBef>
            </a:pPr>
            <a:r>
              <a:rPr lang="en-US" altLang="zh-CN" sz="2400" b="1">
                <a:latin typeface="Arial" panose="020B0604020202020204" pitchFamily="34" charset="0"/>
              </a:rPr>
              <a:t>Guess the meaning</a:t>
            </a:r>
            <a:endParaRPr lang="en-US" altLang="zh-CN" sz="2400" b="1">
              <a:latin typeface="Arial" panose="020B0604020202020204" pitchFamily="34" charset="0"/>
            </a:endParaRPr>
          </a:p>
        </p:txBody>
      </p:sp>
      <p:sp>
        <p:nvSpPr>
          <p:cNvPr id="48149" name="AutoShape 8"/>
          <p:cNvSpPr/>
          <p:nvPr/>
        </p:nvSpPr>
        <p:spPr>
          <a:xfrm rot="10800000" flipH="1" flipV="1">
            <a:off x="3352800" y="5943600"/>
            <a:ext cx="3810000" cy="609600"/>
          </a:xfrm>
          <a:prstGeom prst="wedgeEllipseCallout">
            <a:avLst>
              <a:gd name="adj1" fmla="val 31125"/>
              <a:gd name="adj2" fmla="val -135417"/>
            </a:avLst>
          </a:prstGeom>
          <a:solidFill>
            <a:srgbClr val="FFFF00"/>
          </a:solidFill>
          <a:ln w="9525" cap="flat" cmpd="sng">
            <a:solidFill>
              <a:schemeClr val="tx1"/>
            </a:solidFill>
            <a:prstDash val="solid"/>
            <a:miter/>
            <a:headEnd type="none" w="med" len="med"/>
            <a:tailEnd type="none" w="med" len="med"/>
          </a:ln>
        </p:spPr>
        <p:txBody>
          <a:bodyPr/>
          <a:lstStyle/>
          <a:p>
            <a:pPr algn="ctr"/>
            <a:endParaRPr lang="zh-CN" altLang="zh-CN" dirty="0">
              <a:latin typeface="Arial" panose="020B0604020202020204" pitchFamily="34" charset="0"/>
            </a:endParaRPr>
          </a:p>
        </p:txBody>
      </p:sp>
      <p:sp>
        <p:nvSpPr>
          <p:cNvPr id="52233" name="Text Box 9"/>
          <p:cNvSpPr txBox="1"/>
          <p:nvPr/>
        </p:nvSpPr>
        <p:spPr>
          <a:xfrm>
            <a:off x="3581400" y="5943600"/>
            <a:ext cx="4114800"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易碎的，脆性的</a:t>
            </a:r>
            <a:endParaRPr lang="zh-CN" altLang="en-US" sz="3200" b="1"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8135">
                                            <p:txEl>
                                              <p:pRg st="0" end="0"/>
                                            </p:txEl>
                                          </p:spTgt>
                                        </p:tgtEl>
                                        <p:attrNameLst>
                                          <p:attrName>style.visibility</p:attrName>
                                        </p:attrNameLst>
                                      </p:cBhvr>
                                      <p:to>
                                        <p:strVal val="visible"/>
                                      </p:to>
                                    </p:set>
                                    <p:animEffect transition="in" filter="box(in)">
                                      <p:cBhvr>
                                        <p:cTn id="7" dur="500"/>
                                        <p:tgtEl>
                                          <p:spTgt spid="481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8136">
                                            <p:txEl>
                                              <p:pRg st="0" end="0"/>
                                            </p:txEl>
                                          </p:spTgt>
                                        </p:tgtEl>
                                        <p:attrNameLst>
                                          <p:attrName>style.visibility</p:attrName>
                                        </p:attrNameLst>
                                      </p:cBhvr>
                                      <p:to>
                                        <p:strVal val="visible"/>
                                      </p:to>
                                    </p:set>
                                    <p:anim calcmode="lin" valueType="num">
                                      <p:cBhvr additive="base">
                                        <p:cTn id="12" dur="500" fill="hold"/>
                                        <p:tgtEl>
                                          <p:spTgt spid="4813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81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48135">
                                            <p:txEl>
                                              <p:pRg st="1" end="1"/>
                                            </p:txEl>
                                          </p:spTgt>
                                        </p:tgtEl>
                                        <p:attrNameLst>
                                          <p:attrName>style.visibility</p:attrName>
                                        </p:attrNameLst>
                                      </p:cBhvr>
                                      <p:to>
                                        <p:strVal val="visible"/>
                                      </p:to>
                                    </p:set>
                                    <p:animEffect transition="in" filter="diamond(in)">
                                      <p:cBhvr>
                                        <p:cTn id="18" dur="2000"/>
                                        <p:tgtEl>
                                          <p:spTgt spid="4813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48137">
                                            <p:txEl>
                                              <p:pRg st="0" end="0"/>
                                            </p:txEl>
                                          </p:spTgt>
                                        </p:tgtEl>
                                        <p:attrNameLst>
                                          <p:attrName>style.visibility</p:attrName>
                                        </p:attrNameLst>
                                      </p:cBhvr>
                                      <p:to>
                                        <p:strVal val="visible"/>
                                      </p:to>
                                    </p:set>
                                    <p:animEffect transition="in" filter="box(in)">
                                      <p:cBhvr>
                                        <p:cTn id="23" dur="500"/>
                                        <p:tgtEl>
                                          <p:spTgt spid="4813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8138">
                                            <p:txEl>
                                              <p:pRg st="0" end="0"/>
                                            </p:txEl>
                                          </p:spTgt>
                                        </p:tgtEl>
                                        <p:attrNameLst>
                                          <p:attrName>style.visibility</p:attrName>
                                        </p:attrNameLst>
                                      </p:cBhvr>
                                      <p:to>
                                        <p:strVal val="visible"/>
                                      </p:to>
                                    </p:set>
                                    <p:anim calcmode="lin" valueType="num">
                                      <p:cBhvr additive="base">
                                        <p:cTn id="28" dur="500" fill="hold"/>
                                        <p:tgtEl>
                                          <p:spTgt spid="48138">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81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48130">
                                            <p:txEl>
                                              <p:pRg st="0" end="0"/>
                                            </p:txEl>
                                          </p:spTgt>
                                        </p:tgtEl>
                                        <p:attrNameLst>
                                          <p:attrName>style.visibility</p:attrName>
                                        </p:attrNameLst>
                                      </p:cBhvr>
                                      <p:to>
                                        <p:strVal val="visible"/>
                                      </p:to>
                                    </p:set>
                                    <p:animEffect transition="in" filter="checkerboard(across)">
                                      <p:cBhvr>
                                        <p:cTn id="34" dur="500"/>
                                        <p:tgtEl>
                                          <p:spTgt spid="48130">
                                            <p:txEl>
                                              <p:pRg st="0" end="0"/>
                                            </p:txEl>
                                          </p:spTgt>
                                        </p:tgtEl>
                                      </p:cBhvr>
                                    </p:animEffect>
                                  </p:childTnLst>
                                </p:cTn>
                              </p:par>
                              <p:par>
                                <p:cTn id="35" presetID="5" presetClass="entr" presetSubtype="10" fill="hold" nodeType="withEffect">
                                  <p:stCondLst>
                                    <p:cond delay="0"/>
                                  </p:stCondLst>
                                  <p:childTnLst>
                                    <p:set>
                                      <p:cBhvr>
                                        <p:cTn id="36" dur="1" fill="hold">
                                          <p:stCondLst>
                                            <p:cond delay="0"/>
                                          </p:stCondLst>
                                        </p:cTn>
                                        <p:tgtEl>
                                          <p:spTgt spid="48130">
                                            <p:txEl>
                                              <p:pRg st="1" end="1"/>
                                            </p:txEl>
                                          </p:spTgt>
                                        </p:tgtEl>
                                        <p:attrNameLst>
                                          <p:attrName>style.visibility</p:attrName>
                                        </p:attrNameLst>
                                      </p:cBhvr>
                                      <p:to>
                                        <p:strVal val="visible"/>
                                      </p:to>
                                    </p:set>
                                    <p:animEffect transition="in" filter="checkerboard(across)">
                                      <p:cBhvr>
                                        <p:cTn id="37" dur="500"/>
                                        <p:tgtEl>
                                          <p:spTgt spid="48130">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8145"/>
                                        </p:tgtEl>
                                        <p:attrNameLst>
                                          <p:attrName>style.visibility</p:attrName>
                                        </p:attrNameLst>
                                      </p:cBhvr>
                                      <p:to>
                                        <p:strVal val="visible"/>
                                      </p:to>
                                    </p:set>
                                    <p:anim calcmode="lin" valueType="num">
                                      <p:cBhvr additive="base">
                                        <p:cTn id="42" dur="500" fill="hold"/>
                                        <p:tgtEl>
                                          <p:spTgt spid="48145"/>
                                        </p:tgtEl>
                                        <p:attrNameLst>
                                          <p:attrName>ppt_x</p:attrName>
                                        </p:attrNameLst>
                                      </p:cBhvr>
                                      <p:tavLst>
                                        <p:tav tm="0">
                                          <p:val>
                                            <p:strVal val="#ppt_x"/>
                                          </p:val>
                                        </p:tav>
                                        <p:tav tm="100000">
                                          <p:val>
                                            <p:strVal val="#ppt_x"/>
                                          </p:val>
                                        </p:tav>
                                      </p:tavLst>
                                    </p:anim>
                                    <p:anim calcmode="lin" valueType="num">
                                      <p:cBhvr additive="base">
                                        <p:cTn id="43" dur="500" fill="hold"/>
                                        <p:tgtEl>
                                          <p:spTgt spid="4814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8146"/>
                                        </p:tgtEl>
                                        <p:attrNameLst>
                                          <p:attrName>style.visibility</p:attrName>
                                        </p:attrNameLst>
                                      </p:cBhvr>
                                      <p:to>
                                        <p:strVal val="visible"/>
                                      </p:to>
                                    </p:set>
                                    <p:anim calcmode="lin" valueType="num">
                                      <p:cBhvr additive="base">
                                        <p:cTn id="48" dur="500" fill="hold"/>
                                        <p:tgtEl>
                                          <p:spTgt spid="48146"/>
                                        </p:tgtEl>
                                        <p:attrNameLst>
                                          <p:attrName>ppt_x</p:attrName>
                                        </p:attrNameLst>
                                      </p:cBhvr>
                                      <p:tavLst>
                                        <p:tav tm="0">
                                          <p:val>
                                            <p:strVal val="#ppt_x"/>
                                          </p:val>
                                        </p:tav>
                                        <p:tav tm="100000">
                                          <p:val>
                                            <p:strVal val="#ppt_x"/>
                                          </p:val>
                                        </p:tav>
                                      </p:tavLst>
                                    </p:anim>
                                    <p:anim calcmode="lin" valueType="num">
                                      <p:cBhvr additive="base">
                                        <p:cTn id="49" dur="500" fill="hold"/>
                                        <p:tgtEl>
                                          <p:spTgt spid="4814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8148">
                                            <p:txEl>
                                              <p:pRg st="0" end="0"/>
                                            </p:txEl>
                                          </p:spTgt>
                                        </p:tgtEl>
                                        <p:attrNameLst>
                                          <p:attrName>style.visibility</p:attrName>
                                        </p:attrNameLst>
                                      </p:cBhvr>
                                      <p:to>
                                        <p:strVal val="visible"/>
                                      </p:to>
                                    </p:set>
                                    <p:anim calcmode="lin" valueType="num">
                                      <p:cBhvr additive="base">
                                        <p:cTn id="54" dur="500" fill="hold"/>
                                        <p:tgtEl>
                                          <p:spTgt spid="48148">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81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48131"/>
                                        </p:tgtEl>
                                        <p:attrNameLst>
                                          <p:attrName>style.visibility</p:attrName>
                                        </p:attrNameLst>
                                      </p:cBhvr>
                                      <p:to>
                                        <p:strVal val="visible"/>
                                      </p:to>
                                    </p:set>
                                    <p:anim calcmode="lin" valueType="num">
                                      <p:cBhvr additive="base">
                                        <p:cTn id="60" dur="500" fill="hold"/>
                                        <p:tgtEl>
                                          <p:spTgt spid="48131"/>
                                        </p:tgtEl>
                                        <p:attrNameLst>
                                          <p:attrName>ppt_x</p:attrName>
                                        </p:attrNameLst>
                                      </p:cBhvr>
                                      <p:tavLst>
                                        <p:tav tm="0">
                                          <p:val>
                                            <p:strVal val="#ppt_x"/>
                                          </p:val>
                                        </p:tav>
                                        <p:tav tm="100000">
                                          <p:val>
                                            <p:strVal val="#ppt_x"/>
                                          </p:val>
                                        </p:tav>
                                      </p:tavLst>
                                    </p:anim>
                                    <p:anim calcmode="lin" valueType="num">
                                      <p:cBhvr additive="base">
                                        <p:cTn id="61"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nodeType="clickEffect">
                                  <p:stCondLst>
                                    <p:cond delay="0"/>
                                  </p:stCondLst>
                                  <p:childTnLst>
                                    <p:set>
                                      <p:cBhvr>
                                        <p:cTn id="65" dur="1" fill="hold">
                                          <p:stCondLst>
                                            <p:cond delay="0"/>
                                          </p:stCondLst>
                                        </p:cTn>
                                        <p:tgtEl>
                                          <p:spTgt spid="48132">
                                            <p:txEl>
                                              <p:pRg st="0" end="0"/>
                                            </p:txEl>
                                          </p:spTgt>
                                        </p:tgtEl>
                                        <p:attrNameLst>
                                          <p:attrName>style.visibility</p:attrName>
                                        </p:attrNameLst>
                                      </p:cBhvr>
                                      <p:to>
                                        <p:strVal val="visible"/>
                                      </p:to>
                                    </p:set>
                                    <p:animEffect transition="in" filter="box(in)">
                                      <p:cBhvr>
                                        <p:cTn id="66" dur="500"/>
                                        <p:tgtEl>
                                          <p:spTgt spid="4813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48130">
                                            <p:txEl>
                                              <p:pRg st="5" end="5"/>
                                            </p:txEl>
                                          </p:spTgt>
                                        </p:tgtEl>
                                        <p:attrNameLst>
                                          <p:attrName>style.visibility</p:attrName>
                                        </p:attrNameLst>
                                      </p:cBhvr>
                                      <p:to>
                                        <p:strVal val="visible"/>
                                      </p:to>
                                    </p:set>
                                    <p:anim calcmode="lin" valueType="num">
                                      <p:cBhvr additive="base">
                                        <p:cTn id="71" dur="500" fill="hold"/>
                                        <p:tgtEl>
                                          <p:spTgt spid="48130">
                                            <p:txEl>
                                              <p:pRg st="5" end="5"/>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48130">
                                            <p:txEl>
                                              <p:pRg st="5" end="5"/>
                                            </p:txEl>
                                          </p:spTgt>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48130">
                                            <p:txEl>
                                              <p:pRg st="6" end="6"/>
                                            </p:txEl>
                                          </p:spTgt>
                                        </p:tgtEl>
                                        <p:attrNameLst>
                                          <p:attrName>style.visibility</p:attrName>
                                        </p:attrNameLst>
                                      </p:cBhvr>
                                      <p:to>
                                        <p:strVal val="visible"/>
                                      </p:to>
                                    </p:set>
                                    <p:anim calcmode="lin" valueType="num">
                                      <p:cBhvr additive="base">
                                        <p:cTn id="75" dur="500" fill="hold"/>
                                        <p:tgtEl>
                                          <p:spTgt spid="48130">
                                            <p:txEl>
                                              <p:pRg st="6" end="6"/>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4813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48149"/>
                                        </p:tgtEl>
                                        <p:attrNameLst>
                                          <p:attrName>style.visibility</p:attrName>
                                        </p:attrNameLst>
                                      </p:cBhvr>
                                      <p:to>
                                        <p:strVal val="visible"/>
                                      </p:to>
                                    </p:set>
                                    <p:anim calcmode="lin" valueType="num">
                                      <p:cBhvr additive="base">
                                        <p:cTn id="81" dur="500" fill="hold"/>
                                        <p:tgtEl>
                                          <p:spTgt spid="48149"/>
                                        </p:tgtEl>
                                        <p:attrNameLst>
                                          <p:attrName>ppt_x</p:attrName>
                                        </p:attrNameLst>
                                      </p:cBhvr>
                                      <p:tavLst>
                                        <p:tav tm="0">
                                          <p:val>
                                            <p:strVal val="#ppt_x"/>
                                          </p:val>
                                        </p:tav>
                                        <p:tav tm="100000">
                                          <p:val>
                                            <p:strVal val="#ppt_x"/>
                                          </p:val>
                                        </p:tav>
                                      </p:tavLst>
                                    </p:anim>
                                    <p:anim calcmode="lin" valueType="num">
                                      <p:cBhvr additive="base">
                                        <p:cTn id="82" dur="500" fill="hold"/>
                                        <p:tgtEl>
                                          <p:spTgt spid="4814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48133"/>
                                        </p:tgtEl>
                                        <p:attrNameLst>
                                          <p:attrName>style.visibility</p:attrName>
                                        </p:attrNameLst>
                                      </p:cBhvr>
                                      <p:to>
                                        <p:strVal val="visible"/>
                                      </p:to>
                                    </p:set>
                                    <p:anim calcmode="lin" valueType="num">
                                      <p:cBhvr additive="base">
                                        <p:cTn id="87" dur="500" fill="hold"/>
                                        <p:tgtEl>
                                          <p:spTgt spid="48133"/>
                                        </p:tgtEl>
                                        <p:attrNameLst>
                                          <p:attrName>ppt_x</p:attrName>
                                        </p:attrNameLst>
                                      </p:cBhvr>
                                      <p:tavLst>
                                        <p:tav tm="0">
                                          <p:val>
                                            <p:strVal val="#ppt_x"/>
                                          </p:val>
                                        </p:tav>
                                        <p:tav tm="100000">
                                          <p:val>
                                            <p:strVal val="#ppt_x"/>
                                          </p:val>
                                        </p:tav>
                                      </p:tavLst>
                                    </p:anim>
                                    <p:anim calcmode="lin" valueType="num">
                                      <p:cBhvr additive="base">
                                        <p:cTn id="88" dur="500" fill="hold"/>
                                        <p:tgtEl>
                                          <p:spTgt spid="4813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52233">
                                            <p:txEl>
                                              <p:pRg st="0" end="0"/>
                                            </p:txEl>
                                          </p:spTgt>
                                        </p:tgtEl>
                                        <p:attrNameLst>
                                          <p:attrName>style.visibility</p:attrName>
                                        </p:attrNameLst>
                                      </p:cBhvr>
                                      <p:to>
                                        <p:strVal val="visible"/>
                                      </p:to>
                                    </p:set>
                                    <p:anim calcmode="lin" valueType="num">
                                      <p:cBhvr additive="base">
                                        <p:cTn id="93" dur="500" fill="hold"/>
                                        <p:tgtEl>
                                          <p:spTgt spid="52233">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522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animBg="1"/>
      <p:bldP spid="48146" grpId="0" animBg="1"/>
      <p:bldP spid="481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矩形 45060"/>
          <p:cNvSpPr/>
          <p:nvPr/>
        </p:nvSpPr>
        <p:spPr>
          <a:xfrm>
            <a:off x="685800" y="152400"/>
            <a:ext cx="8172450" cy="579438"/>
          </a:xfrm>
          <a:prstGeom prst="rect">
            <a:avLst/>
          </a:prstGeom>
          <a:noFill/>
          <a:ln w="9525">
            <a:noFill/>
          </a:ln>
        </p:spPr>
        <p:txBody>
          <a:bodyPr anchor="ctr">
            <a:spAutoFit/>
          </a:bodyPr>
          <a:lstStyle/>
          <a:p>
            <a:r>
              <a:rPr lang="en-US" altLang="zh-CN" sz="3200" i="1">
                <a:solidFill>
                  <a:srgbClr val="FF3300"/>
                </a:solidFill>
                <a:latin typeface="Arial Black" panose="020B0A04020102020204" pitchFamily="34" charset="0"/>
              </a:rPr>
              <a:t>Rule2: to use______________________</a:t>
            </a:r>
            <a:endParaRPr lang="en-US" altLang="zh-CN" sz="3200" i="1">
              <a:solidFill>
                <a:srgbClr val="000000"/>
              </a:solidFill>
              <a:latin typeface="Arial Black" panose="020B0A04020102020204" pitchFamily="34" charset="0"/>
            </a:endParaRPr>
          </a:p>
        </p:txBody>
      </p:sp>
      <p:sp>
        <p:nvSpPr>
          <p:cNvPr id="45063" name="文本框 45062"/>
          <p:cNvSpPr txBox="1"/>
          <p:nvPr/>
        </p:nvSpPr>
        <p:spPr>
          <a:xfrm>
            <a:off x="838200" y="1600200"/>
            <a:ext cx="6096000" cy="457200"/>
          </a:xfrm>
          <a:prstGeom prst="rect">
            <a:avLst/>
          </a:prstGeom>
          <a:noFill/>
          <a:ln w="9525">
            <a:noFill/>
          </a:ln>
        </p:spPr>
        <p:txBody>
          <a:bodyPr>
            <a:spAutoFit/>
          </a:bodyPr>
          <a:lstStyle/>
          <a:p>
            <a:pPr>
              <a:spcBef>
                <a:spcPct val="50000"/>
              </a:spcBef>
            </a:pPr>
            <a:endParaRPr sz="2400" dirty="0">
              <a:latin typeface="Arial" panose="020B0604020202020204" pitchFamily="34" charset="0"/>
            </a:endParaRPr>
          </a:p>
        </p:txBody>
      </p:sp>
      <p:sp>
        <p:nvSpPr>
          <p:cNvPr id="45064" name="文本框 45063"/>
          <p:cNvSpPr txBox="1"/>
          <p:nvPr/>
        </p:nvSpPr>
        <p:spPr>
          <a:xfrm>
            <a:off x="0" y="1066800"/>
            <a:ext cx="9525000" cy="5003800"/>
          </a:xfrm>
          <a:prstGeom prst="rect">
            <a:avLst/>
          </a:prstGeom>
          <a:noFill/>
          <a:ln w="9525">
            <a:noFill/>
          </a:ln>
        </p:spPr>
        <p:txBody>
          <a:bodyPr>
            <a:spAutoFit/>
          </a:bodyPr>
          <a:lstStyle/>
          <a:p>
            <a:pPr lvl="1"/>
            <a:endParaRPr lang="en-US" altLang="zh-CN" sz="2800" b="1" dirty="0">
              <a:solidFill>
                <a:schemeClr val="hlink"/>
              </a:solidFill>
              <a:latin typeface="Arial" panose="020B0604020202020204" pitchFamily="34" charset="0"/>
            </a:endParaRPr>
          </a:p>
          <a:p>
            <a:pPr lvl="1"/>
            <a:r>
              <a:rPr lang="zh-CN" altLang="en-US" sz="2800" b="1" dirty="0">
                <a:solidFill>
                  <a:schemeClr val="hlink"/>
                </a:solidFill>
                <a:latin typeface="Arial" panose="020B0604020202020204" pitchFamily="34" charset="0"/>
              </a:rPr>
              <a:t>例</a:t>
            </a:r>
            <a:r>
              <a:rPr lang="en-US" altLang="zh-CN" sz="2800" b="1">
                <a:solidFill>
                  <a:schemeClr val="hlink"/>
                </a:solidFill>
                <a:latin typeface="Arial" panose="020B0604020202020204" pitchFamily="34" charset="0"/>
              </a:rPr>
              <a:t>1.    </a:t>
            </a:r>
            <a:r>
              <a:rPr lang="en-US" altLang="zh-CN" sz="2800" b="1">
                <a:solidFill>
                  <a:srgbClr val="000099"/>
                </a:solidFill>
                <a:latin typeface="Arial" panose="020B0604020202020204" pitchFamily="34" charset="0"/>
              </a:rPr>
              <a:t>Doctors believe that smoking cigarettes is </a:t>
            </a:r>
            <a:r>
              <a:rPr lang="en-US" altLang="zh-CN" sz="2800" b="1" i="1" u="sng">
                <a:solidFill>
                  <a:srgbClr val="FF0000"/>
                </a:solidFill>
                <a:latin typeface="Arial" panose="020B0604020202020204" pitchFamily="34" charset="0"/>
              </a:rPr>
              <a:t>detrimental</a:t>
            </a:r>
            <a:r>
              <a:rPr lang="en-US" altLang="zh-CN" sz="2800" b="1">
                <a:solidFill>
                  <a:srgbClr val="FF0000"/>
                </a:solidFill>
                <a:latin typeface="Arial" panose="020B0604020202020204" pitchFamily="34" charset="0"/>
              </a:rPr>
              <a:t> </a:t>
            </a:r>
            <a:r>
              <a:rPr lang="en-US" altLang="zh-CN" sz="2800" b="1">
                <a:solidFill>
                  <a:srgbClr val="000099"/>
                </a:solidFill>
                <a:latin typeface="Arial" panose="020B0604020202020204" pitchFamily="34" charset="0"/>
              </a:rPr>
              <a:t>to your health. They also  regard drinking </a:t>
            </a:r>
            <a:endParaRPr lang="en-US" altLang="zh-CN" sz="2800" b="1">
              <a:solidFill>
                <a:srgbClr val="000099"/>
              </a:solidFill>
              <a:latin typeface="Arial" panose="020B0604020202020204" pitchFamily="34" charset="0"/>
            </a:endParaRPr>
          </a:p>
          <a:p>
            <a:pPr lvl="1"/>
            <a:r>
              <a:rPr lang="en-US" altLang="zh-CN" sz="2800" b="1">
                <a:solidFill>
                  <a:srgbClr val="000099"/>
                </a:solidFill>
                <a:latin typeface="Arial" panose="020B0604020202020204" pitchFamily="34" charset="0"/>
              </a:rPr>
              <a:t>as harmful</a:t>
            </a:r>
            <a:r>
              <a:rPr lang="en-US" altLang="zh-CN" sz="2800" b="1">
                <a:solidFill>
                  <a:srgbClr val="FF0000"/>
                </a:solidFill>
                <a:latin typeface="Arial" panose="020B0604020202020204" pitchFamily="34" charset="0"/>
              </a:rPr>
              <a:t>. </a:t>
            </a:r>
            <a:endParaRPr lang="en-US" altLang="zh-CN" sz="2800" b="1">
              <a:solidFill>
                <a:srgbClr val="FF0000"/>
              </a:solidFill>
              <a:latin typeface="Arial" panose="020B0604020202020204" pitchFamily="34" charset="0"/>
            </a:endParaRPr>
          </a:p>
          <a:p>
            <a:pPr lvl="1"/>
            <a:endParaRPr lang="en-US" altLang="zh-CN" sz="2800" b="1">
              <a:solidFill>
                <a:srgbClr val="FF0000"/>
              </a:solidFill>
              <a:latin typeface="Arial" panose="020B0604020202020204" pitchFamily="34" charset="0"/>
            </a:endParaRPr>
          </a:p>
          <a:p>
            <a:r>
              <a:rPr lang="en-US" altLang="zh-CN" sz="2800" b="1">
                <a:solidFill>
                  <a:srgbClr val="000099"/>
                </a:solidFill>
                <a:latin typeface="Arial" panose="020B0604020202020204" pitchFamily="34" charset="0"/>
              </a:rPr>
              <a:t>2.Most women in Ghana--- the educated and  </a:t>
            </a:r>
            <a:r>
              <a:rPr lang="en-US" altLang="zh-CN" sz="2800" b="1" u="sng">
                <a:solidFill>
                  <a:srgbClr val="FF0000"/>
                </a:solidFill>
                <a:latin typeface="Arial" panose="020B0604020202020204" pitchFamily="34" charset="0"/>
              </a:rPr>
              <a:t>illiterate</a:t>
            </a:r>
            <a:r>
              <a:rPr lang="en-US" altLang="zh-CN" sz="2800" b="1" u="sng">
                <a:solidFill>
                  <a:srgbClr val="000099"/>
                </a:solidFill>
                <a:latin typeface="Arial" panose="020B0604020202020204" pitchFamily="34" charset="0"/>
              </a:rPr>
              <a:t>,</a:t>
            </a:r>
            <a:r>
              <a:rPr lang="en-US" altLang="zh-CN" sz="2800" b="1">
                <a:solidFill>
                  <a:srgbClr val="000099"/>
                </a:solidFill>
                <a:latin typeface="Arial" panose="020B0604020202020204" pitchFamily="34" charset="0"/>
              </a:rPr>
              <a:t> the urban and rural, the young and old--- work to earn an income in addition to maintaining their roles as housewives and mothers.</a:t>
            </a:r>
            <a:endParaRPr lang="en-US" altLang="zh-CN" sz="2800" b="1">
              <a:solidFill>
                <a:srgbClr val="000099"/>
              </a:solidFill>
              <a:latin typeface="Arial" panose="020B0604020202020204" pitchFamily="34" charset="0"/>
            </a:endParaRPr>
          </a:p>
          <a:p>
            <a:pPr>
              <a:spcBef>
                <a:spcPct val="50000"/>
              </a:spcBef>
            </a:pPr>
            <a:endParaRPr lang="en-US" altLang="zh-CN" sz="2800" b="1" dirty="0">
              <a:solidFill>
                <a:schemeClr val="hlink"/>
              </a:solidFill>
              <a:latin typeface="Arial" panose="020B0604020202020204" pitchFamily="34" charset="0"/>
            </a:endParaRPr>
          </a:p>
        </p:txBody>
      </p:sp>
      <p:sp>
        <p:nvSpPr>
          <p:cNvPr id="45065" name="Rectangle 13"/>
          <p:cNvSpPr>
            <a:spLocks noGrp="1"/>
          </p:cNvSpPr>
          <p:nvPr>
            <p:ph type="body" idx="1"/>
          </p:nvPr>
        </p:nvSpPr>
        <p:spPr>
          <a:xfrm>
            <a:off x="-228600" y="2590800"/>
            <a:ext cx="9372600" cy="4525963"/>
          </a:xfrm>
        </p:spPr>
        <p:txBody>
          <a:bodyPr vert="horz" wrap="square" lIns="91440" tIns="45720" rIns="91440" bIns="45720" anchor="t"/>
          <a:lstStyle/>
          <a:p>
            <a:pPr>
              <a:spcBef>
                <a:spcPct val="0"/>
              </a:spcBef>
              <a:buNone/>
            </a:pPr>
            <a:r>
              <a:rPr lang="en-US" altLang="zh-CN" dirty="0"/>
              <a:t>    </a:t>
            </a:r>
            <a:endParaRPr lang="en-US" altLang="zh-CN" dirty="0"/>
          </a:p>
          <a:p>
            <a:pPr>
              <a:spcBef>
                <a:spcPct val="0"/>
              </a:spcBef>
              <a:buNone/>
            </a:pPr>
            <a:r>
              <a:rPr lang="en-US" altLang="zh-CN" dirty="0"/>
              <a:t>   </a:t>
            </a:r>
            <a:endParaRPr lang="en-US" altLang="zh-CN" sz="2800" b="1">
              <a:solidFill>
                <a:schemeClr val="hlink"/>
              </a:solidFill>
            </a:endParaRPr>
          </a:p>
        </p:txBody>
      </p:sp>
      <p:sp>
        <p:nvSpPr>
          <p:cNvPr id="45067" name="AutoShape 8"/>
          <p:cNvSpPr/>
          <p:nvPr/>
        </p:nvSpPr>
        <p:spPr>
          <a:xfrm>
            <a:off x="3733800" y="2590800"/>
            <a:ext cx="4648200" cy="533400"/>
          </a:xfrm>
          <a:prstGeom prst="wedgeEllipseCallout">
            <a:avLst>
              <a:gd name="adj1" fmla="val -85176"/>
              <a:gd name="adj2" fmla="val -93454"/>
            </a:avLst>
          </a:prstGeom>
          <a:solidFill>
            <a:srgbClr val="FFFF00"/>
          </a:solidFill>
          <a:ln w="9525" cap="flat" cmpd="sng">
            <a:solidFill>
              <a:schemeClr val="tx1"/>
            </a:solidFill>
            <a:prstDash val="solid"/>
            <a:miter/>
            <a:headEnd type="none" w="med" len="med"/>
            <a:tailEnd type="none" w="med" len="med"/>
          </a:ln>
        </p:spPr>
        <p:txBody>
          <a:bodyPr/>
          <a:lstStyle/>
          <a:p>
            <a:pPr algn="ctr"/>
            <a:endParaRPr lang="zh-CN" altLang="zh-CN" dirty="0">
              <a:latin typeface="Arial" panose="020B0604020202020204" pitchFamily="34" charset="0"/>
            </a:endParaRPr>
          </a:p>
        </p:txBody>
      </p:sp>
      <p:sp>
        <p:nvSpPr>
          <p:cNvPr id="48135" name="Text Box 7"/>
          <p:cNvSpPr txBox="1"/>
          <p:nvPr/>
        </p:nvSpPr>
        <p:spPr>
          <a:xfrm>
            <a:off x="4800600" y="2590800"/>
            <a:ext cx="1828800" cy="579438"/>
          </a:xfrm>
          <a:prstGeom prst="rect">
            <a:avLst/>
          </a:prstGeom>
          <a:noFill/>
          <a:ln w="9525">
            <a:noFill/>
          </a:ln>
        </p:spPr>
        <p:txBody>
          <a:bodyPr>
            <a:spAutoFit/>
          </a:bodyPr>
          <a:lstStyle/>
          <a:p>
            <a:pPr>
              <a:spcBef>
                <a:spcPct val="50000"/>
              </a:spcBef>
            </a:pPr>
            <a:r>
              <a:rPr lang="en-US" altLang="zh-CN" sz="3200" b="1">
                <a:solidFill>
                  <a:srgbClr val="FF0000"/>
                </a:solidFill>
                <a:latin typeface="Arial" panose="020B0604020202020204" pitchFamily="34" charset="0"/>
              </a:rPr>
              <a:t>harmful</a:t>
            </a:r>
            <a:endParaRPr lang="en-US" altLang="zh-CN" sz="3200" b="1">
              <a:solidFill>
                <a:srgbClr val="FF0000"/>
              </a:solidFill>
              <a:latin typeface="Arial" panose="020B0604020202020204" pitchFamily="34" charset="0"/>
            </a:endParaRPr>
          </a:p>
        </p:txBody>
      </p:sp>
      <p:sp>
        <p:nvSpPr>
          <p:cNvPr id="48133" name="Text Box 5"/>
          <p:cNvSpPr txBox="1"/>
          <p:nvPr/>
        </p:nvSpPr>
        <p:spPr>
          <a:xfrm>
            <a:off x="6019800" y="1905000"/>
            <a:ext cx="914400" cy="519113"/>
          </a:xfrm>
          <a:prstGeom prst="rect">
            <a:avLst/>
          </a:prstGeom>
          <a:solidFill>
            <a:srgbClr val="CC0000"/>
          </a:solidFill>
          <a:ln w="9525">
            <a:noFill/>
          </a:ln>
        </p:spPr>
        <p:txBody>
          <a:bodyPr>
            <a:spAutoFit/>
          </a:bodyPr>
          <a:lstStyle/>
          <a:p>
            <a:pPr>
              <a:spcBef>
                <a:spcPct val="50000"/>
              </a:spcBef>
            </a:pPr>
            <a:r>
              <a:rPr lang="en-US" altLang="zh-CN" sz="2800" b="1">
                <a:latin typeface="Arial" panose="020B0604020202020204" pitchFamily="34" charset="0"/>
              </a:rPr>
              <a:t>also</a:t>
            </a:r>
            <a:endParaRPr lang="en-US" altLang="zh-CN" sz="2800" b="1">
              <a:latin typeface="Arial" panose="020B0604020202020204" pitchFamily="34" charset="0"/>
            </a:endParaRPr>
          </a:p>
        </p:txBody>
      </p:sp>
      <p:sp>
        <p:nvSpPr>
          <p:cNvPr id="2" name="Text Box 5"/>
          <p:cNvSpPr txBox="1"/>
          <p:nvPr/>
        </p:nvSpPr>
        <p:spPr>
          <a:xfrm>
            <a:off x="990600" y="2743200"/>
            <a:ext cx="1676400" cy="519113"/>
          </a:xfrm>
          <a:prstGeom prst="rect">
            <a:avLst/>
          </a:prstGeom>
          <a:solidFill>
            <a:srgbClr val="CC0000"/>
          </a:solidFill>
          <a:ln w="9525">
            <a:noFill/>
          </a:ln>
        </p:spPr>
        <p:txBody>
          <a:bodyPr>
            <a:spAutoFit/>
          </a:bodyPr>
          <a:lstStyle/>
          <a:p>
            <a:pPr>
              <a:spcBef>
                <a:spcPct val="50000"/>
              </a:spcBef>
            </a:pPr>
            <a:r>
              <a:rPr lang="en-US" altLang="zh-CN" sz="2800" b="1">
                <a:latin typeface="Arial" panose="020B0604020202020204" pitchFamily="34" charset="0"/>
              </a:rPr>
              <a:t>harmful</a:t>
            </a:r>
            <a:endParaRPr lang="en-US" altLang="zh-CN" sz="2800" b="1">
              <a:latin typeface="Arial" panose="020B0604020202020204" pitchFamily="34" charset="0"/>
            </a:endParaRPr>
          </a:p>
        </p:txBody>
      </p:sp>
      <p:sp>
        <p:nvSpPr>
          <p:cNvPr id="45071" name="AutoShape 8"/>
          <p:cNvSpPr/>
          <p:nvPr/>
        </p:nvSpPr>
        <p:spPr>
          <a:xfrm rot="10800000" flipH="1" flipV="1">
            <a:off x="4572000" y="5334000"/>
            <a:ext cx="3810000" cy="609600"/>
          </a:xfrm>
          <a:prstGeom prst="wedgeEllipseCallout">
            <a:avLst>
              <a:gd name="adj1" fmla="val 40458"/>
              <a:gd name="adj2" fmla="val -278125"/>
            </a:avLst>
          </a:prstGeom>
          <a:solidFill>
            <a:srgbClr val="FFFF00"/>
          </a:solidFill>
          <a:ln w="9525" cap="flat" cmpd="sng">
            <a:solidFill>
              <a:schemeClr val="tx1"/>
            </a:solidFill>
            <a:prstDash val="solid"/>
            <a:miter/>
            <a:headEnd type="none" w="med" len="med"/>
            <a:tailEnd type="none" w="med" len="med"/>
          </a:ln>
        </p:spPr>
        <p:txBody>
          <a:bodyPr/>
          <a:lstStyle/>
          <a:p>
            <a:pPr algn="ctr"/>
            <a:endParaRPr lang="zh-CN" altLang="zh-CN" dirty="0">
              <a:latin typeface="Arial" panose="020B0604020202020204" pitchFamily="34" charset="0"/>
            </a:endParaRPr>
          </a:p>
        </p:txBody>
      </p:sp>
      <p:sp>
        <p:nvSpPr>
          <p:cNvPr id="52233" name="Text Box 9"/>
          <p:cNvSpPr txBox="1"/>
          <p:nvPr/>
        </p:nvSpPr>
        <p:spPr>
          <a:xfrm>
            <a:off x="5029200" y="5257800"/>
            <a:ext cx="4114800"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文盲的，不识字的</a:t>
            </a:r>
            <a:endParaRPr lang="zh-CN" altLang="en-US" sz="3200" b="1" dirty="0">
              <a:solidFill>
                <a:srgbClr val="FF0000"/>
              </a:solidFill>
              <a:latin typeface="Arial" panose="020B0604020202020204" pitchFamily="34" charset="0"/>
            </a:endParaRPr>
          </a:p>
        </p:txBody>
      </p:sp>
      <p:sp>
        <p:nvSpPr>
          <p:cNvPr id="45073" name="文本框 45072"/>
          <p:cNvSpPr txBox="1"/>
          <p:nvPr/>
        </p:nvSpPr>
        <p:spPr>
          <a:xfrm>
            <a:off x="0" y="914400"/>
            <a:ext cx="5791200" cy="641350"/>
          </a:xfrm>
          <a:prstGeom prst="rect">
            <a:avLst/>
          </a:prstGeom>
          <a:noFill/>
          <a:ln w="9525">
            <a:noFill/>
          </a:ln>
        </p:spPr>
        <p:txBody>
          <a:bodyPr>
            <a:spAutoFit/>
          </a:bodyPr>
          <a:lstStyle/>
          <a:p>
            <a:pPr>
              <a:spcBef>
                <a:spcPct val="50000"/>
              </a:spcBef>
            </a:pPr>
            <a:r>
              <a:rPr lang="en-US" altLang="zh-CN" sz="3600" b="1">
                <a:solidFill>
                  <a:srgbClr val="0033CC"/>
                </a:solidFill>
                <a:latin typeface="Monotype Corsiva" panose="03010101010201010101" pitchFamily="66" charset="0"/>
              </a:rPr>
              <a:t> 1.  </a:t>
            </a:r>
            <a:r>
              <a:rPr lang="zh-CN" altLang="en-US" sz="3600" b="1" dirty="0">
                <a:solidFill>
                  <a:srgbClr val="000099"/>
                </a:solidFill>
                <a:latin typeface="黑体" panose="02010609060101010101" pitchFamily="2" charset="-122"/>
                <a:ea typeface="黑体" panose="02010609060101010101" pitchFamily="2" charset="-122"/>
              </a:rPr>
              <a:t>并列关系</a:t>
            </a:r>
            <a:endParaRPr lang="zh-CN" altLang="en-US" sz="3600" b="1">
              <a:solidFill>
                <a:srgbClr val="000099"/>
              </a:solidFill>
              <a:latin typeface="黑体" panose="02010609060101010101" pitchFamily="2" charset="-122"/>
              <a:ea typeface="黑体" panose="02010609060101010101" pitchFamily="2" charset="-122"/>
            </a:endParaRPr>
          </a:p>
        </p:txBody>
      </p:sp>
      <p:sp>
        <p:nvSpPr>
          <p:cNvPr id="45074" name="矩形 45073"/>
          <p:cNvSpPr/>
          <p:nvPr/>
        </p:nvSpPr>
        <p:spPr>
          <a:xfrm>
            <a:off x="0" y="5486400"/>
            <a:ext cx="9144000" cy="12192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en-US" altLang="zh-CN" sz="2800" b="1">
                <a:solidFill>
                  <a:srgbClr val="FF0000"/>
                </a:solidFill>
                <a:latin typeface="Times New Roman" panose="02020603050405020304" pitchFamily="18" charset="0"/>
              </a:rPr>
              <a:t>Signal words:</a:t>
            </a:r>
            <a:endParaRPr lang="en-US" altLang="zh-CN" sz="2800" b="1">
              <a:latin typeface="Times New Roman" panose="02020603050405020304" pitchFamily="18" charset="0"/>
            </a:endParaRPr>
          </a:p>
        </p:txBody>
      </p:sp>
      <p:sp>
        <p:nvSpPr>
          <p:cNvPr id="45075" name="文本框 45074"/>
          <p:cNvSpPr txBox="1"/>
          <p:nvPr/>
        </p:nvSpPr>
        <p:spPr>
          <a:xfrm>
            <a:off x="2209800" y="5816600"/>
            <a:ext cx="6591300" cy="946150"/>
          </a:xfrm>
          <a:prstGeom prst="rect">
            <a:avLst/>
          </a:prstGeom>
          <a:noFill/>
          <a:ln w="9525">
            <a:noFill/>
          </a:ln>
        </p:spPr>
        <p:txBody>
          <a:bodyPr wrap="none" anchor="t">
            <a:spAutoFit/>
          </a:bodyPr>
          <a:lstStyle/>
          <a:p>
            <a:r>
              <a:rPr lang="en-US" altLang="zh-CN" sz="2800" b="1">
                <a:solidFill>
                  <a:schemeClr val="tx2"/>
                </a:solidFill>
                <a:latin typeface="Arial" panose="020B0604020202020204" pitchFamily="34" charset="0"/>
              </a:rPr>
              <a:t>and, or, also, that is to say </a:t>
            </a:r>
            <a:r>
              <a:rPr lang="zh-CN" altLang="en-US" sz="2400" b="1" dirty="0">
                <a:solidFill>
                  <a:schemeClr val="tx2"/>
                </a:solidFill>
                <a:latin typeface="Arial" panose="020B0604020202020204" pitchFamily="34" charset="0"/>
              </a:rPr>
              <a:t>（</a:t>
            </a:r>
            <a:r>
              <a:rPr lang="zh-CN" altLang="en-US" sz="2400" b="1" dirty="0">
                <a:latin typeface="Arial" panose="020B0604020202020204" pitchFamily="34" charset="0"/>
              </a:rPr>
              <a:t>换句话说，</a:t>
            </a:r>
            <a:endParaRPr lang="zh-CN" altLang="en-US" sz="2400" b="1" dirty="0">
              <a:latin typeface="Arial" panose="020B0604020202020204" pitchFamily="34" charset="0"/>
            </a:endParaRPr>
          </a:p>
          <a:p>
            <a:r>
              <a:rPr lang="zh-CN" altLang="en-US" sz="2400" b="1" dirty="0">
                <a:latin typeface="Arial" panose="020B0604020202020204" pitchFamily="34" charset="0"/>
              </a:rPr>
              <a:t>也就是说</a:t>
            </a:r>
            <a:r>
              <a:rPr lang="zh-CN" altLang="en-US" sz="2800" b="1" dirty="0">
                <a:solidFill>
                  <a:schemeClr val="tx2"/>
                </a:solidFill>
                <a:latin typeface="Arial" panose="020B0604020202020204" pitchFamily="34" charset="0"/>
              </a:rPr>
              <a:t>）</a:t>
            </a:r>
            <a:r>
              <a:rPr lang="en-US" altLang="zh-CN" sz="2800" b="1" dirty="0">
                <a:solidFill>
                  <a:schemeClr val="tx2"/>
                </a:solidFill>
                <a:latin typeface="Arial" panose="020B0604020202020204" pitchFamily="34" charset="0"/>
              </a:rPr>
              <a:t>in other words</a:t>
            </a:r>
            <a:r>
              <a:rPr lang="zh-CN" altLang="en-US" sz="2800" b="1" dirty="0">
                <a:solidFill>
                  <a:schemeClr val="tx2"/>
                </a:solidFill>
                <a:latin typeface="Arial" panose="020B0604020202020204" pitchFamily="34" charset="0"/>
              </a:rPr>
              <a:t>（</a:t>
            </a:r>
            <a:r>
              <a:rPr lang="zh-CN" altLang="en-US" sz="2400" b="1" dirty="0">
                <a:latin typeface="Arial" panose="020B0604020202020204" pitchFamily="34" charset="0"/>
              </a:rPr>
              <a:t>换句话说</a:t>
            </a:r>
            <a:r>
              <a:rPr lang="zh-CN" altLang="en-US" sz="2400" dirty="0">
                <a:latin typeface="Arial" panose="020B0604020202020204" pitchFamily="34" charset="0"/>
              </a:rPr>
              <a:t> ）</a:t>
            </a:r>
            <a:r>
              <a:rPr lang="en-US" altLang="zh-CN" sz="2800" b="1">
                <a:solidFill>
                  <a:schemeClr val="tx2"/>
                </a:solidFill>
                <a:latin typeface="Arial" panose="020B0604020202020204" pitchFamily="34" charset="0"/>
              </a:rPr>
              <a:t>…</a:t>
            </a:r>
            <a:endParaRPr lang="en-US" altLang="zh-CN" sz="2800" b="1">
              <a:solidFill>
                <a:schemeClr val="tx2"/>
              </a:solidFill>
              <a:latin typeface="Arial" panose="020B0604020202020204" pitchFamily="34" charset="0"/>
            </a:endParaRPr>
          </a:p>
        </p:txBody>
      </p:sp>
      <p:sp>
        <p:nvSpPr>
          <p:cNvPr id="3" name="Text Box 5"/>
          <p:cNvSpPr txBox="1"/>
          <p:nvPr/>
        </p:nvSpPr>
        <p:spPr>
          <a:xfrm>
            <a:off x="6858000" y="3581400"/>
            <a:ext cx="838200" cy="519113"/>
          </a:xfrm>
          <a:prstGeom prst="rect">
            <a:avLst/>
          </a:prstGeom>
          <a:solidFill>
            <a:srgbClr val="CC0000"/>
          </a:solidFill>
          <a:ln w="9525">
            <a:noFill/>
          </a:ln>
        </p:spPr>
        <p:txBody>
          <a:bodyPr>
            <a:spAutoFit/>
          </a:bodyPr>
          <a:lstStyle/>
          <a:p>
            <a:pPr>
              <a:spcBef>
                <a:spcPct val="50000"/>
              </a:spcBef>
            </a:pPr>
            <a:r>
              <a:rPr lang="en-US" altLang="zh-CN" sz="2800" b="1">
                <a:latin typeface="Arial" panose="020B0604020202020204" pitchFamily="34" charset="0"/>
              </a:rPr>
              <a:t>and</a:t>
            </a:r>
            <a:endParaRPr lang="en-US" altLang="zh-CN" sz="2800" b="1">
              <a:latin typeface="Arial" panose="020B0604020202020204" pitchFamily="34" charset="0"/>
            </a:endParaRPr>
          </a:p>
        </p:txBody>
      </p:sp>
      <p:sp>
        <p:nvSpPr>
          <p:cNvPr id="45078" name="云形标注 45077"/>
          <p:cNvSpPr/>
          <p:nvPr/>
        </p:nvSpPr>
        <p:spPr>
          <a:xfrm>
            <a:off x="5867400" y="304800"/>
            <a:ext cx="3276600" cy="1066800"/>
          </a:xfrm>
          <a:prstGeom prst="cloudCallout">
            <a:avLst>
              <a:gd name="adj1" fmla="val -69185"/>
              <a:gd name="adj2" fmla="val 61458"/>
            </a:avLst>
          </a:prstGeom>
          <a:solidFill>
            <a:schemeClr val="accent1"/>
          </a:solidFill>
          <a:ln w="9525" cap="flat" cmpd="sng">
            <a:solidFill>
              <a:schemeClr val="tx1"/>
            </a:solidFill>
            <a:prstDash val="solid"/>
            <a:headEnd type="none" w="med" len="med"/>
            <a:tailEnd type="none" w="med" len="med"/>
          </a:ln>
        </p:spPr>
        <p:txBody>
          <a:bodyPr/>
          <a:lstStyle/>
          <a:p>
            <a:pPr algn="ctr"/>
            <a:endParaRPr sz="2400" dirty="0">
              <a:latin typeface="Arial" panose="020B0604020202020204" pitchFamily="34" charset="0"/>
            </a:endParaRPr>
          </a:p>
        </p:txBody>
      </p:sp>
      <p:sp>
        <p:nvSpPr>
          <p:cNvPr id="45079" name="文本框 45078"/>
          <p:cNvSpPr txBox="1"/>
          <p:nvPr/>
        </p:nvSpPr>
        <p:spPr>
          <a:xfrm>
            <a:off x="6400800" y="457200"/>
            <a:ext cx="2743200" cy="822325"/>
          </a:xfrm>
          <a:prstGeom prst="rect">
            <a:avLst/>
          </a:prstGeom>
          <a:noFill/>
          <a:ln w="9525">
            <a:noFill/>
          </a:ln>
        </p:spPr>
        <p:txBody>
          <a:bodyPr>
            <a:spAutoFit/>
          </a:bodyPr>
          <a:lstStyle/>
          <a:p>
            <a:pPr>
              <a:spcBef>
                <a:spcPct val="50000"/>
              </a:spcBef>
            </a:pPr>
            <a:r>
              <a:rPr lang="en-US" altLang="zh-CN" sz="2400" b="1">
                <a:solidFill>
                  <a:srgbClr val="FF0000"/>
                </a:solidFill>
                <a:latin typeface="Arial" panose="020B0604020202020204" pitchFamily="34" charset="0"/>
              </a:rPr>
              <a:t>guess the meaning</a:t>
            </a:r>
            <a:endParaRPr lang="en-US" altLang="zh-CN" sz="2400" b="1">
              <a:solidFill>
                <a:srgbClr val="FF0000"/>
              </a:solidFill>
              <a:latin typeface="Arial" panose="020B0604020202020204" pitchFamily="34" charset="0"/>
            </a:endParaRPr>
          </a:p>
        </p:txBody>
      </p:sp>
      <p:sp>
        <p:nvSpPr>
          <p:cNvPr id="45080" name="文本框 45079"/>
          <p:cNvSpPr txBox="1"/>
          <p:nvPr/>
        </p:nvSpPr>
        <p:spPr>
          <a:xfrm>
            <a:off x="3810000" y="0"/>
            <a:ext cx="4191000" cy="1708150"/>
          </a:xfrm>
          <a:prstGeom prst="rect">
            <a:avLst/>
          </a:prstGeom>
          <a:noFill/>
          <a:ln w="9525">
            <a:noFill/>
          </a:ln>
        </p:spPr>
        <p:txBody>
          <a:bodyPr>
            <a:spAutoFit/>
          </a:bodyPr>
          <a:lstStyle/>
          <a:p>
            <a:r>
              <a:rPr lang="en-US" altLang="zh-CN" sz="3200" b="1" i="1" dirty="0">
                <a:solidFill>
                  <a:srgbClr val="009900"/>
                </a:solidFill>
                <a:latin typeface="Arial" panose="020B0604020202020204" pitchFamily="34" charset="0"/>
              </a:rPr>
              <a:t>logical relationships</a:t>
            </a:r>
            <a:r>
              <a:rPr lang="zh-CN" altLang="en-US" sz="3200" b="1" i="1" dirty="0">
                <a:solidFill>
                  <a:srgbClr val="009900"/>
                </a:solidFill>
                <a:latin typeface="Arial" panose="020B0604020202020204" pitchFamily="34" charset="0"/>
              </a:rPr>
              <a:t>逻辑关系</a:t>
            </a:r>
            <a:endParaRPr lang="zh-CN" altLang="en-US" sz="3200" b="1" i="1" dirty="0">
              <a:solidFill>
                <a:srgbClr val="009900"/>
              </a:solidFill>
              <a:latin typeface="Arial" panose="020B0604020202020204" pitchFamily="34" charset="0"/>
            </a:endParaRPr>
          </a:p>
          <a:p>
            <a:pPr>
              <a:spcBef>
                <a:spcPct val="50000"/>
              </a:spcBef>
            </a:pPr>
            <a:endParaRPr lang="zh-CN" altLang="en-US" sz="2800" b="1" dirty="0">
              <a:solidFill>
                <a:srgbClr val="0099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blinds(horizontal)">
                                      <p:cBhvr>
                                        <p:cTn id="7" dur="500"/>
                                        <p:tgtEl>
                                          <p:spTgt spid="450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80"/>
                                        </p:tgtEl>
                                        <p:attrNameLst>
                                          <p:attrName>style.visibility</p:attrName>
                                        </p:attrNameLst>
                                      </p:cBhvr>
                                      <p:to>
                                        <p:strVal val="visible"/>
                                      </p:to>
                                    </p:set>
                                    <p:animEffect transition="in" filter="blinds(horizontal)">
                                      <p:cBhvr>
                                        <p:cTn id="12" dur="500"/>
                                        <p:tgtEl>
                                          <p:spTgt spid="4508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073"/>
                                        </p:tgtEl>
                                        <p:attrNameLst>
                                          <p:attrName>style.visibility</p:attrName>
                                        </p:attrNameLst>
                                      </p:cBhvr>
                                      <p:to>
                                        <p:strVal val="visible"/>
                                      </p:to>
                                    </p:set>
                                    <p:animEffect transition="in" filter="blinds(horizontal)">
                                      <p:cBhvr>
                                        <p:cTn id="17" dur="500"/>
                                        <p:tgtEl>
                                          <p:spTgt spid="450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5074"/>
                                        </p:tgtEl>
                                        <p:attrNameLst>
                                          <p:attrName>style.visibility</p:attrName>
                                        </p:attrNameLst>
                                      </p:cBhvr>
                                      <p:to>
                                        <p:strVal val="visible"/>
                                      </p:to>
                                    </p:set>
                                    <p:animEffect transition="in" filter="blinds(horizontal)">
                                      <p:cBhvr>
                                        <p:cTn id="22" dur="500"/>
                                        <p:tgtEl>
                                          <p:spTgt spid="4507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5075"/>
                                        </p:tgtEl>
                                        <p:attrNameLst>
                                          <p:attrName>style.visibility</p:attrName>
                                        </p:attrNameLst>
                                      </p:cBhvr>
                                      <p:to>
                                        <p:strVal val="visible"/>
                                      </p:to>
                                    </p:set>
                                    <p:animEffect transition="in" filter="blinds(horizontal)">
                                      <p:cBhvr>
                                        <p:cTn id="27" dur="500"/>
                                        <p:tgtEl>
                                          <p:spTgt spid="4507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5064">
                                            <p:txEl>
                                              <p:pRg st="1" end="1"/>
                                            </p:txEl>
                                          </p:spTgt>
                                        </p:tgtEl>
                                        <p:attrNameLst>
                                          <p:attrName>style.visibility</p:attrName>
                                        </p:attrNameLst>
                                      </p:cBhvr>
                                      <p:to>
                                        <p:strVal val="visible"/>
                                      </p:to>
                                    </p:set>
                                    <p:animEffect transition="in" filter="blinds(horizontal)">
                                      <p:cBhvr>
                                        <p:cTn id="32" dur="500"/>
                                        <p:tgtEl>
                                          <p:spTgt spid="45064">
                                            <p:txEl>
                                              <p:pRg st="1" end="1"/>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45064">
                                            <p:txEl>
                                              <p:pRg st="2" end="2"/>
                                            </p:txEl>
                                          </p:spTgt>
                                        </p:tgtEl>
                                        <p:attrNameLst>
                                          <p:attrName>style.visibility</p:attrName>
                                        </p:attrNameLst>
                                      </p:cBhvr>
                                      <p:to>
                                        <p:strVal val="visible"/>
                                      </p:to>
                                    </p:set>
                                    <p:animEffect transition="in" filter="blinds(horizontal)">
                                      <p:cBhvr>
                                        <p:cTn id="35" dur="500"/>
                                        <p:tgtEl>
                                          <p:spTgt spid="45064">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45067"/>
                                        </p:tgtEl>
                                        <p:attrNameLst>
                                          <p:attrName>style.visibility</p:attrName>
                                        </p:attrNameLst>
                                      </p:cBhvr>
                                      <p:to>
                                        <p:strVal val="visible"/>
                                      </p:to>
                                    </p:set>
                                    <p:animEffect transition="in" filter="blinds(horizontal)">
                                      <p:cBhvr>
                                        <p:cTn id="40" dur="500"/>
                                        <p:tgtEl>
                                          <p:spTgt spid="4506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48135"/>
                                        </p:tgtEl>
                                        <p:attrNameLst>
                                          <p:attrName>style.visibility</p:attrName>
                                        </p:attrNameLst>
                                      </p:cBhvr>
                                      <p:to>
                                        <p:strVal val="visible"/>
                                      </p:to>
                                    </p:set>
                                    <p:animEffect transition="in" filter="blinds(horizontal)">
                                      <p:cBhvr>
                                        <p:cTn id="45" dur="500"/>
                                        <p:tgtEl>
                                          <p:spTgt spid="4813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48133"/>
                                        </p:tgtEl>
                                        <p:attrNameLst>
                                          <p:attrName>style.visibility</p:attrName>
                                        </p:attrNameLst>
                                      </p:cBhvr>
                                      <p:to>
                                        <p:strVal val="visible"/>
                                      </p:to>
                                    </p:set>
                                    <p:animEffect transition="in" filter="blinds(horizontal)">
                                      <p:cBhvr>
                                        <p:cTn id="50" dur="500"/>
                                        <p:tgtEl>
                                          <p:spTgt spid="48133"/>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blinds(horizontal)">
                                      <p:cBhvr>
                                        <p:cTn id="55" dur="500"/>
                                        <p:tgtEl>
                                          <p:spTgt spid="2"/>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nodeType="clickEffect">
                                  <p:stCondLst>
                                    <p:cond delay="0"/>
                                  </p:stCondLst>
                                  <p:childTnLst>
                                    <p:set>
                                      <p:cBhvr>
                                        <p:cTn id="59" dur="1" fill="hold">
                                          <p:stCondLst>
                                            <p:cond delay="0"/>
                                          </p:stCondLst>
                                        </p:cTn>
                                        <p:tgtEl>
                                          <p:spTgt spid="45064">
                                            <p:txEl>
                                              <p:pRg st="4" end="4"/>
                                            </p:txEl>
                                          </p:spTgt>
                                        </p:tgtEl>
                                        <p:attrNameLst>
                                          <p:attrName>style.visibility</p:attrName>
                                        </p:attrNameLst>
                                      </p:cBhvr>
                                      <p:to>
                                        <p:strVal val="visible"/>
                                      </p:to>
                                    </p:set>
                                    <p:animEffect transition="in" filter="blinds(horizontal)">
                                      <p:cBhvr>
                                        <p:cTn id="60" dur="500"/>
                                        <p:tgtEl>
                                          <p:spTgt spid="45064">
                                            <p:txEl>
                                              <p:pRg st="4" end="4"/>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45071"/>
                                        </p:tgtEl>
                                        <p:attrNameLst>
                                          <p:attrName>style.visibility</p:attrName>
                                        </p:attrNameLst>
                                      </p:cBhvr>
                                      <p:to>
                                        <p:strVal val="visible"/>
                                      </p:to>
                                    </p:set>
                                    <p:animEffect transition="in" filter="blinds(horizontal)">
                                      <p:cBhvr>
                                        <p:cTn id="65" dur="500"/>
                                        <p:tgtEl>
                                          <p:spTgt spid="45071"/>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52233"/>
                                        </p:tgtEl>
                                        <p:attrNameLst>
                                          <p:attrName>style.visibility</p:attrName>
                                        </p:attrNameLst>
                                      </p:cBhvr>
                                      <p:to>
                                        <p:strVal val="visible"/>
                                      </p:to>
                                    </p:set>
                                    <p:animEffect transition="in" filter="blinds(horizontal)">
                                      <p:cBhvr>
                                        <p:cTn id="70" dur="500"/>
                                        <p:tgtEl>
                                          <p:spTgt spid="52233"/>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blinds(horizontal)">
                                      <p:cBhvr>
                                        <p:cTn id="7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P spid="45067" grpId="0" animBg="1"/>
      <p:bldP spid="48135" grpId="0"/>
      <p:bldP spid="48133" grpId="0" animBg="1"/>
      <p:bldP spid="2" grpId="0" animBg="1"/>
      <p:bldP spid="45071" grpId="0" animBg="1"/>
      <p:bldP spid="52233" grpId="0"/>
      <p:bldP spid="45073" grpId="0"/>
      <p:bldP spid="45074" grpId="0"/>
      <p:bldP spid="45075" grpId="0"/>
      <p:bldP spid="3" grpId="0" animBg="1"/>
      <p:bldP spid="4508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文本占位符 4100"/>
          <p:cNvSpPr>
            <a:spLocks noGrp="1" noRot="1"/>
          </p:cNvSpPr>
          <p:nvPr>
            <p:ph type="body" idx="1"/>
          </p:nvPr>
        </p:nvSpPr>
        <p:spPr>
          <a:xfrm>
            <a:off x="0" y="1447800"/>
            <a:ext cx="9601200" cy="5897563"/>
          </a:xfrm>
        </p:spPr>
        <p:txBody>
          <a:bodyPr/>
          <a:lstStyle/>
          <a:p>
            <a:pPr>
              <a:buNone/>
            </a:pPr>
            <a:r>
              <a:rPr lang="zh-CN" altLang="en-US" dirty="0"/>
              <a:t>例</a:t>
            </a:r>
            <a:r>
              <a:rPr lang="en-US" altLang="zh-CN"/>
              <a:t>3. </a:t>
            </a:r>
            <a:r>
              <a:rPr lang="en-US" altLang="zh-CN" sz="2800" b="1">
                <a:solidFill>
                  <a:srgbClr val="000099"/>
                </a:solidFill>
              </a:rPr>
              <a:t>There are charges for  prescription and dental care but  many people, such as children, pregnant women, pensioners, and those on Income Support, are</a:t>
            </a:r>
            <a:r>
              <a:rPr lang="en-US" altLang="zh-CN" sz="2800" b="1" u="sng">
                <a:solidFill>
                  <a:schemeClr val="hlink"/>
                </a:solidFill>
              </a:rPr>
              <a:t> </a:t>
            </a:r>
            <a:r>
              <a:rPr lang="en-US" altLang="zh-CN" sz="2800" b="1" u="sng">
                <a:solidFill>
                  <a:srgbClr val="FF0000"/>
                </a:solidFill>
              </a:rPr>
              <a:t>exempt</a:t>
            </a:r>
            <a:r>
              <a:rPr lang="en-US" altLang="zh-CN" sz="2800" b="1" u="sng">
                <a:solidFill>
                  <a:schemeClr val="hlink"/>
                </a:solidFill>
              </a:rPr>
              <a:t> </a:t>
            </a:r>
            <a:r>
              <a:rPr lang="en-US" altLang="zh-CN" sz="2800" b="1">
                <a:solidFill>
                  <a:srgbClr val="000099"/>
                </a:solidFill>
              </a:rPr>
              <a:t>from payment.</a:t>
            </a:r>
            <a:endParaRPr lang="en-US" altLang="zh-CN" sz="2800" b="1">
              <a:solidFill>
                <a:srgbClr val="000099"/>
              </a:solidFill>
            </a:endParaRPr>
          </a:p>
          <a:p>
            <a:pPr>
              <a:buNone/>
            </a:pPr>
            <a:r>
              <a:rPr lang="en-US" altLang="zh-CN" sz="2800" b="1">
                <a:solidFill>
                  <a:srgbClr val="FF0000"/>
                </a:solidFill>
              </a:rPr>
              <a:t>What does the underlined word “</a:t>
            </a:r>
            <a:r>
              <a:rPr lang="en-US" altLang="zh-CN" sz="2800" b="1">
                <a:solidFill>
                  <a:srgbClr val="000099"/>
                </a:solidFill>
              </a:rPr>
              <a:t>exempt</a:t>
            </a:r>
            <a:r>
              <a:rPr lang="en-US" altLang="zh-CN" sz="2800" b="1">
                <a:solidFill>
                  <a:srgbClr val="FF0000"/>
                </a:solidFill>
              </a:rPr>
              <a:t>” probably mean?</a:t>
            </a:r>
            <a:r>
              <a:rPr lang="en-US" altLang="zh-CN" sz="2800" b="1">
                <a:solidFill>
                  <a:srgbClr val="009900"/>
                </a:solidFill>
              </a:rPr>
              <a:t> </a:t>
            </a:r>
            <a:r>
              <a:rPr lang="en-US" altLang="zh-CN" sz="2800" b="1" err="1"/>
              <a:t>A.suffering B.different C.prevented</a:t>
            </a:r>
            <a:r>
              <a:rPr lang="en-US" altLang="zh-CN" sz="2800" b="1"/>
              <a:t> D. free</a:t>
            </a:r>
            <a:endParaRPr lang="en-US" altLang="zh-CN" sz="2800" b="1"/>
          </a:p>
        </p:txBody>
      </p:sp>
      <p:sp>
        <p:nvSpPr>
          <p:cNvPr id="46095" name="AutoShape 15"/>
          <p:cNvSpPr/>
          <p:nvPr/>
        </p:nvSpPr>
        <p:spPr>
          <a:xfrm>
            <a:off x="7620000" y="3810000"/>
            <a:ext cx="533400" cy="533400"/>
          </a:xfrm>
          <a:custGeom>
            <a:avLst/>
            <a:gdLst>
              <a:gd name="txL" fmla="*/ 5037 w 21600"/>
              <a:gd name="txT" fmla="*/ 2277 h 21600"/>
              <a:gd name="txR" fmla="*/ 16557 w 21600"/>
              <a:gd name="txB" fmla="*/ 13677 h 21600"/>
            </a:gdLst>
            <a:ahLst/>
            <a:cxnLst>
              <a:cxn ang="17694720">
                <a:pos x="383117" y="61722"/>
              </a:cxn>
              <a:cxn ang="11796480">
                <a:pos x="103293" y="304800"/>
              </a:cxn>
              <a:cxn ang="5898240">
                <a:pos x="383117" y="609600"/>
              </a:cxn>
              <a:cxn ang="0">
                <a:pos x="658707" y="304800"/>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cap="flat" cmpd="sng">
            <a:solidFill>
              <a:schemeClr val="tx1"/>
            </a:solidFill>
            <a:prstDash val="solid"/>
            <a:miter/>
            <a:headEnd type="none" w="med" len="med"/>
            <a:tailEnd type="none" w="med" len="med"/>
          </a:ln>
        </p:spPr>
        <p:txBody>
          <a:bodyPr wrap="none" anchor="ctr"/>
          <a:lstStyle/>
          <a:p>
            <a:endParaRPr sz="3200" b="1" dirty="0">
              <a:latin typeface="Arial Black" panose="020B0A04020102020204" pitchFamily="34" charset="0"/>
            </a:endParaRPr>
          </a:p>
        </p:txBody>
      </p:sp>
      <p:sp>
        <p:nvSpPr>
          <p:cNvPr id="4103" name="Rectangle 13"/>
          <p:cNvSpPr/>
          <p:nvPr/>
        </p:nvSpPr>
        <p:spPr>
          <a:xfrm>
            <a:off x="1219200" y="1981200"/>
            <a:ext cx="738188" cy="519113"/>
          </a:xfrm>
          <a:prstGeom prst="rect">
            <a:avLst/>
          </a:prstGeom>
          <a:solidFill>
            <a:srgbClr val="CC0000"/>
          </a:solidFill>
          <a:ln w="9525">
            <a:noFill/>
          </a:ln>
        </p:spPr>
        <p:txBody>
          <a:bodyPr>
            <a:spAutoFit/>
          </a:bodyPr>
          <a:lstStyle/>
          <a:p>
            <a:r>
              <a:rPr lang="en-US" altLang="zh-CN" sz="2800" b="1">
                <a:solidFill>
                  <a:srgbClr val="000000"/>
                </a:solidFill>
                <a:latin typeface="Arial" panose="020B0604020202020204" pitchFamily="34" charset="0"/>
              </a:rPr>
              <a:t>but</a:t>
            </a:r>
            <a:endParaRPr lang="en-US" altLang="zh-CN" sz="2800" b="1">
              <a:solidFill>
                <a:srgbClr val="000000"/>
              </a:solidFill>
              <a:latin typeface="Arial" panose="020B0604020202020204" pitchFamily="34" charset="0"/>
            </a:endParaRPr>
          </a:p>
        </p:txBody>
      </p:sp>
      <p:sp>
        <p:nvSpPr>
          <p:cNvPr id="4108" name="Rectangle 13"/>
          <p:cNvSpPr/>
          <p:nvPr/>
        </p:nvSpPr>
        <p:spPr>
          <a:xfrm>
            <a:off x="2590800" y="1524000"/>
            <a:ext cx="1600200" cy="519113"/>
          </a:xfrm>
          <a:prstGeom prst="rect">
            <a:avLst/>
          </a:prstGeom>
          <a:solidFill>
            <a:srgbClr val="CC0000"/>
          </a:solidFill>
          <a:ln w="9525">
            <a:noFill/>
          </a:ln>
        </p:spPr>
        <p:txBody>
          <a:bodyPr>
            <a:spAutoFit/>
          </a:bodyPr>
          <a:lstStyle/>
          <a:p>
            <a:r>
              <a:rPr lang="en-US" altLang="zh-CN" sz="2800" b="1">
                <a:solidFill>
                  <a:srgbClr val="000000"/>
                </a:solidFill>
                <a:latin typeface="Arial" panose="020B0604020202020204" pitchFamily="34" charset="0"/>
              </a:rPr>
              <a:t>charges</a:t>
            </a:r>
            <a:endParaRPr lang="en-US" altLang="zh-CN" sz="2800" b="1">
              <a:solidFill>
                <a:srgbClr val="000000"/>
              </a:solidFill>
              <a:latin typeface="Arial" panose="020B0604020202020204" pitchFamily="34" charset="0"/>
            </a:endParaRPr>
          </a:p>
        </p:txBody>
      </p:sp>
      <p:sp>
        <p:nvSpPr>
          <p:cNvPr id="4109" name="文本框 4108"/>
          <p:cNvSpPr txBox="1"/>
          <p:nvPr/>
        </p:nvSpPr>
        <p:spPr>
          <a:xfrm>
            <a:off x="0" y="609600"/>
            <a:ext cx="8458200" cy="641350"/>
          </a:xfrm>
          <a:prstGeom prst="rect">
            <a:avLst/>
          </a:prstGeom>
          <a:noFill/>
          <a:ln w="9525">
            <a:noFill/>
          </a:ln>
        </p:spPr>
        <p:txBody>
          <a:bodyPr>
            <a:spAutoFit/>
          </a:bodyPr>
          <a:lstStyle/>
          <a:p>
            <a:pPr>
              <a:spcBef>
                <a:spcPct val="50000"/>
              </a:spcBef>
            </a:pPr>
            <a:r>
              <a:rPr lang="en-US" altLang="zh-CN" sz="3600" b="1">
                <a:solidFill>
                  <a:srgbClr val="0033CC"/>
                </a:solidFill>
                <a:latin typeface="Monotype Corsiva" panose="03010101010201010101" pitchFamily="66" charset="0"/>
              </a:rPr>
              <a:t> </a:t>
            </a:r>
            <a:r>
              <a:rPr lang="en-US" altLang="zh-CN" sz="2400" b="1">
                <a:solidFill>
                  <a:srgbClr val="FF0000"/>
                </a:solidFill>
                <a:effectLst>
                  <a:outerShdw blurRad="38100" dist="38100" dir="2700000">
                    <a:srgbClr val="000000"/>
                  </a:outerShdw>
                </a:effectLst>
                <a:latin typeface="Arial" panose="020B0604020202020204" pitchFamily="34" charset="0"/>
              </a:rPr>
              <a:t>2.</a:t>
            </a:r>
            <a:r>
              <a:rPr lang="en-US" altLang="zh-CN" sz="3600" b="1">
                <a:solidFill>
                  <a:srgbClr val="000099"/>
                </a:solidFill>
                <a:latin typeface="Monotype Corsiva" panose="03010101010201010101" pitchFamily="66" charset="0"/>
              </a:rPr>
              <a:t> </a:t>
            </a:r>
            <a:r>
              <a:rPr lang="zh-CN" altLang="en-US" sz="2400" b="1" dirty="0">
                <a:solidFill>
                  <a:srgbClr val="FF0000"/>
                </a:solidFill>
                <a:effectLst>
                  <a:outerShdw blurRad="38100" dist="38100" dir="2700000">
                    <a:srgbClr val="000000"/>
                  </a:outerShdw>
                </a:effectLst>
                <a:latin typeface="Arial" panose="020B0604020202020204" pitchFamily="34" charset="0"/>
              </a:rPr>
              <a:t>根据转折或对比关系进行判断</a:t>
            </a:r>
            <a:endParaRPr lang="zh-CN" altLang="en-US" sz="2400" b="1">
              <a:solidFill>
                <a:srgbClr val="FF0000"/>
              </a:solidFill>
              <a:effectLst>
                <a:outerShdw blurRad="38100" dist="38100" dir="2700000">
                  <a:srgbClr val="000000"/>
                </a:outerShdw>
              </a:effectLst>
              <a:latin typeface="Arial" panose="020B0604020202020204" pitchFamily="34" charset="0"/>
            </a:endParaRPr>
          </a:p>
        </p:txBody>
      </p:sp>
      <p:sp>
        <p:nvSpPr>
          <p:cNvPr id="4110" name="矩形 4109"/>
          <p:cNvSpPr/>
          <p:nvPr/>
        </p:nvSpPr>
        <p:spPr>
          <a:xfrm>
            <a:off x="0" y="0"/>
            <a:ext cx="8172450" cy="1066800"/>
          </a:xfrm>
          <a:prstGeom prst="rect">
            <a:avLst/>
          </a:prstGeom>
          <a:noFill/>
          <a:ln w="9525">
            <a:noFill/>
          </a:ln>
        </p:spPr>
        <p:txBody>
          <a:bodyPr anchor="ctr">
            <a:spAutoFit/>
          </a:bodyPr>
          <a:lstStyle/>
          <a:p>
            <a:r>
              <a:rPr lang="en-US" altLang="zh-CN" sz="3200" i="1">
                <a:solidFill>
                  <a:srgbClr val="FF3300"/>
                </a:solidFill>
                <a:latin typeface="Arial Black" panose="020B0A04020102020204" pitchFamily="34" charset="0"/>
              </a:rPr>
              <a:t>Rule2: to use______________________</a:t>
            </a:r>
            <a:endParaRPr lang="en-US" altLang="zh-CN" sz="3200" i="1">
              <a:solidFill>
                <a:srgbClr val="FF3300"/>
              </a:solidFill>
              <a:latin typeface="Arial Black" panose="020B0A04020102020204" pitchFamily="34" charset="0"/>
            </a:endParaRPr>
          </a:p>
          <a:p>
            <a:endParaRPr lang="en-US" altLang="zh-CN" sz="3200" i="1">
              <a:solidFill>
                <a:srgbClr val="FF3300"/>
              </a:solidFill>
              <a:latin typeface="Arial Black" panose="020B0A04020102020204" pitchFamily="34" charset="0"/>
            </a:endParaRPr>
          </a:p>
        </p:txBody>
      </p:sp>
      <p:sp>
        <p:nvSpPr>
          <p:cNvPr id="4111" name="矩形 4110"/>
          <p:cNvSpPr/>
          <p:nvPr/>
        </p:nvSpPr>
        <p:spPr>
          <a:xfrm>
            <a:off x="228600" y="4343400"/>
            <a:ext cx="9144000" cy="8382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5pPr>
          </a:lstStyle>
          <a:p>
            <a:pPr lvl="0">
              <a:spcBef>
                <a:spcPct val="0"/>
              </a:spcBef>
              <a:buNone/>
            </a:pPr>
            <a:r>
              <a:rPr lang="en-US" altLang="zh-CN" sz="2800" b="1"/>
              <a:t>4.She is usually </a:t>
            </a:r>
            <a:r>
              <a:rPr lang="en-US" altLang="zh-CN" sz="2800" b="1" u="sng">
                <a:solidFill>
                  <a:srgbClr val="FF0000"/>
                </a:solidFill>
              </a:rPr>
              <a:t>prompt</a:t>
            </a:r>
            <a:r>
              <a:rPr lang="en-US" altLang="zh-CN" sz="2800" b="1"/>
              <a:t> for all her class, but today she arrived in the middle of her first class.</a:t>
            </a:r>
            <a:endParaRPr lang="en-US" altLang="zh-CN" sz="2800" b="1"/>
          </a:p>
          <a:p>
            <a:pPr lvl="0"/>
            <a:r>
              <a:rPr lang="en-US" altLang="zh-CN"/>
              <a:t> </a:t>
            </a:r>
            <a:endParaRPr lang="en-US" altLang="zh-CN"/>
          </a:p>
        </p:txBody>
      </p:sp>
      <p:sp>
        <p:nvSpPr>
          <p:cNvPr id="4112" name="矩形 4111"/>
          <p:cNvSpPr/>
          <p:nvPr/>
        </p:nvSpPr>
        <p:spPr>
          <a:xfrm>
            <a:off x="0" y="5873750"/>
            <a:ext cx="9685338" cy="519113"/>
          </a:xfrm>
          <a:prstGeom prst="rect">
            <a:avLst/>
          </a:prstGeom>
          <a:noFill/>
          <a:ln w="9525">
            <a:noFill/>
          </a:ln>
        </p:spPr>
        <p:txBody>
          <a:bodyPr anchor="ctr">
            <a:spAutoFit/>
          </a:bodyPr>
          <a:lstStyle/>
          <a:p>
            <a:r>
              <a:rPr lang="en-US" altLang="zh-CN" sz="2800" b="1">
                <a:solidFill>
                  <a:srgbClr val="FF0000"/>
                </a:solidFill>
                <a:latin typeface="Times New Roman" panose="02020603050405020304" pitchFamily="18" charset="0"/>
              </a:rPr>
              <a:t>Signal words:</a:t>
            </a:r>
            <a:endParaRPr lang="en-US" altLang="zh-CN" sz="2800" b="1">
              <a:solidFill>
                <a:srgbClr val="FF0000"/>
              </a:solidFill>
              <a:latin typeface="Times New Roman" panose="02020603050405020304" pitchFamily="18" charset="0"/>
            </a:endParaRPr>
          </a:p>
        </p:txBody>
      </p:sp>
      <p:sp>
        <p:nvSpPr>
          <p:cNvPr id="4113" name="文本框 4112"/>
          <p:cNvSpPr txBox="1"/>
          <p:nvPr/>
        </p:nvSpPr>
        <p:spPr>
          <a:xfrm>
            <a:off x="2133600" y="5715000"/>
            <a:ext cx="7010400" cy="1735138"/>
          </a:xfrm>
          <a:prstGeom prst="rect">
            <a:avLst/>
          </a:prstGeom>
          <a:noFill/>
          <a:ln w="9525">
            <a:noFill/>
          </a:ln>
        </p:spPr>
        <p:txBody>
          <a:bodyPr>
            <a:spAutoFit/>
          </a:bodyPr>
          <a:lstStyle/>
          <a:p>
            <a:r>
              <a:rPr lang="en-US" altLang="zh-CN" sz="2400" b="1">
                <a:solidFill>
                  <a:srgbClr val="FF0000"/>
                </a:solidFill>
                <a:latin typeface="Arial" panose="020B0604020202020204" pitchFamily="34" charset="0"/>
              </a:rPr>
              <a:t>but, however, yet, or, otherwise, while, though, on one hand…on the other hand, rather than, instead of</a:t>
            </a:r>
            <a:endParaRPr lang="en-US" altLang="zh-CN" sz="2400" b="1">
              <a:solidFill>
                <a:srgbClr val="FF0000"/>
              </a:solidFill>
              <a:latin typeface="Arial" panose="020B0604020202020204" pitchFamily="34" charset="0"/>
            </a:endParaRPr>
          </a:p>
          <a:p>
            <a:pPr>
              <a:spcBef>
                <a:spcPct val="50000"/>
              </a:spcBef>
            </a:pPr>
            <a:endParaRPr lang="en-US" altLang="zh-CN" sz="2400" dirty="0">
              <a:latin typeface="Arial" panose="020B0604020202020204" pitchFamily="34" charset="0"/>
            </a:endParaRPr>
          </a:p>
        </p:txBody>
      </p:sp>
      <p:sp>
        <p:nvSpPr>
          <p:cNvPr id="4114" name="AutoShape 8"/>
          <p:cNvSpPr/>
          <p:nvPr/>
        </p:nvSpPr>
        <p:spPr>
          <a:xfrm>
            <a:off x="4572000" y="5257800"/>
            <a:ext cx="4572000" cy="533400"/>
          </a:xfrm>
          <a:prstGeom prst="wedgeEllipseCallout">
            <a:avLst>
              <a:gd name="adj1" fmla="val -73264"/>
              <a:gd name="adj2" fmla="val -141069"/>
            </a:avLst>
          </a:prstGeom>
          <a:solidFill>
            <a:srgbClr val="FFFF00"/>
          </a:solidFill>
          <a:ln w="9525" cap="flat" cmpd="sng">
            <a:solidFill>
              <a:schemeClr val="tx1"/>
            </a:solidFill>
            <a:prstDash val="solid"/>
            <a:miter/>
            <a:headEnd type="none" w="med" len="med"/>
            <a:tailEnd type="none" w="med" len="med"/>
          </a:ln>
        </p:spPr>
        <p:txBody>
          <a:bodyPr/>
          <a:lstStyle/>
          <a:p>
            <a:pPr algn="ctr"/>
            <a:endParaRPr lang="zh-CN" altLang="zh-CN" dirty="0">
              <a:latin typeface="Arial" panose="020B0604020202020204" pitchFamily="34" charset="0"/>
            </a:endParaRPr>
          </a:p>
        </p:txBody>
      </p:sp>
      <p:sp>
        <p:nvSpPr>
          <p:cNvPr id="48135" name="Text Box 7"/>
          <p:cNvSpPr txBox="1"/>
          <p:nvPr/>
        </p:nvSpPr>
        <p:spPr>
          <a:xfrm>
            <a:off x="5105400" y="5181600"/>
            <a:ext cx="3200400" cy="579438"/>
          </a:xfrm>
          <a:prstGeom prst="rect">
            <a:avLst/>
          </a:prstGeom>
          <a:noFill/>
          <a:ln w="9525">
            <a:noFill/>
          </a:ln>
        </p:spPr>
        <p:txBody>
          <a:bodyPr>
            <a:spAutoFit/>
          </a:bodyPr>
          <a:lstStyle/>
          <a:p>
            <a:pPr>
              <a:spcBef>
                <a:spcPct val="50000"/>
              </a:spcBef>
            </a:pPr>
            <a:r>
              <a:rPr lang="en-US" altLang="zh-CN" sz="3200" b="1" dirty="0">
                <a:latin typeface="Arial" panose="020B0604020202020204" pitchFamily="34" charset="0"/>
              </a:rPr>
              <a:t>punctual</a:t>
            </a:r>
            <a:r>
              <a:rPr lang="zh-CN" altLang="en-US" sz="3200" b="1" dirty="0">
                <a:latin typeface="Arial" panose="020B0604020202020204" pitchFamily="34" charset="0"/>
              </a:rPr>
              <a:t>准时的</a:t>
            </a:r>
            <a:endParaRPr lang="zh-CN" altLang="en-US" sz="3200" b="1" dirty="0">
              <a:latin typeface="Arial" panose="020B0604020202020204" pitchFamily="34" charset="0"/>
            </a:endParaRPr>
          </a:p>
        </p:txBody>
      </p:sp>
      <p:sp>
        <p:nvSpPr>
          <p:cNvPr id="4116" name="文本框 4115"/>
          <p:cNvSpPr txBox="1"/>
          <p:nvPr/>
        </p:nvSpPr>
        <p:spPr>
          <a:xfrm>
            <a:off x="3810000" y="0"/>
            <a:ext cx="4191000" cy="1220788"/>
          </a:xfrm>
          <a:prstGeom prst="rect">
            <a:avLst/>
          </a:prstGeom>
          <a:noFill/>
          <a:ln w="9525">
            <a:noFill/>
          </a:ln>
        </p:spPr>
        <p:txBody>
          <a:bodyPr>
            <a:spAutoFit/>
          </a:bodyPr>
          <a:lstStyle/>
          <a:p>
            <a:r>
              <a:rPr lang="en-US" altLang="zh-CN" sz="3200" b="1" i="1">
                <a:solidFill>
                  <a:srgbClr val="009900"/>
                </a:solidFill>
                <a:latin typeface="Arial" panose="020B0604020202020204" pitchFamily="34" charset="0"/>
              </a:rPr>
              <a:t>logical relationships</a:t>
            </a:r>
            <a:endParaRPr lang="en-US" altLang="zh-CN" sz="3200" b="1" i="1">
              <a:solidFill>
                <a:srgbClr val="009900"/>
              </a:solidFill>
              <a:latin typeface="Arial" panose="020B0604020202020204" pitchFamily="34" charset="0"/>
            </a:endParaRPr>
          </a:p>
          <a:p>
            <a:pPr>
              <a:spcBef>
                <a:spcPct val="50000"/>
              </a:spcBef>
            </a:pPr>
            <a:endParaRPr lang="en-US" altLang="zh-CN" sz="2800" b="1" dirty="0">
              <a:solidFill>
                <a:srgbClr val="009900"/>
              </a:solidFill>
              <a:latin typeface="Arial" panose="020B0604020202020204" pitchFamily="34" charset="0"/>
            </a:endParaRPr>
          </a:p>
        </p:txBody>
      </p:sp>
      <p:sp>
        <p:nvSpPr>
          <p:cNvPr id="4117" name="圆角矩形标注 4116"/>
          <p:cNvSpPr/>
          <p:nvPr/>
        </p:nvSpPr>
        <p:spPr>
          <a:xfrm>
            <a:off x="4800600" y="685800"/>
            <a:ext cx="1582738" cy="647700"/>
          </a:xfrm>
          <a:prstGeom prst="wedgeRoundRectCallout">
            <a:avLst>
              <a:gd name="adj1" fmla="val -112889"/>
              <a:gd name="adj2" fmla="val 79657"/>
              <a:gd name="adj3" fmla="val 16667"/>
            </a:avLst>
          </a:prstGeom>
          <a:solidFill>
            <a:schemeClr val="accent1"/>
          </a:solidFill>
          <a:ln w="9525" cap="flat" cmpd="sng">
            <a:solidFill>
              <a:schemeClr val="tx1"/>
            </a:solidFill>
            <a:prstDash val="solid"/>
            <a:miter/>
            <a:headEnd type="none" w="med" len="med"/>
            <a:tailEnd type="none" w="med" len="med"/>
          </a:ln>
        </p:spPr>
        <p:txBody>
          <a:bodyPr/>
          <a:lstStyle/>
          <a:p>
            <a:pPr algn="ctr"/>
            <a:endParaRPr dirty="0">
              <a:latin typeface="Arial" panose="020B0604020202020204" pitchFamily="34" charset="0"/>
            </a:endParaRPr>
          </a:p>
        </p:txBody>
      </p:sp>
      <p:sp>
        <p:nvSpPr>
          <p:cNvPr id="4118" name="文本框 4117"/>
          <p:cNvSpPr txBox="1"/>
          <p:nvPr/>
        </p:nvSpPr>
        <p:spPr>
          <a:xfrm>
            <a:off x="4953000" y="838200"/>
            <a:ext cx="2362200" cy="519113"/>
          </a:xfrm>
          <a:prstGeom prst="rect">
            <a:avLst/>
          </a:prstGeom>
          <a:noFill/>
          <a:ln w="9525">
            <a:noFill/>
          </a:ln>
        </p:spPr>
        <p:txBody>
          <a:bodyPr>
            <a:spAutoFit/>
          </a:bodyPr>
          <a:lstStyle/>
          <a:p>
            <a:pPr>
              <a:spcBef>
                <a:spcPct val="50000"/>
              </a:spcBef>
            </a:pPr>
            <a:r>
              <a:rPr lang="zh-CN" altLang="en-US" sz="2800" b="1" dirty="0">
                <a:solidFill>
                  <a:schemeClr val="tx2"/>
                </a:solidFill>
                <a:latin typeface="Arial" panose="020B0604020202020204" pitchFamily="34" charset="0"/>
              </a:rPr>
              <a:t>收费，要价</a:t>
            </a:r>
            <a:endParaRPr lang="zh-CN" altLang="en-US" sz="2800" b="1" dirty="0">
              <a:solidFill>
                <a:schemeClr val="tx2"/>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16"/>
                                        </p:tgtEl>
                                        <p:attrNameLst>
                                          <p:attrName>style.visibility</p:attrName>
                                        </p:attrNameLst>
                                      </p:cBhvr>
                                      <p:to>
                                        <p:strVal val="visible"/>
                                      </p:to>
                                    </p:set>
                                    <p:animEffect transition="in" filter="blinds(horizontal)">
                                      <p:cBhvr>
                                        <p:cTn id="7" dur="500"/>
                                        <p:tgtEl>
                                          <p:spTgt spid="41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9"/>
                                        </p:tgtEl>
                                        <p:attrNameLst>
                                          <p:attrName>style.visibility</p:attrName>
                                        </p:attrNameLst>
                                      </p:cBhvr>
                                      <p:to>
                                        <p:strVal val="visible"/>
                                      </p:to>
                                    </p:set>
                                    <p:animEffect transition="in" filter="blinds(horizontal)">
                                      <p:cBhvr>
                                        <p:cTn id="12" dur="500"/>
                                        <p:tgtEl>
                                          <p:spTgt spid="410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112">
                                            <p:txEl>
                                              <p:pRg st="0" end="0"/>
                                            </p:txEl>
                                          </p:spTgt>
                                        </p:tgtEl>
                                        <p:attrNameLst>
                                          <p:attrName>style.visibility</p:attrName>
                                        </p:attrNameLst>
                                      </p:cBhvr>
                                      <p:to>
                                        <p:strVal val="visible"/>
                                      </p:to>
                                    </p:set>
                                    <p:anim calcmode="lin" valueType="num">
                                      <p:cBhvr additive="base">
                                        <p:cTn id="17" dur="500" fill="hold"/>
                                        <p:tgtEl>
                                          <p:spTgt spid="41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1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113">
                                            <p:txEl>
                                              <p:pRg st="0" end="0"/>
                                            </p:txEl>
                                          </p:spTgt>
                                        </p:tgtEl>
                                        <p:attrNameLst>
                                          <p:attrName>style.visibility</p:attrName>
                                        </p:attrNameLst>
                                      </p:cBhvr>
                                      <p:to>
                                        <p:strVal val="visible"/>
                                      </p:to>
                                    </p:set>
                                    <p:animEffect transition="in" filter="blinds(horizontal)">
                                      <p:cBhvr>
                                        <p:cTn id="23" dur="500"/>
                                        <p:tgtEl>
                                          <p:spTgt spid="411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101">
                                            <p:txEl>
                                              <p:pRg st="0" end="0"/>
                                            </p:txEl>
                                          </p:spTgt>
                                        </p:tgtEl>
                                        <p:attrNameLst>
                                          <p:attrName>style.visibility</p:attrName>
                                        </p:attrNameLst>
                                      </p:cBhvr>
                                      <p:to>
                                        <p:strVal val="visible"/>
                                      </p:to>
                                    </p:set>
                                    <p:animEffect transition="in" filter="blinds(horizontal)">
                                      <p:cBhvr>
                                        <p:cTn id="28" dur="500"/>
                                        <p:tgtEl>
                                          <p:spTgt spid="410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4101">
                                            <p:txEl>
                                              <p:pRg st="1" end="1"/>
                                            </p:txEl>
                                          </p:spTgt>
                                        </p:tgtEl>
                                        <p:attrNameLst>
                                          <p:attrName>style.visibility</p:attrName>
                                        </p:attrNameLst>
                                      </p:cBhvr>
                                      <p:to>
                                        <p:strVal val="visible"/>
                                      </p:to>
                                    </p:set>
                                    <p:animEffect transition="in" filter="blinds(horizontal)">
                                      <p:cBhvr>
                                        <p:cTn id="33" dur="500"/>
                                        <p:tgtEl>
                                          <p:spTgt spid="4101">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4117"/>
                                        </p:tgtEl>
                                        <p:attrNameLst>
                                          <p:attrName>style.visibility</p:attrName>
                                        </p:attrNameLst>
                                      </p:cBhvr>
                                      <p:to>
                                        <p:strVal val="visible"/>
                                      </p:to>
                                    </p:set>
                                    <p:animEffect transition="in" filter="checkerboard(across)">
                                      <p:cBhvr>
                                        <p:cTn id="38" dur="500"/>
                                        <p:tgtEl>
                                          <p:spTgt spid="41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4108"/>
                                        </p:tgtEl>
                                        <p:attrNameLst>
                                          <p:attrName>style.visibility</p:attrName>
                                        </p:attrNameLst>
                                      </p:cBhvr>
                                      <p:to>
                                        <p:strVal val="visible"/>
                                      </p:to>
                                    </p:set>
                                    <p:animEffect transition="in" filter="blinds(horizontal)">
                                      <p:cBhvr>
                                        <p:cTn id="43" dur="500"/>
                                        <p:tgtEl>
                                          <p:spTgt spid="410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4118"/>
                                        </p:tgtEl>
                                        <p:attrNameLst>
                                          <p:attrName>style.visibility</p:attrName>
                                        </p:attrNameLst>
                                      </p:cBhvr>
                                      <p:to>
                                        <p:strVal val="visible"/>
                                      </p:to>
                                    </p:set>
                                    <p:animEffect transition="in" filter="checkerboard(across)">
                                      <p:cBhvr>
                                        <p:cTn id="46" dur="500"/>
                                        <p:tgtEl>
                                          <p:spTgt spid="411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4103"/>
                                        </p:tgtEl>
                                        <p:attrNameLst>
                                          <p:attrName>style.visibility</p:attrName>
                                        </p:attrNameLst>
                                      </p:cBhvr>
                                      <p:to>
                                        <p:strVal val="visible"/>
                                      </p:to>
                                    </p:set>
                                    <p:animEffect transition="in" filter="blinds(horizontal)">
                                      <p:cBhvr>
                                        <p:cTn id="51" dur="500"/>
                                        <p:tgtEl>
                                          <p:spTgt spid="4103"/>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46095"/>
                                        </p:tgtEl>
                                        <p:attrNameLst>
                                          <p:attrName>style.visibility</p:attrName>
                                        </p:attrNameLst>
                                      </p:cBhvr>
                                      <p:to>
                                        <p:strVal val="visible"/>
                                      </p:to>
                                    </p:set>
                                    <p:animEffect transition="in" filter="blinds(horizontal)">
                                      <p:cBhvr>
                                        <p:cTn id="56" dur="500"/>
                                        <p:tgtEl>
                                          <p:spTgt spid="46095"/>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4111">
                                            <p:txEl>
                                              <p:pRg st="0" end="0"/>
                                            </p:txEl>
                                          </p:spTgt>
                                        </p:tgtEl>
                                        <p:attrNameLst>
                                          <p:attrName>style.visibility</p:attrName>
                                        </p:attrNameLst>
                                      </p:cBhvr>
                                      <p:to>
                                        <p:strVal val="visible"/>
                                      </p:to>
                                    </p:set>
                                    <p:animEffect transition="in" filter="blinds(horizontal)">
                                      <p:cBhvr>
                                        <p:cTn id="61" dur="500"/>
                                        <p:tgtEl>
                                          <p:spTgt spid="4111">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4114"/>
                                        </p:tgtEl>
                                        <p:attrNameLst>
                                          <p:attrName>style.visibility</p:attrName>
                                        </p:attrNameLst>
                                      </p:cBhvr>
                                      <p:to>
                                        <p:strVal val="visible"/>
                                      </p:to>
                                    </p:set>
                                    <p:animEffect transition="in" filter="blinds(horizontal)">
                                      <p:cBhvr>
                                        <p:cTn id="66" dur="500"/>
                                        <p:tgtEl>
                                          <p:spTgt spid="4114"/>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48135"/>
                                        </p:tgtEl>
                                        <p:attrNameLst>
                                          <p:attrName>style.visibility</p:attrName>
                                        </p:attrNameLst>
                                      </p:cBhvr>
                                      <p:to>
                                        <p:strVal val="visible"/>
                                      </p:to>
                                    </p:set>
                                    <p:animEffect transition="in" filter="blinds(horizontal)">
                                      <p:cBhvr>
                                        <p:cTn id="71" dur="500"/>
                                        <p:tgtEl>
                                          <p:spTgt spid="48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5" grpId="0" animBg="1"/>
      <p:bldP spid="4103" grpId="0" animBg="1"/>
      <p:bldP spid="4108" grpId="0" animBg="1"/>
      <p:bldP spid="4109" grpId="0"/>
      <p:bldP spid="4111" grpId="0" uiExpand="1" build="p"/>
      <p:bldP spid="4114" grpId="0" animBg="1"/>
      <p:bldP spid="48135" grpId="0"/>
      <p:bldP spid="4116" grpId="0"/>
      <p:bldP spid="4117" grpId="0" animBg="1"/>
      <p:bldP spid="41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50177"/>
          <p:cNvSpPr/>
          <p:nvPr/>
        </p:nvSpPr>
        <p:spPr>
          <a:xfrm>
            <a:off x="685800" y="152400"/>
            <a:ext cx="8172450" cy="579438"/>
          </a:xfrm>
          <a:prstGeom prst="rect">
            <a:avLst/>
          </a:prstGeom>
          <a:noFill/>
          <a:ln w="9525">
            <a:noFill/>
          </a:ln>
        </p:spPr>
        <p:txBody>
          <a:bodyPr anchor="ctr">
            <a:spAutoFit/>
          </a:bodyPr>
          <a:lstStyle/>
          <a:p>
            <a:r>
              <a:rPr lang="en-US" altLang="zh-CN" sz="3200" i="1">
                <a:solidFill>
                  <a:srgbClr val="FF3300"/>
                </a:solidFill>
                <a:latin typeface="Arial Black" panose="020B0A04020102020204" pitchFamily="34" charset="0"/>
              </a:rPr>
              <a:t>Rule2: to use______________________</a:t>
            </a:r>
            <a:endParaRPr lang="en-US" altLang="zh-CN" sz="3200" i="1">
              <a:solidFill>
                <a:srgbClr val="000000"/>
              </a:solidFill>
              <a:latin typeface="Arial Black" panose="020B0A04020102020204" pitchFamily="34" charset="0"/>
            </a:endParaRPr>
          </a:p>
        </p:txBody>
      </p:sp>
      <p:sp>
        <p:nvSpPr>
          <p:cNvPr id="50179" name="文本框 50178"/>
          <p:cNvSpPr txBox="1"/>
          <p:nvPr/>
        </p:nvSpPr>
        <p:spPr>
          <a:xfrm>
            <a:off x="3810000" y="0"/>
            <a:ext cx="4191000" cy="1220788"/>
          </a:xfrm>
          <a:prstGeom prst="rect">
            <a:avLst/>
          </a:prstGeom>
          <a:noFill/>
          <a:ln w="9525">
            <a:noFill/>
          </a:ln>
        </p:spPr>
        <p:txBody>
          <a:bodyPr>
            <a:spAutoFit/>
          </a:bodyPr>
          <a:lstStyle/>
          <a:p>
            <a:r>
              <a:rPr lang="en-US" altLang="zh-CN" sz="3200" b="1" i="1">
                <a:solidFill>
                  <a:srgbClr val="009900"/>
                </a:solidFill>
                <a:latin typeface="Arial" panose="020B0604020202020204" pitchFamily="34" charset="0"/>
              </a:rPr>
              <a:t>logical relationships</a:t>
            </a:r>
            <a:endParaRPr lang="en-US" altLang="zh-CN" sz="3200" b="1" i="1">
              <a:solidFill>
                <a:srgbClr val="009900"/>
              </a:solidFill>
              <a:latin typeface="Arial" panose="020B0604020202020204" pitchFamily="34" charset="0"/>
            </a:endParaRPr>
          </a:p>
          <a:p>
            <a:pPr>
              <a:spcBef>
                <a:spcPct val="50000"/>
              </a:spcBef>
            </a:pPr>
            <a:endParaRPr lang="en-US" altLang="zh-CN" sz="2800" b="1" dirty="0">
              <a:solidFill>
                <a:srgbClr val="009900"/>
              </a:solidFill>
              <a:latin typeface="Arial" panose="020B0604020202020204" pitchFamily="34" charset="0"/>
            </a:endParaRPr>
          </a:p>
        </p:txBody>
      </p:sp>
      <p:sp>
        <p:nvSpPr>
          <p:cNvPr id="50180" name="文本框 50179"/>
          <p:cNvSpPr txBox="1"/>
          <p:nvPr/>
        </p:nvSpPr>
        <p:spPr>
          <a:xfrm>
            <a:off x="838200" y="1600200"/>
            <a:ext cx="6096000" cy="457200"/>
          </a:xfrm>
          <a:prstGeom prst="rect">
            <a:avLst/>
          </a:prstGeom>
          <a:noFill/>
          <a:ln w="9525">
            <a:noFill/>
          </a:ln>
        </p:spPr>
        <p:txBody>
          <a:bodyPr>
            <a:spAutoFit/>
          </a:bodyPr>
          <a:lstStyle/>
          <a:p>
            <a:pPr>
              <a:spcBef>
                <a:spcPct val="50000"/>
              </a:spcBef>
            </a:pPr>
            <a:endParaRPr sz="2400" dirty="0">
              <a:latin typeface="Arial" panose="020B0604020202020204" pitchFamily="34" charset="0"/>
            </a:endParaRPr>
          </a:p>
        </p:txBody>
      </p:sp>
      <p:sp>
        <p:nvSpPr>
          <p:cNvPr id="50181" name="文本框 50180"/>
          <p:cNvSpPr txBox="1"/>
          <p:nvPr/>
        </p:nvSpPr>
        <p:spPr>
          <a:xfrm>
            <a:off x="0" y="1066800"/>
            <a:ext cx="9601200" cy="5003800"/>
          </a:xfrm>
          <a:prstGeom prst="rect">
            <a:avLst/>
          </a:prstGeom>
          <a:noFill/>
          <a:ln w="9525">
            <a:noFill/>
          </a:ln>
        </p:spPr>
        <p:txBody>
          <a:bodyPr>
            <a:spAutoFit/>
          </a:bodyPr>
          <a:lstStyle/>
          <a:p>
            <a:pPr lvl="1"/>
            <a:endParaRPr lang="en-US" altLang="zh-CN" sz="2800" b="1" dirty="0">
              <a:solidFill>
                <a:schemeClr val="hlink"/>
              </a:solidFill>
              <a:latin typeface="Arial" panose="020B0604020202020204" pitchFamily="34" charset="0"/>
            </a:endParaRPr>
          </a:p>
          <a:p>
            <a:pPr lvl="1"/>
            <a:endParaRPr lang="en-US" altLang="zh-CN" sz="2800" b="1" dirty="0">
              <a:solidFill>
                <a:schemeClr val="hlink"/>
              </a:solidFill>
              <a:latin typeface="Arial" panose="020B0604020202020204" pitchFamily="34" charset="0"/>
            </a:endParaRPr>
          </a:p>
          <a:p>
            <a:pPr lvl="1"/>
            <a:r>
              <a:rPr lang="zh-CN" altLang="en-US" sz="2800" b="1" dirty="0">
                <a:solidFill>
                  <a:srgbClr val="000099"/>
                </a:solidFill>
                <a:latin typeface="Arial" panose="020B0604020202020204" pitchFamily="34" charset="0"/>
              </a:rPr>
              <a:t>例</a:t>
            </a:r>
            <a:r>
              <a:rPr lang="en-US" altLang="zh-CN" sz="2800" b="1">
                <a:solidFill>
                  <a:srgbClr val="000099"/>
                </a:solidFill>
                <a:latin typeface="Arial" panose="020B0604020202020204" pitchFamily="34" charset="0"/>
              </a:rPr>
              <a:t>5. He’s such  a </a:t>
            </a:r>
            <a:r>
              <a:rPr lang="en-US" altLang="zh-CN" sz="2800" b="1" u="sng">
                <a:solidFill>
                  <a:srgbClr val="FF0000"/>
                </a:solidFill>
                <a:latin typeface="Arial" panose="020B0604020202020204" pitchFamily="34" charset="0"/>
              </a:rPr>
              <a:t>shrewd</a:t>
            </a:r>
            <a:r>
              <a:rPr lang="en-US" altLang="zh-CN" sz="2800" b="1">
                <a:solidFill>
                  <a:srgbClr val="000099"/>
                </a:solidFill>
                <a:latin typeface="Arial" panose="020B0604020202020204" pitchFamily="34" charset="0"/>
              </a:rPr>
              <a:t> businessman that  he </a:t>
            </a:r>
            <a:endParaRPr lang="en-US" altLang="zh-CN" sz="2800" b="1">
              <a:solidFill>
                <a:srgbClr val="000099"/>
              </a:solidFill>
              <a:latin typeface="Arial" panose="020B0604020202020204" pitchFamily="34" charset="0"/>
            </a:endParaRPr>
          </a:p>
          <a:p>
            <a:pPr lvl="1"/>
            <a:r>
              <a:rPr lang="en-US" altLang="zh-CN" sz="2800" b="1" dirty="0">
                <a:solidFill>
                  <a:srgbClr val="000099"/>
                </a:solidFill>
                <a:latin typeface="Arial" panose="020B0604020202020204" pitchFamily="34" charset="0"/>
              </a:rPr>
              <a:t>loses no money in any trade</a:t>
            </a:r>
            <a:r>
              <a:rPr lang="zh-CN" altLang="en-US" sz="2800" b="1" dirty="0">
                <a:solidFill>
                  <a:srgbClr val="000099"/>
                </a:solidFill>
                <a:latin typeface="Arial" panose="020B0604020202020204" pitchFamily="34" charset="0"/>
              </a:rPr>
              <a:t>（买卖，贸易，交易）</a:t>
            </a:r>
            <a:r>
              <a:rPr lang="en-US" altLang="zh-CN" sz="2800" b="1">
                <a:solidFill>
                  <a:srgbClr val="000099"/>
                </a:solidFill>
                <a:latin typeface="Arial" panose="020B0604020202020204" pitchFamily="34" charset="0"/>
              </a:rPr>
              <a:t>.</a:t>
            </a:r>
            <a:endParaRPr lang="en-US" altLang="zh-CN" sz="2800" b="1">
              <a:solidFill>
                <a:srgbClr val="000099"/>
              </a:solidFill>
              <a:latin typeface="Arial" panose="020B0604020202020204" pitchFamily="34" charset="0"/>
            </a:endParaRPr>
          </a:p>
          <a:p>
            <a:pPr lvl="1"/>
            <a:endParaRPr lang="en-US" altLang="zh-CN" sz="2800" b="1">
              <a:solidFill>
                <a:srgbClr val="000099"/>
              </a:solidFill>
              <a:latin typeface="Arial" panose="020B0604020202020204" pitchFamily="34" charset="0"/>
            </a:endParaRPr>
          </a:p>
          <a:p>
            <a:pPr lvl="1"/>
            <a:endParaRPr lang="en-US" altLang="zh-CN" sz="2800" b="1">
              <a:solidFill>
                <a:schemeClr val="hlink"/>
              </a:solidFill>
              <a:latin typeface="Arial" panose="020B0604020202020204" pitchFamily="34" charset="0"/>
            </a:endParaRPr>
          </a:p>
          <a:p>
            <a:r>
              <a:rPr lang="en-US" altLang="zh-CN" sz="2800" b="1">
                <a:solidFill>
                  <a:srgbClr val="000099"/>
                </a:solidFill>
                <a:latin typeface="Arial" panose="020B0604020202020204" pitchFamily="34" charset="0"/>
              </a:rPr>
              <a:t>6.The teacher did not hear the knock at  the door</a:t>
            </a:r>
            <a:endParaRPr lang="en-US" altLang="zh-CN" sz="2800" b="1">
              <a:solidFill>
                <a:srgbClr val="000099"/>
              </a:solidFill>
              <a:latin typeface="Arial" panose="020B0604020202020204" pitchFamily="34" charset="0"/>
            </a:endParaRPr>
          </a:p>
          <a:p>
            <a:r>
              <a:rPr lang="en-US" altLang="zh-CN" sz="2800" b="1">
                <a:solidFill>
                  <a:srgbClr val="000099"/>
                </a:solidFill>
                <a:latin typeface="Arial" panose="020B0604020202020204" pitchFamily="34" charset="0"/>
              </a:rPr>
              <a:t>because he was completely </a:t>
            </a:r>
            <a:r>
              <a:rPr lang="en-US" altLang="zh-CN" sz="2800" b="1" i="1" u="sng">
                <a:solidFill>
                  <a:srgbClr val="FF0000"/>
                </a:solidFill>
                <a:latin typeface="Arial" panose="020B0604020202020204" pitchFamily="34" charset="0"/>
              </a:rPr>
              <a:t>engrossed</a:t>
            </a:r>
            <a:r>
              <a:rPr lang="en-US" altLang="zh-CN" sz="2800" b="1">
                <a:solidFill>
                  <a:srgbClr val="000099"/>
                </a:solidFill>
                <a:latin typeface="Arial" panose="020B0604020202020204" pitchFamily="34" charset="0"/>
              </a:rPr>
              <a:t> in his reading.</a:t>
            </a:r>
            <a:endParaRPr lang="en-US" altLang="zh-CN" sz="2800" b="1">
              <a:solidFill>
                <a:srgbClr val="000099"/>
              </a:solidFill>
              <a:latin typeface="Arial" panose="020B0604020202020204" pitchFamily="34" charset="0"/>
            </a:endParaRPr>
          </a:p>
          <a:p>
            <a:endParaRPr lang="en-US" altLang="zh-CN" sz="2800" b="1">
              <a:solidFill>
                <a:schemeClr val="hlink"/>
              </a:solidFill>
              <a:latin typeface="Arial" panose="020B0604020202020204" pitchFamily="34" charset="0"/>
            </a:endParaRPr>
          </a:p>
          <a:p>
            <a:endParaRPr lang="en-US" altLang="zh-CN" sz="2800" b="1">
              <a:solidFill>
                <a:schemeClr val="hlink"/>
              </a:solidFill>
              <a:latin typeface="Arial" panose="020B0604020202020204" pitchFamily="34" charset="0"/>
            </a:endParaRPr>
          </a:p>
          <a:p>
            <a:pPr>
              <a:spcBef>
                <a:spcPct val="50000"/>
              </a:spcBef>
            </a:pPr>
            <a:endParaRPr lang="en-US" altLang="zh-CN" sz="2800" b="1" dirty="0">
              <a:latin typeface="Arial" panose="020B0604020202020204" pitchFamily="34" charset="0"/>
            </a:endParaRPr>
          </a:p>
        </p:txBody>
      </p:sp>
      <p:sp>
        <p:nvSpPr>
          <p:cNvPr id="50182" name="Rectangle 13"/>
          <p:cNvSpPr>
            <a:spLocks noGrp="1"/>
          </p:cNvSpPr>
          <p:nvPr>
            <p:ph type="body" idx="1"/>
          </p:nvPr>
        </p:nvSpPr>
        <p:spPr>
          <a:xfrm>
            <a:off x="-228600" y="2590800"/>
            <a:ext cx="9372600" cy="4525963"/>
          </a:xfrm>
        </p:spPr>
        <p:txBody>
          <a:bodyPr vert="horz" wrap="square" lIns="91440" tIns="45720" rIns="91440" bIns="45720" anchor="t"/>
          <a:lstStyle/>
          <a:p>
            <a:pPr marL="0" indent="0">
              <a:spcBef>
                <a:spcPct val="0"/>
              </a:spcBef>
              <a:buNone/>
            </a:pPr>
            <a:r>
              <a:rPr lang="en-US" altLang="zh-CN" dirty="0"/>
              <a:t>    </a:t>
            </a:r>
            <a:endParaRPr lang="en-US" altLang="zh-CN" dirty="0"/>
          </a:p>
          <a:p>
            <a:pPr marL="0" indent="0">
              <a:spcBef>
                <a:spcPct val="0"/>
              </a:spcBef>
              <a:buNone/>
            </a:pPr>
            <a:endParaRPr lang="en-US" altLang="zh-CN" dirty="0"/>
          </a:p>
          <a:p>
            <a:pPr marL="0" indent="0">
              <a:spcBef>
                <a:spcPct val="0"/>
              </a:spcBef>
              <a:buNone/>
            </a:pPr>
            <a:r>
              <a:rPr lang="en-US" altLang="zh-CN" dirty="0"/>
              <a:t>   </a:t>
            </a:r>
            <a:endParaRPr lang="en-US" altLang="zh-CN" sz="2800" b="1">
              <a:solidFill>
                <a:schemeClr val="hlink"/>
              </a:solidFill>
            </a:endParaRPr>
          </a:p>
        </p:txBody>
      </p:sp>
      <p:sp>
        <p:nvSpPr>
          <p:cNvPr id="50183" name="AutoShape 8"/>
          <p:cNvSpPr/>
          <p:nvPr/>
        </p:nvSpPr>
        <p:spPr>
          <a:xfrm>
            <a:off x="4267200" y="2743200"/>
            <a:ext cx="4648200" cy="609600"/>
          </a:xfrm>
          <a:prstGeom prst="wedgeEllipseCallout">
            <a:avLst>
              <a:gd name="adj1" fmla="val -54579"/>
              <a:gd name="adj2" fmla="val -119273"/>
            </a:avLst>
          </a:prstGeom>
          <a:solidFill>
            <a:srgbClr val="FFFF00"/>
          </a:solidFill>
          <a:ln w="9525" cap="flat" cmpd="sng">
            <a:solidFill>
              <a:schemeClr val="tx1"/>
            </a:solidFill>
            <a:prstDash val="solid"/>
            <a:miter/>
            <a:headEnd type="none" w="med" len="med"/>
            <a:tailEnd type="none" w="med" len="med"/>
          </a:ln>
        </p:spPr>
        <p:txBody>
          <a:bodyPr/>
          <a:lstStyle/>
          <a:p>
            <a:pPr algn="ctr"/>
            <a:endParaRPr lang="zh-CN" altLang="zh-CN" dirty="0">
              <a:latin typeface="Arial" panose="020B0604020202020204" pitchFamily="34" charset="0"/>
            </a:endParaRPr>
          </a:p>
        </p:txBody>
      </p:sp>
      <p:sp>
        <p:nvSpPr>
          <p:cNvPr id="48135" name="Text Box 7"/>
          <p:cNvSpPr txBox="1"/>
          <p:nvPr/>
        </p:nvSpPr>
        <p:spPr>
          <a:xfrm>
            <a:off x="4191000" y="2743200"/>
            <a:ext cx="4953000" cy="519113"/>
          </a:xfrm>
          <a:prstGeom prst="rect">
            <a:avLst/>
          </a:prstGeom>
          <a:noFill/>
          <a:ln w="9525">
            <a:noFill/>
          </a:ln>
        </p:spPr>
        <p:txBody>
          <a:bodyPr>
            <a:spAutoFit/>
          </a:bodyPr>
          <a:lstStyle/>
          <a:p>
            <a:pPr>
              <a:spcBef>
                <a:spcPct val="50000"/>
              </a:spcBef>
            </a:pPr>
            <a:r>
              <a:rPr lang="en-US" altLang="zh-CN" sz="2800" b="1" dirty="0">
                <a:solidFill>
                  <a:srgbClr val="000099"/>
                </a:solidFill>
                <a:latin typeface="Arial" panose="020B0604020202020204" pitchFamily="34" charset="0"/>
              </a:rPr>
              <a:t>smart/ sharp</a:t>
            </a:r>
            <a:r>
              <a:rPr lang="zh-CN" altLang="en-US" sz="2800" b="1" dirty="0">
                <a:solidFill>
                  <a:srgbClr val="000099"/>
                </a:solidFill>
                <a:latin typeface="Arial" panose="020B0604020202020204" pitchFamily="34" charset="0"/>
              </a:rPr>
              <a:t>精明的，敏锐的</a:t>
            </a:r>
            <a:endParaRPr lang="zh-CN" altLang="en-US" sz="2800" b="1" dirty="0">
              <a:solidFill>
                <a:srgbClr val="000099"/>
              </a:solidFill>
              <a:latin typeface="Arial" panose="020B0604020202020204" pitchFamily="34" charset="0"/>
            </a:endParaRPr>
          </a:p>
        </p:txBody>
      </p:sp>
      <p:sp>
        <p:nvSpPr>
          <p:cNvPr id="48133" name="Text Box 5"/>
          <p:cNvSpPr txBox="1"/>
          <p:nvPr/>
        </p:nvSpPr>
        <p:spPr>
          <a:xfrm>
            <a:off x="2057400" y="1905000"/>
            <a:ext cx="1143000" cy="519113"/>
          </a:xfrm>
          <a:prstGeom prst="rect">
            <a:avLst/>
          </a:prstGeom>
          <a:solidFill>
            <a:srgbClr val="CC0000"/>
          </a:solidFill>
          <a:ln w="9525">
            <a:noFill/>
          </a:ln>
        </p:spPr>
        <p:txBody>
          <a:bodyPr>
            <a:spAutoFit/>
          </a:bodyPr>
          <a:lstStyle/>
          <a:p>
            <a:pPr>
              <a:spcBef>
                <a:spcPct val="50000"/>
              </a:spcBef>
            </a:pPr>
            <a:r>
              <a:rPr lang="en-US" altLang="zh-CN" sz="2800" b="1">
                <a:latin typeface="Arial" panose="020B0604020202020204" pitchFamily="34" charset="0"/>
              </a:rPr>
              <a:t>such</a:t>
            </a:r>
            <a:endParaRPr lang="en-US" altLang="zh-CN" sz="2800" b="1">
              <a:latin typeface="Arial" panose="020B0604020202020204" pitchFamily="34" charset="0"/>
            </a:endParaRPr>
          </a:p>
        </p:txBody>
      </p:sp>
      <p:sp>
        <p:nvSpPr>
          <p:cNvPr id="2" name="Text Box 5"/>
          <p:cNvSpPr txBox="1"/>
          <p:nvPr/>
        </p:nvSpPr>
        <p:spPr>
          <a:xfrm>
            <a:off x="7162800" y="1905000"/>
            <a:ext cx="838200" cy="519113"/>
          </a:xfrm>
          <a:prstGeom prst="rect">
            <a:avLst/>
          </a:prstGeom>
          <a:solidFill>
            <a:srgbClr val="CC0000"/>
          </a:solidFill>
          <a:ln w="9525">
            <a:noFill/>
          </a:ln>
        </p:spPr>
        <p:txBody>
          <a:bodyPr>
            <a:spAutoFit/>
          </a:bodyPr>
          <a:lstStyle/>
          <a:p>
            <a:pPr>
              <a:spcBef>
                <a:spcPct val="50000"/>
              </a:spcBef>
            </a:pPr>
            <a:r>
              <a:rPr lang="en-US" altLang="zh-CN" sz="2800" b="1">
                <a:latin typeface="Arial" panose="020B0604020202020204" pitchFamily="34" charset="0"/>
              </a:rPr>
              <a:t>that</a:t>
            </a:r>
            <a:endParaRPr lang="en-US" altLang="zh-CN" sz="2800" b="1">
              <a:latin typeface="Arial" panose="020B0604020202020204" pitchFamily="34" charset="0"/>
            </a:endParaRPr>
          </a:p>
        </p:txBody>
      </p:sp>
      <p:sp>
        <p:nvSpPr>
          <p:cNvPr id="50187" name="AutoShape 8"/>
          <p:cNvSpPr/>
          <p:nvPr/>
        </p:nvSpPr>
        <p:spPr>
          <a:xfrm rot="10800000">
            <a:off x="5943600" y="5105400"/>
            <a:ext cx="3352800" cy="609600"/>
          </a:xfrm>
          <a:prstGeom prst="wedgeEllipseCallout">
            <a:avLst>
              <a:gd name="adj1" fmla="val 63491"/>
              <a:gd name="adj2" fmla="val 157028"/>
            </a:avLst>
          </a:prstGeom>
          <a:solidFill>
            <a:srgbClr val="FFFF00"/>
          </a:solidFill>
          <a:ln w="9525" cap="flat" cmpd="sng">
            <a:solidFill>
              <a:schemeClr val="tx1"/>
            </a:solidFill>
            <a:prstDash val="solid"/>
            <a:miter/>
            <a:headEnd type="none" w="med" len="med"/>
            <a:tailEnd type="none" w="med" len="med"/>
          </a:ln>
        </p:spPr>
        <p:txBody>
          <a:bodyPr rot="10800000"/>
          <a:lstStyle/>
          <a:p>
            <a:pPr algn="ctr"/>
            <a:endParaRPr lang="zh-CN" altLang="zh-CN" dirty="0">
              <a:latin typeface="Arial" panose="020B0604020202020204" pitchFamily="34" charset="0"/>
            </a:endParaRPr>
          </a:p>
        </p:txBody>
      </p:sp>
      <p:sp>
        <p:nvSpPr>
          <p:cNvPr id="50190" name="矩形 50189"/>
          <p:cNvSpPr/>
          <p:nvPr/>
        </p:nvSpPr>
        <p:spPr>
          <a:xfrm>
            <a:off x="0" y="5029200"/>
            <a:ext cx="9144000" cy="11430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en-US" altLang="zh-CN" sz="3200" b="1">
                <a:solidFill>
                  <a:srgbClr val="FF0000"/>
                </a:solidFill>
                <a:latin typeface="Times New Roman" panose="02020603050405020304" pitchFamily="18" charset="0"/>
              </a:rPr>
              <a:t>Signal words:</a:t>
            </a:r>
            <a:endParaRPr lang="en-US" altLang="zh-CN" sz="3200" b="1">
              <a:latin typeface="Times New Roman" panose="02020603050405020304" pitchFamily="18" charset="0"/>
            </a:endParaRPr>
          </a:p>
        </p:txBody>
      </p:sp>
      <p:sp>
        <p:nvSpPr>
          <p:cNvPr id="3" name="Text Box 7"/>
          <p:cNvSpPr txBox="1"/>
          <p:nvPr/>
        </p:nvSpPr>
        <p:spPr>
          <a:xfrm>
            <a:off x="5791200" y="4953000"/>
            <a:ext cx="3886200" cy="946150"/>
          </a:xfrm>
          <a:prstGeom prst="rect">
            <a:avLst/>
          </a:prstGeom>
          <a:noFill/>
          <a:ln w="9525">
            <a:noFill/>
          </a:ln>
        </p:spPr>
        <p:txBody>
          <a:bodyPr>
            <a:spAutoFit/>
          </a:bodyPr>
          <a:lstStyle/>
          <a:p>
            <a:pPr>
              <a:spcBef>
                <a:spcPct val="50000"/>
              </a:spcBef>
            </a:pPr>
            <a:r>
              <a:rPr lang="en-US" altLang="zh-CN" sz="2800" b="1" dirty="0">
                <a:solidFill>
                  <a:srgbClr val="000099"/>
                </a:solidFill>
                <a:latin typeface="Arial" panose="020B0604020202020204" pitchFamily="34" charset="0"/>
              </a:rPr>
              <a:t>absorbed</a:t>
            </a:r>
            <a:r>
              <a:rPr lang="zh-CN" altLang="en-US" sz="2800" b="1" dirty="0">
                <a:solidFill>
                  <a:srgbClr val="000099"/>
                </a:solidFill>
                <a:latin typeface="Arial" panose="020B0604020202020204" pitchFamily="34" charset="0"/>
              </a:rPr>
              <a:t>专心致志的，全神贯注的</a:t>
            </a:r>
            <a:endParaRPr lang="zh-CN" altLang="en-US" sz="2800" b="1" dirty="0">
              <a:solidFill>
                <a:srgbClr val="000099"/>
              </a:solidFill>
              <a:latin typeface="Arial" panose="020B0604020202020204" pitchFamily="34" charset="0"/>
            </a:endParaRPr>
          </a:p>
        </p:txBody>
      </p:sp>
      <p:sp>
        <p:nvSpPr>
          <p:cNvPr id="50194" name="文本框 50193"/>
          <p:cNvSpPr txBox="1"/>
          <p:nvPr/>
        </p:nvSpPr>
        <p:spPr>
          <a:xfrm>
            <a:off x="381000" y="609600"/>
            <a:ext cx="8153400" cy="6858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spcBef>
                <a:spcPct val="50000"/>
              </a:spcBef>
            </a:pPr>
            <a:r>
              <a:rPr lang="en-US" altLang="zh-CN" sz="3200" b="1" dirty="0">
                <a:solidFill>
                  <a:srgbClr val="FF0000"/>
                </a:solidFill>
                <a:effectLst>
                  <a:outerShdw blurRad="38100" dist="38100" dir="2700000">
                    <a:srgbClr val="000000"/>
                  </a:outerShdw>
                </a:effectLst>
              </a:rPr>
              <a:t>3.</a:t>
            </a:r>
            <a:r>
              <a:rPr lang="zh-CN" altLang="en-US" sz="3200" b="1" dirty="0">
                <a:solidFill>
                  <a:srgbClr val="FF0000"/>
                </a:solidFill>
                <a:effectLst>
                  <a:outerShdw blurRad="38100" dist="38100" dir="2700000">
                    <a:srgbClr val="000000"/>
                  </a:outerShdw>
                </a:effectLst>
              </a:rPr>
              <a:t>根据因果关系进行判断</a:t>
            </a:r>
            <a:endParaRPr lang="zh-CN" altLang="en-US" sz="3200" b="1">
              <a:solidFill>
                <a:srgbClr val="FF0000"/>
              </a:solidFill>
              <a:effectLst>
                <a:outerShdw blurRad="38100" dist="38100" dir="2700000">
                  <a:srgbClr val="000000"/>
                </a:outerShdw>
              </a:effectLst>
            </a:endParaRPr>
          </a:p>
        </p:txBody>
      </p:sp>
      <p:sp>
        <p:nvSpPr>
          <p:cNvPr id="50195" name="文本框 50194"/>
          <p:cNvSpPr txBox="1"/>
          <p:nvPr/>
        </p:nvSpPr>
        <p:spPr>
          <a:xfrm>
            <a:off x="179388" y="5867400"/>
            <a:ext cx="8964612" cy="6477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80000"/>
              </a:lnSpc>
              <a:buNone/>
            </a:pPr>
            <a:r>
              <a:rPr lang="en-US" altLang="zh-CN" b="1" dirty="0">
                <a:solidFill>
                  <a:srgbClr val="FF0000"/>
                </a:solidFill>
                <a:latin typeface="Times New Roman" panose="02020603050405020304" pitchFamily="18" charset="0"/>
              </a:rPr>
              <a:t>because, since, as, for, so, therefore</a:t>
            </a:r>
            <a:r>
              <a:rPr lang="zh-CN" altLang="en-US" b="1" dirty="0">
                <a:solidFill>
                  <a:srgbClr val="FF0000"/>
                </a:solidFill>
                <a:latin typeface="Times New Roman" panose="02020603050405020304" pitchFamily="18" charset="0"/>
              </a:rPr>
              <a:t>（因此）</a:t>
            </a:r>
            <a:r>
              <a:rPr lang="en-US" altLang="zh-CN" b="1">
                <a:solidFill>
                  <a:srgbClr val="FF0000"/>
                </a:solidFill>
                <a:latin typeface="Times New Roman" panose="02020603050405020304" pitchFamily="18" charset="0"/>
              </a:rPr>
              <a:t>, so…that…, such…that…, thus</a:t>
            </a:r>
            <a:r>
              <a:rPr lang="en-US" altLang="zh-CN">
                <a:solidFill>
                  <a:srgbClr val="FF0000"/>
                </a:solidFill>
              </a:rPr>
              <a:t>                     </a:t>
            </a:r>
            <a:endParaRPr lang="en-US" altLang="zh-CN">
              <a:solidFill>
                <a:srgbClr val="FF0000"/>
              </a:solidFill>
            </a:endParaRPr>
          </a:p>
        </p:txBody>
      </p:sp>
      <p:sp>
        <p:nvSpPr>
          <p:cNvPr id="50196" name="文本框 50195"/>
          <p:cNvSpPr txBox="1"/>
          <p:nvPr/>
        </p:nvSpPr>
        <p:spPr>
          <a:xfrm>
            <a:off x="457200" y="1219200"/>
            <a:ext cx="7772400" cy="457200"/>
          </a:xfrm>
          <a:prstGeom prst="rect">
            <a:avLst/>
          </a:prstGeom>
          <a:noFill/>
          <a:ln w="9525">
            <a:noFill/>
          </a:ln>
        </p:spPr>
        <p:txBody>
          <a:bodyPr>
            <a:spAutoFit/>
          </a:bodyPr>
          <a:lstStyle/>
          <a:p>
            <a:pPr>
              <a:spcBef>
                <a:spcPct val="50000"/>
              </a:spcBef>
            </a:pPr>
            <a:r>
              <a:rPr lang="en-US" altLang="zh-CN" sz="2400" b="1">
                <a:solidFill>
                  <a:srgbClr val="000099"/>
                </a:solidFill>
                <a:latin typeface="Arial" panose="020B0604020202020204" pitchFamily="34" charset="0"/>
              </a:rPr>
              <a:t>Guess the meaning of the underlined word.</a:t>
            </a:r>
            <a:endParaRPr lang="en-US" altLang="zh-CN" sz="2400" b="1">
              <a:solidFill>
                <a:srgbClr val="000099"/>
              </a:solidFill>
              <a:latin typeface="Arial" panose="020B0604020202020204" pitchFamily="34" charset="0"/>
            </a:endParaRPr>
          </a:p>
        </p:txBody>
      </p:sp>
      <p:sp>
        <p:nvSpPr>
          <p:cNvPr id="4" name="Text Box 5"/>
          <p:cNvSpPr txBox="1"/>
          <p:nvPr/>
        </p:nvSpPr>
        <p:spPr>
          <a:xfrm>
            <a:off x="0" y="4038600"/>
            <a:ext cx="1676400" cy="519113"/>
          </a:xfrm>
          <a:prstGeom prst="rect">
            <a:avLst/>
          </a:prstGeom>
          <a:solidFill>
            <a:srgbClr val="CC0000"/>
          </a:solidFill>
          <a:ln w="9525">
            <a:noFill/>
          </a:ln>
        </p:spPr>
        <p:txBody>
          <a:bodyPr>
            <a:spAutoFit/>
          </a:bodyPr>
          <a:lstStyle/>
          <a:p>
            <a:pPr>
              <a:spcBef>
                <a:spcPct val="50000"/>
              </a:spcBef>
            </a:pPr>
            <a:r>
              <a:rPr lang="en-US" altLang="zh-CN" sz="2800" b="1">
                <a:latin typeface="Arial" panose="020B0604020202020204" pitchFamily="34" charset="0"/>
              </a:rPr>
              <a:t>because</a:t>
            </a:r>
            <a:endParaRPr lang="en-US" altLang="zh-CN" sz="28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blinds(horizontal)">
                                      <p:cBhvr>
                                        <p:cTn id="7" dur="500"/>
                                        <p:tgtEl>
                                          <p:spTgt spid="501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0194"/>
                                        </p:tgtEl>
                                        <p:attrNameLst>
                                          <p:attrName>style.visibility</p:attrName>
                                        </p:attrNameLst>
                                      </p:cBhvr>
                                      <p:to>
                                        <p:strVal val="visible"/>
                                      </p:to>
                                    </p:set>
                                    <p:animEffect transition="in" filter="blinds(horizontal)">
                                      <p:cBhvr>
                                        <p:cTn id="12" dur="500"/>
                                        <p:tgtEl>
                                          <p:spTgt spid="5019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0190"/>
                                        </p:tgtEl>
                                        <p:attrNameLst>
                                          <p:attrName>style.visibility</p:attrName>
                                        </p:attrNameLst>
                                      </p:cBhvr>
                                      <p:to>
                                        <p:strVal val="visible"/>
                                      </p:to>
                                    </p:set>
                                    <p:animEffect transition="in" filter="blinds(horizontal)">
                                      <p:cBhvr>
                                        <p:cTn id="17" dur="500"/>
                                        <p:tgtEl>
                                          <p:spTgt spid="5019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0195"/>
                                        </p:tgtEl>
                                        <p:attrNameLst>
                                          <p:attrName>style.visibility</p:attrName>
                                        </p:attrNameLst>
                                      </p:cBhvr>
                                      <p:to>
                                        <p:strVal val="visible"/>
                                      </p:to>
                                    </p:set>
                                    <p:animEffect transition="in" filter="blinds(horizontal)">
                                      <p:cBhvr>
                                        <p:cTn id="22" dur="500"/>
                                        <p:tgtEl>
                                          <p:spTgt spid="5019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0196">
                                            <p:txEl>
                                              <p:pRg st="0" end="0"/>
                                            </p:txEl>
                                          </p:spTgt>
                                        </p:tgtEl>
                                        <p:attrNameLst>
                                          <p:attrName>style.visibility</p:attrName>
                                        </p:attrNameLst>
                                      </p:cBhvr>
                                      <p:to>
                                        <p:strVal val="visible"/>
                                      </p:to>
                                    </p:set>
                                    <p:animEffect transition="in" filter="blinds(horizontal)">
                                      <p:cBhvr>
                                        <p:cTn id="27" dur="500"/>
                                        <p:tgtEl>
                                          <p:spTgt spid="5019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0181">
                                            <p:txEl>
                                              <p:pRg st="2" end="2"/>
                                            </p:txEl>
                                          </p:spTgt>
                                        </p:tgtEl>
                                        <p:attrNameLst>
                                          <p:attrName>style.visibility</p:attrName>
                                        </p:attrNameLst>
                                      </p:cBhvr>
                                      <p:to>
                                        <p:strVal val="visible"/>
                                      </p:to>
                                    </p:set>
                                    <p:animEffect transition="in" filter="blinds(horizontal)">
                                      <p:cBhvr>
                                        <p:cTn id="32" dur="500"/>
                                        <p:tgtEl>
                                          <p:spTgt spid="50181">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0181">
                                            <p:txEl>
                                              <p:pRg st="3" end="3"/>
                                            </p:txEl>
                                          </p:spTgt>
                                        </p:tgtEl>
                                        <p:attrNameLst>
                                          <p:attrName>style.visibility</p:attrName>
                                        </p:attrNameLst>
                                      </p:cBhvr>
                                      <p:to>
                                        <p:strVal val="visible"/>
                                      </p:to>
                                    </p:set>
                                    <p:animEffect transition="in" filter="blinds(horizontal)">
                                      <p:cBhvr>
                                        <p:cTn id="37" dur="500"/>
                                        <p:tgtEl>
                                          <p:spTgt spid="50181">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50182"/>
                                        </p:tgtEl>
                                        <p:attrNameLst>
                                          <p:attrName>style.visibility</p:attrName>
                                        </p:attrNameLst>
                                      </p:cBhvr>
                                      <p:to>
                                        <p:strVal val="visible"/>
                                      </p:to>
                                    </p:set>
                                    <p:animEffect transition="in" filter="box(in)">
                                      <p:cBhvr>
                                        <p:cTn id="42" dur="500"/>
                                        <p:tgtEl>
                                          <p:spTgt spid="5018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0183"/>
                                        </p:tgtEl>
                                        <p:attrNameLst>
                                          <p:attrName>style.visibility</p:attrName>
                                        </p:attrNameLst>
                                      </p:cBhvr>
                                      <p:to>
                                        <p:strVal val="visible"/>
                                      </p:to>
                                    </p:set>
                                    <p:animEffect transition="in" filter="blinds(horizontal)">
                                      <p:cBhvr>
                                        <p:cTn id="47" dur="500"/>
                                        <p:tgtEl>
                                          <p:spTgt spid="5018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8135"/>
                                        </p:tgtEl>
                                        <p:attrNameLst>
                                          <p:attrName>style.visibility</p:attrName>
                                        </p:attrNameLst>
                                      </p:cBhvr>
                                      <p:to>
                                        <p:strVal val="visible"/>
                                      </p:to>
                                    </p:set>
                                    <p:animEffect transition="in" filter="blinds(horizontal)">
                                      <p:cBhvr>
                                        <p:cTn id="52" dur="500"/>
                                        <p:tgtEl>
                                          <p:spTgt spid="4813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8133"/>
                                        </p:tgtEl>
                                        <p:attrNameLst>
                                          <p:attrName>style.visibility</p:attrName>
                                        </p:attrNameLst>
                                      </p:cBhvr>
                                      <p:to>
                                        <p:strVal val="visible"/>
                                      </p:to>
                                    </p:set>
                                    <p:animEffect transition="in" filter="blinds(horizontal)">
                                      <p:cBhvr>
                                        <p:cTn id="57" dur="500"/>
                                        <p:tgtEl>
                                          <p:spTgt spid="4813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50181">
                                            <p:txEl>
                                              <p:pRg st="6" end="6"/>
                                            </p:txEl>
                                          </p:spTgt>
                                        </p:tgtEl>
                                        <p:attrNameLst>
                                          <p:attrName>style.visibility</p:attrName>
                                        </p:attrNameLst>
                                      </p:cBhvr>
                                      <p:to>
                                        <p:strVal val="visible"/>
                                      </p:to>
                                    </p:set>
                                    <p:animEffect transition="in" filter="blinds(horizontal)">
                                      <p:cBhvr>
                                        <p:cTn id="67" dur="500"/>
                                        <p:tgtEl>
                                          <p:spTgt spid="50181">
                                            <p:txEl>
                                              <p:pRg st="6" end="6"/>
                                            </p:txEl>
                                          </p:spTgt>
                                        </p:tgtEl>
                                      </p:cBhvr>
                                    </p:animEffect>
                                  </p:childTnLst>
                                </p:cTn>
                              </p:par>
                              <p:par>
                                <p:cTn id="68" presetID="3" presetClass="entr" presetSubtype="10" fill="hold" nodeType="withEffect">
                                  <p:stCondLst>
                                    <p:cond delay="0"/>
                                  </p:stCondLst>
                                  <p:childTnLst>
                                    <p:set>
                                      <p:cBhvr>
                                        <p:cTn id="69" dur="1" fill="hold">
                                          <p:stCondLst>
                                            <p:cond delay="0"/>
                                          </p:stCondLst>
                                        </p:cTn>
                                        <p:tgtEl>
                                          <p:spTgt spid="50181">
                                            <p:txEl>
                                              <p:pRg st="7" end="7"/>
                                            </p:txEl>
                                          </p:spTgt>
                                        </p:tgtEl>
                                        <p:attrNameLst>
                                          <p:attrName>style.visibility</p:attrName>
                                        </p:attrNameLst>
                                      </p:cBhvr>
                                      <p:to>
                                        <p:strVal val="visible"/>
                                      </p:to>
                                    </p:set>
                                    <p:animEffect transition="in" filter="blinds(horizontal)">
                                      <p:cBhvr>
                                        <p:cTn id="70" dur="500"/>
                                        <p:tgtEl>
                                          <p:spTgt spid="50181">
                                            <p:txEl>
                                              <p:pRg st="7" end="7"/>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50187"/>
                                        </p:tgtEl>
                                        <p:attrNameLst>
                                          <p:attrName>style.visibility</p:attrName>
                                        </p:attrNameLst>
                                      </p:cBhvr>
                                      <p:to>
                                        <p:strVal val="visible"/>
                                      </p:to>
                                    </p:set>
                                    <p:animEffect transition="in" filter="blinds(horizontal)">
                                      <p:cBhvr>
                                        <p:cTn id="75" dur="500"/>
                                        <p:tgtEl>
                                          <p:spTgt spid="50187"/>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blinds(horizontal)">
                                      <p:cBhvr>
                                        <p:cTn id="80" dur="500"/>
                                        <p:tgtEl>
                                          <p:spTgt spid="4"/>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blinds(horizontal)">
                                      <p:cBhvr>
                                        <p:cTn id="8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P spid="50182" grpId="0"/>
      <p:bldP spid="50183" grpId="0" animBg="1"/>
      <p:bldP spid="48135" grpId="0"/>
      <p:bldP spid="48133" grpId="0" animBg="1"/>
      <p:bldP spid="2" grpId="0" animBg="1"/>
      <p:bldP spid="50187" grpId="0" animBg="1"/>
      <p:bldP spid="50190" grpId="0"/>
      <p:bldP spid="3" grpId="0"/>
      <p:bldP spid="50195"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97281"/>
          <p:cNvSpPr>
            <a:spLocks noGrp="1" noRot="1"/>
          </p:cNvSpPr>
          <p:nvPr>
            <p:ph type="title"/>
          </p:nvPr>
        </p:nvSpPr>
        <p:spPr>
          <a:xfrm>
            <a:off x="304800" y="0"/>
            <a:ext cx="8534400" cy="1143000"/>
          </a:xfrm>
        </p:spPr>
        <p:txBody>
          <a:bodyPr anchor="ctr"/>
          <a:lstStyle/>
          <a:p>
            <a:r>
              <a:rPr lang="zh-CN" altLang="en-US" sz="4000" b="1" i="1" dirty="0">
                <a:solidFill>
                  <a:srgbClr val="E40B06"/>
                </a:solidFill>
                <a:latin typeface="Comic Sans MS" panose="030F0702030302020204" pitchFamily="66" charset="0"/>
                <a:ea typeface="仿宋_GB2312" pitchFamily="49" charset="-122"/>
              </a:rPr>
              <a:t>英语高考大纲中关于阅读理解的要求</a:t>
            </a:r>
            <a:endParaRPr lang="zh-CN" altLang="en-US" sz="4000" b="1" i="1" dirty="0">
              <a:solidFill>
                <a:srgbClr val="E40B06"/>
              </a:solidFill>
              <a:latin typeface="Comic Sans MS" panose="030F0702030302020204" pitchFamily="66" charset="0"/>
              <a:ea typeface="仿宋_GB2312" pitchFamily="49" charset="-122"/>
            </a:endParaRPr>
          </a:p>
        </p:txBody>
      </p:sp>
      <p:sp>
        <p:nvSpPr>
          <p:cNvPr id="97283" name="文本占位符 97282"/>
          <p:cNvSpPr>
            <a:spLocks noGrp="1" noRot="1"/>
          </p:cNvSpPr>
          <p:nvPr>
            <p:ph type="body" idx="1"/>
          </p:nvPr>
        </p:nvSpPr>
        <p:spPr>
          <a:xfrm>
            <a:off x="0" y="1295400"/>
            <a:ext cx="9144000" cy="5410200"/>
          </a:xfrm>
        </p:spPr>
        <p:txBody>
          <a:bodyPr/>
          <a:lstStyle/>
          <a:p>
            <a:pPr>
              <a:lnSpc>
                <a:spcPct val="90000"/>
              </a:lnSpc>
            </a:pPr>
            <a:r>
              <a:rPr lang="zh-CN" altLang="en-US" b="1" dirty="0">
                <a:solidFill>
                  <a:srgbClr val="0000FF"/>
                </a:solidFill>
                <a:latin typeface="Comic Sans MS" panose="030F0702030302020204" pitchFamily="66" charset="0"/>
              </a:rPr>
              <a:t>要求考生能读懂简易的英语文学作品，科普文章，公告，说明，广告以及书、报、杂志中的简短文段并能从中获取相关信息。</a:t>
            </a:r>
            <a:endParaRPr lang="zh-CN" altLang="en-US" b="1" dirty="0">
              <a:solidFill>
                <a:srgbClr val="0000FF"/>
              </a:solidFill>
              <a:latin typeface="Comic Sans MS" panose="030F0702030302020204" pitchFamily="66" charset="0"/>
            </a:endParaRPr>
          </a:p>
          <a:p>
            <a:pPr>
              <a:lnSpc>
                <a:spcPct val="90000"/>
              </a:lnSpc>
            </a:pPr>
            <a:endParaRPr lang="zh-CN" altLang="en-US" b="1" dirty="0">
              <a:solidFill>
                <a:srgbClr val="0000FF"/>
              </a:solidFill>
              <a:latin typeface="Comic Sans MS" panose="030F0702030302020204" pitchFamily="66" charset="0"/>
            </a:endParaRPr>
          </a:p>
          <a:p>
            <a:pPr>
              <a:lnSpc>
                <a:spcPct val="90000"/>
              </a:lnSpc>
            </a:pPr>
            <a:r>
              <a:rPr lang="zh-CN" altLang="en-US" sz="2800" b="1" dirty="0">
                <a:solidFill>
                  <a:srgbClr val="FF0000"/>
                </a:solidFill>
              </a:rPr>
              <a:t>考生应能：</a:t>
            </a:r>
            <a:endParaRPr lang="zh-CN" altLang="en-US" sz="2800" b="1" dirty="0">
              <a:solidFill>
                <a:srgbClr val="FF0000"/>
              </a:solidFill>
            </a:endParaRPr>
          </a:p>
          <a:p>
            <a:pPr>
              <a:lnSpc>
                <a:spcPct val="90000"/>
              </a:lnSpc>
              <a:buNone/>
            </a:pPr>
            <a:r>
              <a:rPr lang="zh-CN" altLang="en-US" sz="2800" b="1" dirty="0">
                <a:solidFill>
                  <a:srgbClr val="FF0000"/>
                </a:solidFill>
              </a:rPr>
              <a:t>（</a:t>
            </a:r>
            <a:r>
              <a:rPr lang="en-US" altLang="zh-CN" sz="2800" b="1" dirty="0">
                <a:solidFill>
                  <a:srgbClr val="FF0000"/>
                </a:solidFill>
              </a:rPr>
              <a:t>1</a:t>
            </a:r>
            <a:r>
              <a:rPr lang="zh-CN" altLang="en-US" sz="2800" b="1" dirty="0">
                <a:solidFill>
                  <a:srgbClr val="FF0000"/>
                </a:solidFill>
              </a:rPr>
              <a:t>）理解主旨大意（</a:t>
            </a:r>
            <a:r>
              <a:rPr lang="en-US" altLang="zh-CN" sz="2800" b="1">
                <a:solidFill>
                  <a:srgbClr val="FF0000"/>
                </a:solidFill>
              </a:rPr>
              <a:t>main idea)</a:t>
            </a:r>
            <a:endParaRPr lang="en-US" altLang="zh-CN" sz="2800" b="1">
              <a:solidFill>
                <a:srgbClr val="FF0000"/>
              </a:solidFill>
            </a:endParaRPr>
          </a:p>
          <a:p>
            <a:pPr>
              <a:lnSpc>
                <a:spcPct val="90000"/>
              </a:lnSpc>
              <a:buNone/>
            </a:pPr>
            <a:r>
              <a:rPr lang="zh-CN" altLang="en-US" sz="2800" b="1" dirty="0">
                <a:solidFill>
                  <a:srgbClr val="FF0000"/>
                </a:solidFill>
              </a:rPr>
              <a:t>（</a:t>
            </a:r>
            <a:r>
              <a:rPr lang="en-US" altLang="zh-CN" sz="2800" b="1" dirty="0">
                <a:solidFill>
                  <a:srgbClr val="FF0000"/>
                </a:solidFill>
              </a:rPr>
              <a:t>2</a:t>
            </a:r>
            <a:r>
              <a:rPr lang="zh-CN" altLang="en-US" sz="2800" b="1" dirty="0">
                <a:solidFill>
                  <a:srgbClr val="FF0000"/>
                </a:solidFill>
              </a:rPr>
              <a:t>）理解文中具体细节</a:t>
            </a:r>
            <a:r>
              <a:rPr lang="en-US" altLang="zh-CN" sz="2800" b="1">
                <a:solidFill>
                  <a:srgbClr val="FF0000"/>
                </a:solidFill>
              </a:rPr>
              <a:t>(specific details)</a:t>
            </a:r>
            <a:endParaRPr lang="en-US" altLang="zh-CN" sz="2800" b="1">
              <a:solidFill>
                <a:srgbClr val="FF0000"/>
              </a:solidFill>
            </a:endParaRPr>
          </a:p>
          <a:p>
            <a:pPr>
              <a:lnSpc>
                <a:spcPct val="90000"/>
              </a:lnSpc>
              <a:buNone/>
            </a:pPr>
            <a:r>
              <a:rPr lang="zh-CN" altLang="en-US" sz="2800" b="1" dirty="0">
                <a:solidFill>
                  <a:srgbClr val="FF0000"/>
                </a:solidFill>
              </a:rPr>
              <a:t>（</a:t>
            </a:r>
            <a:r>
              <a:rPr lang="en-US" altLang="zh-CN" sz="2800" b="1" dirty="0">
                <a:solidFill>
                  <a:srgbClr val="FF0000"/>
                </a:solidFill>
              </a:rPr>
              <a:t>3</a:t>
            </a:r>
            <a:r>
              <a:rPr lang="zh-CN" altLang="en-US" sz="2800" b="1" dirty="0">
                <a:solidFill>
                  <a:srgbClr val="FF0000"/>
                </a:solidFill>
              </a:rPr>
              <a:t>）根据上下文推断生词的词义</a:t>
            </a:r>
            <a:r>
              <a:rPr lang="en-US" altLang="zh-CN" sz="2800" b="1">
                <a:solidFill>
                  <a:srgbClr val="FF0000"/>
                </a:solidFill>
              </a:rPr>
              <a:t>(word meanings)</a:t>
            </a:r>
            <a:endParaRPr lang="en-US" altLang="zh-CN" sz="2800" b="1">
              <a:solidFill>
                <a:srgbClr val="FF0000"/>
              </a:solidFill>
            </a:endParaRPr>
          </a:p>
          <a:p>
            <a:pPr>
              <a:lnSpc>
                <a:spcPct val="90000"/>
              </a:lnSpc>
              <a:buNone/>
            </a:pPr>
            <a:r>
              <a:rPr lang="zh-CN" altLang="en-US" sz="2800" b="1" dirty="0">
                <a:solidFill>
                  <a:srgbClr val="FF0000"/>
                </a:solidFill>
              </a:rPr>
              <a:t>（</a:t>
            </a:r>
            <a:r>
              <a:rPr lang="en-US" altLang="zh-CN" sz="2800" b="1" dirty="0">
                <a:solidFill>
                  <a:srgbClr val="FF0000"/>
                </a:solidFill>
              </a:rPr>
              <a:t>4</a:t>
            </a:r>
            <a:r>
              <a:rPr lang="zh-CN" altLang="en-US" sz="2800" b="1" dirty="0">
                <a:solidFill>
                  <a:srgbClr val="FF0000"/>
                </a:solidFill>
              </a:rPr>
              <a:t>）做出判断和推理</a:t>
            </a:r>
            <a:r>
              <a:rPr lang="en-US" altLang="zh-CN" sz="2800" b="1" err="1">
                <a:solidFill>
                  <a:srgbClr val="FF0000"/>
                </a:solidFill>
              </a:rPr>
              <a:t>(judgement</a:t>
            </a:r>
            <a:r>
              <a:rPr lang="en-US" altLang="zh-CN" sz="2800" b="1">
                <a:solidFill>
                  <a:srgbClr val="FF0000"/>
                </a:solidFill>
              </a:rPr>
              <a:t> and inference)</a:t>
            </a:r>
            <a:endParaRPr lang="en-US" altLang="zh-CN" sz="2800" b="1">
              <a:solidFill>
                <a:srgbClr val="FF0000"/>
              </a:solidFill>
            </a:endParaRPr>
          </a:p>
          <a:p>
            <a:pPr>
              <a:lnSpc>
                <a:spcPct val="90000"/>
              </a:lnSpc>
              <a:buNone/>
            </a:pPr>
            <a:r>
              <a:rPr lang="zh-CN" altLang="en-US" sz="2800" b="1" dirty="0">
                <a:solidFill>
                  <a:srgbClr val="FF0000"/>
                </a:solidFill>
              </a:rPr>
              <a:t>（</a:t>
            </a:r>
            <a:r>
              <a:rPr lang="en-US" altLang="zh-CN" sz="2800" b="1" dirty="0">
                <a:solidFill>
                  <a:srgbClr val="FF0000"/>
                </a:solidFill>
              </a:rPr>
              <a:t>5</a:t>
            </a:r>
            <a:r>
              <a:rPr lang="zh-CN" altLang="en-US" sz="2800" b="1" dirty="0">
                <a:solidFill>
                  <a:srgbClr val="FF0000"/>
                </a:solidFill>
              </a:rPr>
              <a:t>）理解文章的基本结构</a:t>
            </a:r>
            <a:r>
              <a:rPr lang="en-US" altLang="zh-CN" sz="2800" b="1">
                <a:solidFill>
                  <a:srgbClr val="FF0000"/>
                </a:solidFill>
              </a:rPr>
              <a:t>(passage  structure)</a:t>
            </a:r>
            <a:endParaRPr lang="en-US" altLang="zh-CN" sz="2800" b="1">
              <a:solidFill>
                <a:srgbClr val="FF0000"/>
              </a:solidFill>
            </a:endParaRPr>
          </a:p>
          <a:p>
            <a:pPr>
              <a:lnSpc>
                <a:spcPct val="90000"/>
              </a:lnSpc>
              <a:buNone/>
            </a:pPr>
            <a:r>
              <a:rPr lang="zh-CN" altLang="en-US" sz="2800" b="1" dirty="0">
                <a:solidFill>
                  <a:srgbClr val="FF0000"/>
                </a:solidFill>
              </a:rPr>
              <a:t>（</a:t>
            </a:r>
            <a:r>
              <a:rPr lang="en-US" altLang="zh-CN" sz="2800" b="1" dirty="0">
                <a:solidFill>
                  <a:srgbClr val="FF0000"/>
                </a:solidFill>
              </a:rPr>
              <a:t>6</a:t>
            </a:r>
            <a:r>
              <a:rPr lang="zh-CN" altLang="en-US" sz="2800" b="1" dirty="0">
                <a:solidFill>
                  <a:srgbClr val="FF0000"/>
                </a:solidFill>
              </a:rPr>
              <a:t>）理解作者的意图、观点和态度</a:t>
            </a:r>
            <a:r>
              <a:rPr lang="en-US" altLang="zh-CN" sz="2800" b="1">
                <a:solidFill>
                  <a:srgbClr val="FF0000"/>
                </a:solidFill>
              </a:rPr>
              <a:t>(attitudes/opinions)</a:t>
            </a:r>
            <a:endParaRPr lang="en-US" altLang="zh-CN" sz="2800" b="1">
              <a:solidFill>
                <a:srgbClr val="FF0000"/>
              </a:solidFill>
            </a:endParaRPr>
          </a:p>
        </p:txBody>
      </p:sp>
      <p:sp>
        <p:nvSpPr>
          <p:cNvPr id="10244" name="Oval 4"/>
          <p:cNvSpPr>
            <a:spLocks noChangeArrowheads="1"/>
          </p:cNvSpPr>
          <p:nvPr/>
        </p:nvSpPr>
        <p:spPr bwMode="auto">
          <a:xfrm>
            <a:off x="838200" y="3733800"/>
            <a:ext cx="31242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Oval 4"/>
          <p:cNvSpPr>
            <a:spLocks noChangeArrowheads="1"/>
          </p:cNvSpPr>
          <p:nvPr/>
        </p:nvSpPr>
        <p:spPr bwMode="auto">
          <a:xfrm>
            <a:off x="685800" y="4114800"/>
            <a:ext cx="52578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7283">
                                            <p:txEl>
                                              <p:pRg st="2" end="2"/>
                                            </p:txEl>
                                          </p:spTgt>
                                        </p:tgtEl>
                                        <p:attrNameLst>
                                          <p:attrName>style.visibility</p:attrName>
                                        </p:attrNameLst>
                                      </p:cBhvr>
                                      <p:to>
                                        <p:strVal val="visible"/>
                                      </p:to>
                                    </p:set>
                                    <p:animEffect transition="in" filter="diamond(in)">
                                      <p:cBhvr>
                                        <p:cTn id="7" dur="2000"/>
                                        <p:tgtEl>
                                          <p:spTgt spid="97283">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97283">
                                            <p:txEl>
                                              <p:pRg st="3" end="3"/>
                                            </p:txEl>
                                          </p:spTgt>
                                        </p:tgtEl>
                                        <p:attrNameLst>
                                          <p:attrName>style.visibility</p:attrName>
                                        </p:attrNameLst>
                                      </p:cBhvr>
                                      <p:to>
                                        <p:strVal val="visible"/>
                                      </p:to>
                                    </p:set>
                                    <p:animEffect transition="in" filter="diamond(in)">
                                      <p:cBhvr>
                                        <p:cTn id="10" dur="2000"/>
                                        <p:tgtEl>
                                          <p:spTgt spid="97283">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97283">
                                            <p:txEl>
                                              <p:pRg st="4" end="4"/>
                                            </p:txEl>
                                          </p:spTgt>
                                        </p:tgtEl>
                                        <p:attrNameLst>
                                          <p:attrName>style.visibility</p:attrName>
                                        </p:attrNameLst>
                                      </p:cBhvr>
                                      <p:to>
                                        <p:strVal val="visible"/>
                                      </p:to>
                                    </p:set>
                                    <p:animEffect transition="in" filter="diamond(in)">
                                      <p:cBhvr>
                                        <p:cTn id="13" dur="2000"/>
                                        <p:tgtEl>
                                          <p:spTgt spid="97283">
                                            <p:txEl>
                                              <p:pRg st="4" end="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97283">
                                            <p:txEl>
                                              <p:pRg st="5" end="5"/>
                                            </p:txEl>
                                          </p:spTgt>
                                        </p:tgtEl>
                                        <p:attrNameLst>
                                          <p:attrName>style.visibility</p:attrName>
                                        </p:attrNameLst>
                                      </p:cBhvr>
                                      <p:to>
                                        <p:strVal val="visible"/>
                                      </p:to>
                                    </p:set>
                                    <p:animEffect transition="in" filter="diamond(in)">
                                      <p:cBhvr>
                                        <p:cTn id="16" dur="2000"/>
                                        <p:tgtEl>
                                          <p:spTgt spid="97283">
                                            <p:txEl>
                                              <p:pRg st="5" end="5"/>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97283">
                                            <p:txEl>
                                              <p:pRg st="6" end="6"/>
                                            </p:txEl>
                                          </p:spTgt>
                                        </p:tgtEl>
                                        <p:attrNameLst>
                                          <p:attrName>style.visibility</p:attrName>
                                        </p:attrNameLst>
                                      </p:cBhvr>
                                      <p:to>
                                        <p:strVal val="visible"/>
                                      </p:to>
                                    </p:set>
                                    <p:animEffect transition="in" filter="diamond(in)">
                                      <p:cBhvr>
                                        <p:cTn id="19" dur="2000"/>
                                        <p:tgtEl>
                                          <p:spTgt spid="97283">
                                            <p:txEl>
                                              <p:pRg st="6" end="6"/>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97283">
                                            <p:txEl>
                                              <p:pRg st="7" end="7"/>
                                            </p:txEl>
                                          </p:spTgt>
                                        </p:tgtEl>
                                        <p:attrNameLst>
                                          <p:attrName>style.visibility</p:attrName>
                                        </p:attrNameLst>
                                      </p:cBhvr>
                                      <p:to>
                                        <p:strVal val="visible"/>
                                      </p:to>
                                    </p:set>
                                    <p:animEffect transition="in" filter="diamond(in)">
                                      <p:cBhvr>
                                        <p:cTn id="22" dur="2000"/>
                                        <p:tgtEl>
                                          <p:spTgt spid="97283">
                                            <p:txEl>
                                              <p:pRg st="7" end="7"/>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97283">
                                            <p:txEl>
                                              <p:pRg st="8" end="8"/>
                                            </p:txEl>
                                          </p:spTgt>
                                        </p:tgtEl>
                                        <p:attrNameLst>
                                          <p:attrName>style.visibility</p:attrName>
                                        </p:attrNameLst>
                                      </p:cBhvr>
                                      <p:to>
                                        <p:strVal val="visible"/>
                                      </p:to>
                                    </p:set>
                                    <p:animEffect transition="in" filter="diamond(in)">
                                      <p:cBhvr>
                                        <p:cTn id="25" dur="2000"/>
                                        <p:tgtEl>
                                          <p:spTgt spid="97283">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244"/>
                                        </p:tgtEl>
                                        <p:attrNameLst>
                                          <p:attrName>style.visibility</p:attrName>
                                        </p:attrNameLst>
                                      </p:cBhvr>
                                      <p:to>
                                        <p:strVal val="visible"/>
                                      </p:to>
                                    </p:set>
                                    <p:animEffect transition="in" filter="blinds(horizontal)">
                                      <p:cBhvr>
                                        <p:cTn id="30" dur="500"/>
                                        <p:tgtEl>
                                          <p:spTgt spid="1024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linds(horizontal)">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矩形 117761"/>
          <p:cNvSpPr/>
          <p:nvPr/>
        </p:nvSpPr>
        <p:spPr>
          <a:xfrm>
            <a:off x="0" y="228600"/>
            <a:ext cx="8964613" cy="579438"/>
          </a:xfrm>
          <a:prstGeom prst="rect">
            <a:avLst/>
          </a:prstGeom>
          <a:noFill/>
          <a:ln w="9525">
            <a:noFill/>
          </a:ln>
        </p:spPr>
        <p:txBody>
          <a:bodyPr anchor="ctr">
            <a:spAutoFit/>
          </a:bodyPr>
          <a:lstStyle/>
          <a:p>
            <a:r>
              <a:rPr lang="en-US" altLang="zh-CN" sz="3200" i="1">
                <a:solidFill>
                  <a:srgbClr val="FF3300"/>
                </a:solidFill>
                <a:latin typeface="Arial Black" panose="020B0A04020102020204" pitchFamily="34" charset="0"/>
              </a:rPr>
              <a:t>Rule3: to use ___________</a:t>
            </a:r>
            <a:endParaRPr lang="en-US" altLang="zh-CN" sz="3200" i="1">
              <a:solidFill>
                <a:srgbClr val="FF3300"/>
              </a:solidFill>
              <a:latin typeface="Arial Black" panose="020B0A04020102020204" pitchFamily="34" charset="0"/>
            </a:endParaRPr>
          </a:p>
        </p:txBody>
      </p:sp>
      <p:sp>
        <p:nvSpPr>
          <p:cNvPr id="117763" name="文本框 117762"/>
          <p:cNvSpPr txBox="1"/>
          <p:nvPr/>
        </p:nvSpPr>
        <p:spPr>
          <a:xfrm>
            <a:off x="0" y="836613"/>
            <a:ext cx="8893175" cy="1800225"/>
          </a:xfrm>
          <a:prstGeom prst="rect">
            <a:avLst/>
          </a:prstGeom>
          <a:noFill/>
          <a:ln w="9525">
            <a:noFill/>
          </a:ln>
        </p:spPr>
        <p:txBody>
          <a:bodyPr>
            <a:spAutoFit/>
          </a:bodyPr>
          <a:lstStyle/>
          <a:p>
            <a:pPr>
              <a:spcBef>
                <a:spcPct val="50000"/>
              </a:spcBef>
            </a:pPr>
            <a:r>
              <a:rPr lang="en-US" altLang="zh-CN" sz="2800" b="1" dirty="0">
                <a:solidFill>
                  <a:srgbClr val="000000"/>
                </a:solidFill>
                <a:latin typeface="Times New Roman" panose="02020603050405020304" pitchFamily="18" charset="0"/>
              </a:rPr>
              <a:t>⑴</a:t>
            </a:r>
            <a:r>
              <a:rPr lang="en-US" altLang="zh-CN" sz="2800" b="1">
                <a:solidFill>
                  <a:srgbClr val="000000"/>
                </a:solidFill>
                <a:latin typeface="Times New Roman" panose="02020603050405020304" pitchFamily="18" charset="0"/>
              </a:rPr>
              <a:t>Some family names were made by adding something to the father’s name. English-speaking people added –s or –son. The Johnsons are </a:t>
            </a:r>
            <a:r>
              <a:rPr lang="en-US" altLang="zh-CN" sz="2800" b="1" u="sng">
                <a:solidFill>
                  <a:srgbClr val="FF0000"/>
                </a:solidFill>
                <a:latin typeface="Times New Roman" panose="02020603050405020304" pitchFamily="18" charset="0"/>
              </a:rPr>
              <a:t>descendants</a:t>
            </a:r>
            <a:r>
              <a:rPr lang="en-US" altLang="zh-CN" sz="2800" b="1">
                <a:solidFill>
                  <a:srgbClr val="FF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rPr>
              <a:t>of John; the Roberts family’s ancestor(</a:t>
            </a:r>
            <a:r>
              <a:rPr lang="zh-CN" altLang="en-US" sz="2800" b="1" dirty="0">
                <a:solidFill>
                  <a:srgbClr val="000000"/>
                </a:solidFill>
                <a:latin typeface="Times New Roman" panose="02020603050405020304" pitchFamily="18" charset="0"/>
              </a:rPr>
              <a:t>祖先） </a:t>
            </a:r>
            <a:r>
              <a:rPr lang="en-US" altLang="zh-CN" sz="2800" b="1">
                <a:solidFill>
                  <a:srgbClr val="000000"/>
                </a:solidFill>
                <a:latin typeface="Times New Roman" panose="02020603050405020304" pitchFamily="18" charset="0"/>
              </a:rPr>
              <a:t>was Robert.</a:t>
            </a:r>
            <a:endParaRPr lang="en-US" altLang="zh-CN" sz="2800" b="1" u="sng">
              <a:solidFill>
                <a:srgbClr val="000000"/>
              </a:solidFill>
              <a:latin typeface="Times New Roman" panose="02020603050405020304" pitchFamily="18" charset="0"/>
            </a:endParaRPr>
          </a:p>
        </p:txBody>
      </p:sp>
      <p:sp>
        <p:nvSpPr>
          <p:cNvPr id="117764" name="文本占位符 117763"/>
          <p:cNvSpPr>
            <a:spLocks noGrp="1" noRot="1"/>
          </p:cNvSpPr>
          <p:nvPr>
            <p:ph type="body" idx="1"/>
          </p:nvPr>
        </p:nvSpPr>
        <p:spPr>
          <a:xfrm>
            <a:off x="306388" y="2898775"/>
            <a:ext cx="8226425" cy="1208088"/>
          </a:xfrm>
        </p:spPr>
        <p:txBody>
          <a:bodyPr vert="horz" wrap="square" lIns="91440" tIns="45720" rIns="91440" bIns="45720" anchor="t"/>
          <a:lstStyle/>
          <a:p>
            <a:pPr>
              <a:buNone/>
            </a:pPr>
            <a:r>
              <a:rPr lang="en-US" altLang="zh-CN" sz="2800" b="1" err="1">
                <a:solidFill>
                  <a:srgbClr val="000099"/>
                </a:solidFill>
                <a:latin typeface="Times New Roman" panose="02020603050405020304" pitchFamily="18" charset="0"/>
              </a:rPr>
              <a:t>A.later</a:t>
            </a:r>
            <a:r>
              <a:rPr lang="en-US" altLang="zh-CN" sz="2800" b="1">
                <a:solidFill>
                  <a:srgbClr val="000099"/>
                </a:solidFill>
                <a:latin typeface="Times New Roman" panose="02020603050405020304" pitchFamily="18" charset="0"/>
              </a:rPr>
              <a:t> generations     B. friends and relatives</a:t>
            </a:r>
            <a:endParaRPr lang="en-US" altLang="zh-CN" sz="2800" b="1">
              <a:solidFill>
                <a:srgbClr val="000099"/>
              </a:solidFill>
              <a:latin typeface="Times New Roman" panose="02020603050405020304" pitchFamily="18" charset="0"/>
            </a:endParaRPr>
          </a:p>
          <a:p>
            <a:pPr>
              <a:buNone/>
            </a:pPr>
            <a:r>
              <a:rPr lang="en-US" altLang="zh-CN" sz="2800" b="1">
                <a:solidFill>
                  <a:srgbClr val="000099"/>
                </a:solidFill>
                <a:latin typeface="Times New Roman" panose="02020603050405020304" pitchFamily="18" charset="0"/>
              </a:rPr>
              <a:t>C. colleagues and partners    D. later sponsors</a:t>
            </a:r>
            <a:endParaRPr lang="en-US" altLang="zh-CN" sz="2800" b="1">
              <a:solidFill>
                <a:srgbClr val="000099"/>
              </a:solidFill>
              <a:latin typeface="Times New Roman" panose="02020603050405020304" pitchFamily="18" charset="0"/>
            </a:endParaRPr>
          </a:p>
        </p:txBody>
      </p:sp>
      <p:pic>
        <p:nvPicPr>
          <p:cNvPr id="117765" name="图片 117764" descr="W_064"/>
          <p:cNvPicPr>
            <a:picLocks noChangeAspect="1"/>
          </p:cNvPicPr>
          <p:nvPr/>
        </p:nvPicPr>
        <p:blipFill>
          <a:blip r:embed="rId1"/>
          <a:stretch>
            <a:fillRect/>
          </a:stretch>
        </p:blipFill>
        <p:spPr>
          <a:xfrm>
            <a:off x="0" y="2743200"/>
            <a:ext cx="685800" cy="458788"/>
          </a:xfrm>
          <a:prstGeom prst="rect">
            <a:avLst/>
          </a:prstGeom>
          <a:noFill/>
          <a:ln w="9525">
            <a:noFill/>
          </a:ln>
        </p:spPr>
      </p:pic>
      <p:sp>
        <p:nvSpPr>
          <p:cNvPr id="117766" name="文本框 117765"/>
          <p:cNvSpPr txBox="1"/>
          <p:nvPr/>
        </p:nvSpPr>
        <p:spPr>
          <a:xfrm>
            <a:off x="0" y="3933825"/>
            <a:ext cx="9144000" cy="2227263"/>
          </a:xfrm>
          <a:prstGeom prst="rect">
            <a:avLst/>
          </a:prstGeom>
          <a:noFill/>
          <a:ln w="9525">
            <a:noFill/>
          </a:ln>
        </p:spPr>
        <p:txBody>
          <a:bodyPr>
            <a:spAutoFit/>
          </a:bodyPr>
          <a:lstStyle/>
          <a:p>
            <a:pPr marL="342900" indent="-342900"/>
            <a:r>
              <a:rPr lang="en-US" altLang="zh-CN" sz="2800" b="1">
                <a:solidFill>
                  <a:srgbClr val="000000"/>
                </a:solidFill>
                <a:latin typeface="Arial" panose="020B0604020202020204" pitchFamily="34" charset="0"/>
              </a:rPr>
              <a:t>2) European countries, for the present, are deeply </a:t>
            </a:r>
            <a:r>
              <a:rPr lang="en-US" altLang="zh-CN" sz="2800" b="1" u="sng">
                <a:solidFill>
                  <a:srgbClr val="FF0000"/>
                </a:solidFill>
                <a:latin typeface="Arial" panose="020B0604020202020204" pitchFamily="34" charset="0"/>
              </a:rPr>
              <a:t>mired</a:t>
            </a:r>
            <a:r>
              <a:rPr lang="en-US" altLang="zh-CN" sz="2800" b="1">
                <a:solidFill>
                  <a:srgbClr val="000000"/>
                </a:solidFill>
                <a:latin typeface="Arial" panose="020B0604020202020204" pitchFamily="34" charset="0"/>
              </a:rPr>
              <a:t> in economic troubles. It is reported that  their economic future looks uncertain and dark. </a:t>
            </a:r>
            <a:endParaRPr lang="en-US" altLang="zh-CN" sz="2800" b="1">
              <a:solidFill>
                <a:srgbClr val="000000"/>
              </a:solidFill>
              <a:latin typeface="Arial" panose="020B0604020202020204" pitchFamily="34" charset="0"/>
            </a:endParaRPr>
          </a:p>
          <a:p>
            <a:pPr marL="342900" indent="-342900"/>
            <a:r>
              <a:rPr lang="en-US" altLang="zh-CN" sz="2800" b="1">
                <a:solidFill>
                  <a:srgbClr val="000099"/>
                </a:solidFill>
                <a:latin typeface="Arial" panose="020B0604020202020204" pitchFamily="34" charset="0"/>
              </a:rPr>
              <a:t>    A. trapped                           B. absorbed     </a:t>
            </a:r>
            <a:endParaRPr lang="en-US" altLang="zh-CN" sz="2800" b="1">
              <a:solidFill>
                <a:srgbClr val="000099"/>
              </a:solidFill>
              <a:latin typeface="Arial" panose="020B0604020202020204" pitchFamily="34" charset="0"/>
            </a:endParaRPr>
          </a:p>
          <a:p>
            <a:pPr marL="342900" indent="-342900"/>
            <a:r>
              <a:rPr lang="en-US" altLang="zh-CN" sz="2800" b="1">
                <a:solidFill>
                  <a:srgbClr val="000099"/>
                </a:solidFill>
                <a:latin typeface="Arial" panose="020B0604020202020204" pitchFamily="34" charset="0"/>
              </a:rPr>
              <a:t>    C. engaged                          D. interested</a:t>
            </a:r>
            <a:endParaRPr lang="en-US" altLang="zh-CN" sz="2800" b="1">
              <a:solidFill>
                <a:srgbClr val="000099"/>
              </a:solidFill>
              <a:latin typeface="Arial" panose="020B0604020202020204" pitchFamily="34" charset="0"/>
            </a:endParaRPr>
          </a:p>
        </p:txBody>
      </p:sp>
      <p:pic>
        <p:nvPicPr>
          <p:cNvPr id="117767" name="图片 117766" descr="W_064"/>
          <p:cNvPicPr>
            <a:picLocks noChangeAspect="1"/>
          </p:cNvPicPr>
          <p:nvPr/>
        </p:nvPicPr>
        <p:blipFill>
          <a:blip r:embed="rId1"/>
          <a:stretch>
            <a:fillRect/>
          </a:stretch>
        </p:blipFill>
        <p:spPr>
          <a:xfrm>
            <a:off x="228600" y="5257800"/>
            <a:ext cx="685800" cy="458788"/>
          </a:xfrm>
          <a:prstGeom prst="rect">
            <a:avLst/>
          </a:prstGeom>
          <a:noFill/>
          <a:ln w="9525">
            <a:noFill/>
          </a:ln>
        </p:spPr>
      </p:pic>
      <p:sp>
        <p:nvSpPr>
          <p:cNvPr id="117768" name="直接连接符 117767"/>
          <p:cNvSpPr/>
          <p:nvPr/>
        </p:nvSpPr>
        <p:spPr>
          <a:xfrm>
            <a:off x="3657600" y="4800600"/>
            <a:ext cx="1512888" cy="0"/>
          </a:xfrm>
          <a:prstGeom prst="line">
            <a:avLst/>
          </a:prstGeom>
          <a:ln w="28575" cap="flat" cmpd="sng">
            <a:solidFill>
              <a:srgbClr val="FF0000"/>
            </a:solidFill>
            <a:prstDash val="solid"/>
            <a:headEnd type="none" w="med" len="med"/>
            <a:tailEnd type="none" w="med" len="med"/>
          </a:ln>
        </p:spPr>
      </p:sp>
      <p:sp>
        <p:nvSpPr>
          <p:cNvPr id="117769" name="直接连接符 117768"/>
          <p:cNvSpPr/>
          <p:nvPr/>
        </p:nvSpPr>
        <p:spPr>
          <a:xfrm>
            <a:off x="4191000" y="5257800"/>
            <a:ext cx="4176713" cy="0"/>
          </a:xfrm>
          <a:prstGeom prst="line">
            <a:avLst/>
          </a:prstGeom>
          <a:ln w="28575" cap="flat" cmpd="sng">
            <a:solidFill>
              <a:srgbClr val="FF0000"/>
            </a:solidFill>
            <a:prstDash val="solid"/>
            <a:headEnd type="none" w="med" len="med"/>
            <a:tailEnd type="none" w="med" len="med"/>
          </a:ln>
        </p:spPr>
      </p:sp>
      <p:sp>
        <p:nvSpPr>
          <p:cNvPr id="117770" name="文本框 117769"/>
          <p:cNvSpPr txBox="1"/>
          <p:nvPr/>
        </p:nvSpPr>
        <p:spPr>
          <a:xfrm>
            <a:off x="3276600" y="152400"/>
            <a:ext cx="1943100" cy="519113"/>
          </a:xfrm>
          <a:prstGeom prst="rect">
            <a:avLst/>
          </a:prstGeom>
          <a:noFill/>
          <a:ln w="9525">
            <a:noFill/>
          </a:ln>
        </p:spPr>
        <p:txBody>
          <a:bodyPr>
            <a:spAutoFit/>
          </a:bodyPr>
          <a:lstStyle/>
          <a:p>
            <a:pPr>
              <a:spcBef>
                <a:spcPct val="50000"/>
              </a:spcBef>
            </a:pPr>
            <a:r>
              <a:rPr lang="en-US" altLang="zh-CN" sz="2800" b="1">
                <a:solidFill>
                  <a:srgbClr val="000000"/>
                </a:solidFill>
                <a:latin typeface="Arial Black" panose="020B0A04020102020204" pitchFamily="34" charset="0"/>
              </a:rPr>
              <a:t>context</a:t>
            </a:r>
            <a:endParaRPr lang="en-US" altLang="zh-CN" sz="2800" b="1">
              <a:solidFill>
                <a:srgbClr val="000000"/>
              </a:solidFill>
              <a:latin typeface="Arial Black" panose="020B0A04020102020204" pitchFamily="34" charset="0"/>
            </a:endParaRPr>
          </a:p>
        </p:txBody>
      </p:sp>
      <p:sp>
        <p:nvSpPr>
          <p:cNvPr id="117771" name="矩形 117770"/>
          <p:cNvSpPr/>
          <p:nvPr/>
        </p:nvSpPr>
        <p:spPr>
          <a:xfrm>
            <a:off x="5410200" y="228600"/>
            <a:ext cx="3554413" cy="457200"/>
          </a:xfrm>
          <a:prstGeom prst="rect">
            <a:avLst/>
          </a:prstGeom>
          <a:noFill/>
          <a:ln w="9525">
            <a:noFill/>
          </a:ln>
        </p:spPr>
        <p:txBody>
          <a:bodyPr wrap="none" anchor="t">
            <a:spAutoFit/>
          </a:bodyPr>
          <a:lstStyle/>
          <a:p>
            <a:r>
              <a:rPr lang="zh-CN" altLang="en-US" sz="2400" b="1" dirty="0">
                <a:solidFill>
                  <a:srgbClr val="FF0000"/>
                </a:solidFill>
                <a:effectLst>
                  <a:outerShdw blurRad="38100" dist="38100" dir="2700000">
                    <a:srgbClr val="000000"/>
                  </a:outerShdw>
                </a:effectLst>
                <a:latin typeface="Arial" panose="020B0604020202020204" pitchFamily="34" charset="0"/>
              </a:rPr>
              <a:t>根据上下文语境做出判断</a:t>
            </a:r>
            <a:endParaRPr lang="zh-CN" altLang="en-US" sz="2400" b="1" dirty="0">
              <a:solidFill>
                <a:srgbClr val="FF0000"/>
              </a:solidFill>
              <a:effectLst>
                <a:outerShdw blurRad="38100" dist="38100" dir="2700000">
                  <a:srgbClr val="000000"/>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blinds(horizontal)">
                                      <p:cBhvr>
                                        <p:cTn id="7" dur="500"/>
                                        <p:tgtEl>
                                          <p:spTgt spid="1177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7770"/>
                                        </p:tgtEl>
                                        <p:attrNameLst>
                                          <p:attrName>style.visibility</p:attrName>
                                        </p:attrNameLst>
                                      </p:cBhvr>
                                      <p:to>
                                        <p:strVal val="visible"/>
                                      </p:to>
                                    </p:set>
                                    <p:animEffect transition="in" filter="blinds(horizontal)">
                                      <p:cBhvr>
                                        <p:cTn id="12" dur="500"/>
                                        <p:tgtEl>
                                          <p:spTgt spid="11777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7771">
                                            <p:txEl>
                                              <p:pRg st="0" end="0"/>
                                            </p:txEl>
                                          </p:spTgt>
                                        </p:tgtEl>
                                        <p:attrNameLst>
                                          <p:attrName>style.visibility</p:attrName>
                                        </p:attrNameLst>
                                      </p:cBhvr>
                                      <p:to>
                                        <p:strVal val="visible"/>
                                      </p:to>
                                    </p:set>
                                    <p:animEffect transition="in" filter="box(in)">
                                      <p:cBhvr>
                                        <p:cTn id="17" dur="500"/>
                                        <p:tgtEl>
                                          <p:spTgt spid="11777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17763">
                                            <p:txEl>
                                              <p:pRg st="0" end="0"/>
                                            </p:txEl>
                                          </p:spTgt>
                                        </p:tgtEl>
                                        <p:attrNameLst>
                                          <p:attrName>style.visibility</p:attrName>
                                        </p:attrNameLst>
                                      </p:cBhvr>
                                      <p:to>
                                        <p:strVal val="visible"/>
                                      </p:to>
                                    </p:set>
                                    <p:anim calcmode="lin" valueType="num">
                                      <p:cBhvr additive="base">
                                        <p:cTn id="22" dur="500" fill="hold"/>
                                        <p:tgtEl>
                                          <p:spTgt spid="11776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17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117764">
                                            <p:txEl>
                                              <p:pRg st="0" end="0"/>
                                            </p:txEl>
                                          </p:spTgt>
                                        </p:tgtEl>
                                        <p:attrNameLst>
                                          <p:attrName>style.visibility</p:attrName>
                                        </p:attrNameLst>
                                      </p:cBhvr>
                                      <p:to>
                                        <p:strVal val="visible"/>
                                      </p:to>
                                    </p:set>
                                    <p:animEffect transition="in" filter="diamond(in)">
                                      <p:cBhvr>
                                        <p:cTn id="28" dur="2000"/>
                                        <p:tgtEl>
                                          <p:spTgt spid="117764">
                                            <p:txEl>
                                              <p:pRg st="0" end="0"/>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117764">
                                            <p:txEl>
                                              <p:pRg st="1" end="1"/>
                                            </p:txEl>
                                          </p:spTgt>
                                        </p:tgtEl>
                                        <p:attrNameLst>
                                          <p:attrName>style.visibility</p:attrName>
                                        </p:attrNameLst>
                                      </p:cBhvr>
                                      <p:to>
                                        <p:strVal val="visible"/>
                                      </p:to>
                                    </p:set>
                                    <p:animEffect transition="in" filter="diamond(in)">
                                      <p:cBhvr>
                                        <p:cTn id="31" dur="2000"/>
                                        <p:tgtEl>
                                          <p:spTgt spid="117764">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17764">
                                            <p:txEl>
                                              <p:pRg st="0" end="0"/>
                                            </p:txEl>
                                          </p:spTgt>
                                        </p:tgtEl>
                                        <p:attrNameLst>
                                          <p:attrName>style.visibility</p:attrName>
                                        </p:attrNameLst>
                                      </p:cBhvr>
                                      <p:to>
                                        <p:strVal val="visible"/>
                                      </p:to>
                                    </p:set>
                                    <p:anim calcmode="lin" valueType="num">
                                      <p:cBhvr additive="base">
                                        <p:cTn id="36" dur="500" fill="hold"/>
                                        <p:tgtEl>
                                          <p:spTgt spid="117764">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17764">
                                            <p:txEl>
                                              <p:pRg st="0" end="0"/>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17764">
                                            <p:txEl>
                                              <p:pRg st="1" end="1"/>
                                            </p:txEl>
                                          </p:spTgt>
                                        </p:tgtEl>
                                        <p:attrNameLst>
                                          <p:attrName>style.visibility</p:attrName>
                                        </p:attrNameLst>
                                      </p:cBhvr>
                                      <p:to>
                                        <p:strVal val="visible"/>
                                      </p:to>
                                    </p:set>
                                    <p:anim calcmode="lin" valueType="num">
                                      <p:cBhvr additive="base">
                                        <p:cTn id="40" dur="500" fill="hold"/>
                                        <p:tgtEl>
                                          <p:spTgt spid="117764">
                                            <p:txEl>
                                              <p:pRg st="1" end="1"/>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177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nodeType="clickEffect">
                                  <p:stCondLst>
                                    <p:cond delay="0"/>
                                  </p:stCondLst>
                                  <p:childTnLst>
                                    <p:set>
                                      <p:cBhvr>
                                        <p:cTn id="45" dur="1" fill="hold">
                                          <p:stCondLst>
                                            <p:cond delay="0"/>
                                          </p:stCondLst>
                                        </p:cTn>
                                        <p:tgtEl>
                                          <p:spTgt spid="117765"/>
                                        </p:tgtEl>
                                        <p:attrNameLst>
                                          <p:attrName>style.visibility</p:attrName>
                                        </p:attrNameLst>
                                      </p:cBhvr>
                                      <p:to>
                                        <p:strVal val="visible"/>
                                      </p:to>
                                    </p:set>
                                    <p:animEffect transition="in" filter="box(in)">
                                      <p:cBhvr>
                                        <p:cTn id="46" dur="500"/>
                                        <p:tgtEl>
                                          <p:spTgt spid="117765"/>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nodeType="clickEffect">
                                  <p:stCondLst>
                                    <p:cond delay="0"/>
                                  </p:stCondLst>
                                  <p:childTnLst>
                                    <p:set>
                                      <p:cBhvr>
                                        <p:cTn id="50" dur="1" fill="hold">
                                          <p:stCondLst>
                                            <p:cond delay="0"/>
                                          </p:stCondLst>
                                        </p:cTn>
                                        <p:tgtEl>
                                          <p:spTgt spid="117766">
                                            <p:txEl>
                                              <p:pRg st="0" end="0"/>
                                            </p:txEl>
                                          </p:spTgt>
                                        </p:tgtEl>
                                        <p:attrNameLst>
                                          <p:attrName>style.visibility</p:attrName>
                                        </p:attrNameLst>
                                      </p:cBhvr>
                                      <p:to>
                                        <p:strVal val="visible"/>
                                      </p:to>
                                    </p:set>
                                    <p:animEffect transition="in" filter="box(in)">
                                      <p:cBhvr>
                                        <p:cTn id="51" dur="500"/>
                                        <p:tgtEl>
                                          <p:spTgt spid="117766">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117766">
                                            <p:txEl>
                                              <p:pRg st="1" end="1"/>
                                            </p:txEl>
                                          </p:spTgt>
                                        </p:tgtEl>
                                        <p:attrNameLst>
                                          <p:attrName>style.visibility</p:attrName>
                                        </p:attrNameLst>
                                      </p:cBhvr>
                                      <p:to>
                                        <p:strVal val="visible"/>
                                      </p:to>
                                    </p:set>
                                    <p:anim calcmode="lin" valueType="num">
                                      <p:cBhvr additive="base">
                                        <p:cTn id="56" dur="500" fill="hold"/>
                                        <p:tgtEl>
                                          <p:spTgt spid="117766">
                                            <p:txEl>
                                              <p:pRg st="1" end="1"/>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17766">
                                            <p:txEl>
                                              <p:pRg st="1" end="1"/>
                                            </p:txEl>
                                          </p:spTgt>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17766">
                                            <p:txEl>
                                              <p:pRg st="2" end="2"/>
                                            </p:txEl>
                                          </p:spTgt>
                                        </p:tgtEl>
                                        <p:attrNameLst>
                                          <p:attrName>style.visibility</p:attrName>
                                        </p:attrNameLst>
                                      </p:cBhvr>
                                      <p:to>
                                        <p:strVal val="visible"/>
                                      </p:to>
                                    </p:set>
                                    <p:anim calcmode="lin" valueType="num">
                                      <p:cBhvr additive="base">
                                        <p:cTn id="60" dur="500" fill="hold"/>
                                        <p:tgtEl>
                                          <p:spTgt spid="117766">
                                            <p:txEl>
                                              <p:pRg st="2" end="2"/>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177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17768"/>
                                        </p:tgtEl>
                                        <p:attrNameLst>
                                          <p:attrName>style.visibility</p:attrName>
                                        </p:attrNameLst>
                                      </p:cBhvr>
                                      <p:to>
                                        <p:strVal val="visible"/>
                                      </p:to>
                                    </p:set>
                                    <p:anim calcmode="lin" valueType="num">
                                      <p:cBhvr additive="base">
                                        <p:cTn id="66" dur="500" fill="hold"/>
                                        <p:tgtEl>
                                          <p:spTgt spid="117768"/>
                                        </p:tgtEl>
                                        <p:attrNameLst>
                                          <p:attrName>ppt_x</p:attrName>
                                        </p:attrNameLst>
                                      </p:cBhvr>
                                      <p:tavLst>
                                        <p:tav tm="0">
                                          <p:val>
                                            <p:strVal val="#ppt_x"/>
                                          </p:val>
                                        </p:tav>
                                        <p:tav tm="100000">
                                          <p:val>
                                            <p:strVal val="#ppt_x"/>
                                          </p:val>
                                        </p:tav>
                                      </p:tavLst>
                                    </p:anim>
                                    <p:anim calcmode="lin" valueType="num">
                                      <p:cBhvr additive="base">
                                        <p:cTn id="67" dur="500" fill="hold"/>
                                        <p:tgtEl>
                                          <p:spTgt spid="11776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nodeType="clickEffect">
                                  <p:stCondLst>
                                    <p:cond delay="0"/>
                                  </p:stCondLst>
                                  <p:childTnLst>
                                    <p:set>
                                      <p:cBhvr>
                                        <p:cTn id="71" dur="1" fill="hold">
                                          <p:stCondLst>
                                            <p:cond delay="0"/>
                                          </p:stCondLst>
                                        </p:cTn>
                                        <p:tgtEl>
                                          <p:spTgt spid="117769"/>
                                        </p:tgtEl>
                                        <p:attrNameLst>
                                          <p:attrName>style.visibility</p:attrName>
                                        </p:attrNameLst>
                                      </p:cBhvr>
                                      <p:to>
                                        <p:strVal val="visible"/>
                                      </p:to>
                                    </p:set>
                                    <p:animEffect transition="in" filter="box(in)">
                                      <p:cBhvr>
                                        <p:cTn id="72" dur="500"/>
                                        <p:tgtEl>
                                          <p:spTgt spid="117769"/>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nodeType="clickEffect">
                                  <p:stCondLst>
                                    <p:cond delay="0"/>
                                  </p:stCondLst>
                                  <p:childTnLst>
                                    <p:set>
                                      <p:cBhvr>
                                        <p:cTn id="76" dur="1" fill="hold">
                                          <p:stCondLst>
                                            <p:cond delay="0"/>
                                          </p:stCondLst>
                                        </p:cTn>
                                        <p:tgtEl>
                                          <p:spTgt spid="117767"/>
                                        </p:tgtEl>
                                        <p:attrNameLst>
                                          <p:attrName>style.visibility</p:attrName>
                                        </p:attrNameLst>
                                      </p:cBhvr>
                                      <p:to>
                                        <p:strVal val="visible"/>
                                      </p:to>
                                    </p:set>
                                    <p:animEffect transition="in" filter="diamond(in)">
                                      <p:cBhvr>
                                        <p:cTn id="77" dur="2000"/>
                                        <p:tgtEl>
                                          <p:spTgt spid="11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11777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标题 118785"/>
          <p:cNvSpPr txBox="1">
            <a:spLocks noGrp="1" noRot="1"/>
          </p:cNvSpPr>
          <p:nvPr>
            <p:ph type="title"/>
          </p:nvPr>
        </p:nvSpPr>
        <p:spPr>
          <a:xfrm>
            <a:off x="304800" y="274638"/>
            <a:ext cx="8382000" cy="1143000"/>
          </a:xfrm>
        </p:spPr>
        <p:txBody>
          <a:bodyPr vert="horz" wrap="square" lIns="91440" tIns="45720" rIns="91440" bIns="45720" anchor="ctr"/>
          <a:lstStyle/>
          <a:p>
            <a:pPr algn="l">
              <a:spcBef>
                <a:spcPct val="50000"/>
              </a:spcBef>
            </a:pPr>
            <a:r>
              <a:rPr lang="en-US" altLang="zh-CN" sz="3200" b="1">
                <a:solidFill>
                  <a:srgbClr val="FF0000"/>
                </a:solidFill>
                <a:latin typeface="Times New Roman" panose="02020603050405020304" pitchFamily="18" charset="0"/>
              </a:rPr>
              <a:t>Rule 4: to use ____________________</a:t>
            </a:r>
            <a:br>
              <a:rPr lang="en-US" altLang="zh-CN" sz="3200" b="1">
                <a:solidFill>
                  <a:srgbClr val="FF0000"/>
                </a:solidFill>
                <a:latin typeface="Times New Roman" panose="02020603050405020304" pitchFamily="18" charset="0"/>
              </a:rPr>
            </a:br>
            <a:br>
              <a:rPr lang="en-US" altLang="zh-CN" sz="3200" b="1">
                <a:solidFill>
                  <a:srgbClr val="FF0000"/>
                </a:solidFill>
                <a:latin typeface="Times New Roman" panose="02020603050405020304" pitchFamily="18" charset="0"/>
              </a:rPr>
            </a:br>
            <a:endParaRPr lang="en-US" altLang="zh-CN" sz="3200" b="1">
              <a:solidFill>
                <a:srgbClr val="FF0000"/>
              </a:solidFill>
              <a:effectLst>
                <a:outerShdw blurRad="38100" dist="38100" dir="2700000">
                  <a:srgbClr val="000000"/>
                </a:outerShdw>
              </a:effectLst>
            </a:endParaRPr>
          </a:p>
        </p:txBody>
      </p:sp>
      <p:sp>
        <p:nvSpPr>
          <p:cNvPr id="118787" name="文本占位符 118786"/>
          <p:cNvSpPr txBox="1">
            <a:spLocks noGrp="1" noRot="1"/>
          </p:cNvSpPr>
          <p:nvPr>
            <p:ph type="body" idx="1"/>
          </p:nvPr>
        </p:nvSpPr>
        <p:spPr>
          <a:xfrm>
            <a:off x="0" y="1219200"/>
            <a:ext cx="8534400" cy="4525963"/>
          </a:xfrm>
        </p:spPr>
        <p:txBody>
          <a:bodyPr vert="horz" wrap="square" lIns="91440" tIns="45720" rIns="91440" bIns="45720" anchor="t"/>
          <a:lstStyle/>
          <a:p>
            <a:pPr>
              <a:spcBef>
                <a:spcPct val="0"/>
              </a:spcBef>
              <a:buNone/>
            </a:pPr>
            <a:r>
              <a:rPr lang="en-US" altLang="zh-CN" sz="2800" b="1" i="1">
                <a:latin typeface="Times New Roman" panose="02020603050405020304" pitchFamily="18" charset="0"/>
              </a:rPr>
              <a:t>(1) </a:t>
            </a:r>
            <a:r>
              <a:rPr lang="en-US" altLang="zh-CN" sz="2800" b="1">
                <a:effectLst>
                  <a:outerShdw blurRad="38100" dist="38100" dir="2700000">
                    <a:srgbClr val="000000"/>
                  </a:outerShdw>
                </a:effectLst>
                <a:latin typeface="Times New Roman" panose="02020603050405020304" pitchFamily="18" charset="0"/>
              </a:rPr>
              <a:t>When he reached the place with his army, he found an </a:t>
            </a:r>
            <a:r>
              <a:rPr lang="en-US" altLang="zh-CN" sz="2800" b="1" i="1" u="sng">
                <a:solidFill>
                  <a:srgbClr val="FF0000"/>
                </a:solidFill>
                <a:effectLst>
                  <a:outerShdw blurRad="38100" dist="38100" dir="2700000">
                    <a:srgbClr val="000000"/>
                  </a:outerShdw>
                </a:effectLst>
                <a:latin typeface="Times New Roman" panose="02020603050405020304" pitchFamily="18" charset="0"/>
              </a:rPr>
              <a:t>im</a:t>
            </a:r>
            <a:r>
              <a:rPr lang="en-US" altLang="zh-CN" sz="2800" b="1" i="1" u="sng">
                <a:effectLst>
                  <a:outerShdw blurRad="38100" dist="38100" dir="2700000">
                    <a:srgbClr val="000000"/>
                  </a:outerShdw>
                </a:effectLst>
                <a:latin typeface="Times New Roman" panose="02020603050405020304" pitchFamily="18" charset="0"/>
              </a:rPr>
              <a:t>pass</a:t>
            </a:r>
            <a:r>
              <a:rPr lang="en-US" altLang="zh-CN" sz="2800" b="1" i="1" u="sng">
                <a:solidFill>
                  <a:srgbClr val="FF0000"/>
                </a:solidFill>
                <a:effectLst>
                  <a:outerShdw blurRad="38100" dist="38100" dir="2700000">
                    <a:srgbClr val="000000"/>
                  </a:outerShdw>
                </a:effectLst>
                <a:latin typeface="Times New Roman" panose="02020603050405020304" pitchFamily="18" charset="0"/>
              </a:rPr>
              <a:t>able</a:t>
            </a:r>
            <a:r>
              <a:rPr lang="en-US" altLang="zh-CN" sz="2800" b="1">
                <a:effectLst>
                  <a:outerShdw blurRad="38100" dist="38100" dir="2700000">
                    <a:srgbClr val="000000"/>
                  </a:outerShdw>
                </a:effectLst>
                <a:latin typeface="Times New Roman" panose="02020603050405020304" pitchFamily="18" charset="0"/>
              </a:rPr>
              <a:t> river in front of him.</a:t>
            </a:r>
            <a:endParaRPr lang="en-US" altLang="zh-CN" sz="2800" b="1">
              <a:effectLst>
                <a:outerShdw blurRad="38100" dist="38100" dir="2700000">
                  <a:srgbClr val="000000"/>
                </a:outerShdw>
              </a:effectLst>
              <a:latin typeface="Times New Roman" panose="02020603050405020304" pitchFamily="18" charset="0"/>
            </a:endParaRPr>
          </a:p>
        </p:txBody>
      </p:sp>
      <p:sp>
        <p:nvSpPr>
          <p:cNvPr id="118788" name="椭圆形标注 118787"/>
          <p:cNvSpPr/>
          <p:nvPr/>
        </p:nvSpPr>
        <p:spPr>
          <a:xfrm>
            <a:off x="5105400" y="2209800"/>
            <a:ext cx="3527425" cy="1008063"/>
          </a:xfrm>
          <a:prstGeom prst="wedgeEllipseCallout">
            <a:avLst>
              <a:gd name="adj1" fmla="val -142440"/>
              <a:gd name="adj2" fmla="val -70157"/>
            </a:avLst>
          </a:prstGeom>
          <a:solidFill>
            <a:schemeClr val="accent1"/>
          </a:solidFill>
          <a:ln w="9525" cap="flat" cmpd="sng">
            <a:solidFill>
              <a:schemeClr val="tx1"/>
            </a:solidFill>
            <a:prstDash val="solid"/>
            <a:miter/>
            <a:headEnd type="none" w="med" len="med"/>
            <a:tailEnd type="none" w="med" len="med"/>
          </a:ln>
        </p:spPr>
        <p:txBody>
          <a:bodyPr/>
          <a:lstStyle/>
          <a:p>
            <a:pPr algn="ctr"/>
            <a:endParaRPr dirty="0">
              <a:latin typeface="Arial" panose="020B0604020202020204" pitchFamily="34" charset="0"/>
            </a:endParaRPr>
          </a:p>
        </p:txBody>
      </p:sp>
      <p:sp>
        <p:nvSpPr>
          <p:cNvPr id="118789" name="文本框 118788"/>
          <p:cNvSpPr txBox="1"/>
          <p:nvPr/>
        </p:nvSpPr>
        <p:spPr>
          <a:xfrm>
            <a:off x="5040313" y="2286000"/>
            <a:ext cx="4103687" cy="946150"/>
          </a:xfrm>
          <a:prstGeom prst="rect">
            <a:avLst/>
          </a:prstGeom>
          <a:noFill/>
          <a:ln w="9525">
            <a:noFill/>
          </a:ln>
        </p:spPr>
        <p:txBody>
          <a:bodyPr>
            <a:spAutoFit/>
          </a:bodyPr>
          <a:lstStyle/>
          <a:p>
            <a:pPr algn="ctr">
              <a:spcBef>
                <a:spcPct val="50000"/>
              </a:spcBef>
            </a:pPr>
            <a:r>
              <a:rPr lang="en-US" altLang="zh-CN" sz="2800" b="1" dirty="0">
                <a:solidFill>
                  <a:srgbClr val="FF3300"/>
                </a:solidFill>
                <a:latin typeface="Arial" panose="020B0604020202020204" pitchFamily="34" charset="0"/>
              </a:rPr>
              <a:t>Impossible to travel on or through</a:t>
            </a:r>
            <a:r>
              <a:rPr lang="zh-CN" altLang="en-US" sz="2800" b="1" dirty="0">
                <a:solidFill>
                  <a:srgbClr val="FF3300"/>
                </a:solidFill>
                <a:latin typeface="Arial" panose="020B0604020202020204" pitchFamily="34" charset="0"/>
              </a:rPr>
              <a:t>不能通行的</a:t>
            </a:r>
            <a:endParaRPr lang="zh-CN" altLang="en-US" sz="2800" b="1" dirty="0">
              <a:solidFill>
                <a:srgbClr val="FF3300"/>
              </a:solidFill>
              <a:latin typeface="Arial" panose="020B0604020202020204" pitchFamily="34" charset="0"/>
            </a:endParaRPr>
          </a:p>
        </p:txBody>
      </p:sp>
      <p:sp>
        <p:nvSpPr>
          <p:cNvPr id="118790" name="文本框 118789"/>
          <p:cNvSpPr txBox="1"/>
          <p:nvPr/>
        </p:nvSpPr>
        <p:spPr>
          <a:xfrm>
            <a:off x="179388" y="3644900"/>
            <a:ext cx="8675687" cy="946150"/>
          </a:xfrm>
          <a:prstGeom prst="rect">
            <a:avLst/>
          </a:prstGeom>
          <a:noFill/>
          <a:ln w="9525">
            <a:noFill/>
          </a:ln>
        </p:spPr>
        <p:txBody>
          <a:bodyPr>
            <a:spAutoFit/>
          </a:bodyPr>
          <a:lstStyle/>
          <a:p>
            <a:pPr>
              <a:spcBef>
                <a:spcPct val="50000"/>
              </a:spcBef>
            </a:pPr>
            <a:r>
              <a:rPr lang="en-US" altLang="zh-CN" sz="2800" b="1" dirty="0">
                <a:latin typeface="Times New Roman" panose="02020603050405020304" pitchFamily="18" charset="0"/>
              </a:rPr>
              <a:t>(2) He fell into a ditch(</a:t>
            </a:r>
            <a:r>
              <a:rPr lang="zh-CN" altLang="en-US" sz="2800" b="1" dirty="0">
                <a:latin typeface="Times New Roman" panose="02020603050405020304" pitchFamily="18" charset="0"/>
              </a:rPr>
              <a:t>沟，渠） </a:t>
            </a:r>
            <a:r>
              <a:rPr lang="en-US" altLang="zh-CN" sz="2800" b="1">
                <a:latin typeface="Times New Roman" panose="02020603050405020304" pitchFamily="18" charset="0"/>
              </a:rPr>
              <a:t>and lay there, </a:t>
            </a:r>
            <a:r>
              <a:rPr lang="en-US" altLang="zh-CN" sz="2800" b="1" i="1" u="sng">
                <a:solidFill>
                  <a:srgbClr val="FF0000"/>
                </a:solidFill>
                <a:latin typeface="Times New Roman" panose="02020603050405020304" pitchFamily="18" charset="0"/>
              </a:rPr>
              <a:t>semi</a:t>
            </a:r>
            <a:r>
              <a:rPr lang="en-US" altLang="zh-CN" sz="2800" b="1" i="1" u="sng">
                <a:solidFill>
                  <a:srgbClr val="000000"/>
                </a:solidFill>
                <a:latin typeface="Times New Roman" panose="02020603050405020304" pitchFamily="18" charset="0"/>
              </a:rPr>
              <a:t>conscious</a:t>
            </a:r>
            <a:r>
              <a:rPr lang="en-US" altLang="zh-CN" sz="2800" b="1">
                <a:latin typeface="Times New Roman" panose="02020603050405020304" pitchFamily="18" charset="0"/>
              </a:rPr>
              <a:t>, for a few minutes. </a:t>
            </a:r>
            <a:endParaRPr lang="en-US" altLang="zh-CN" sz="2800" b="1">
              <a:latin typeface="Times New Roman" panose="02020603050405020304" pitchFamily="18" charset="0"/>
            </a:endParaRPr>
          </a:p>
        </p:txBody>
      </p:sp>
      <p:sp>
        <p:nvSpPr>
          <p:cNvPr id="118791" name="椭圆形标注 118790"/>
          <p:cNvSpPr/>
          <p:nvPr/>
        </p:nvSpPr>
        <p:spPr>
          <a:xfrm>
            <a:off x="1143000" y="4800600"/>
            <a:ext cx="3276600" cy="1008063"/>
          </a:xfrm>
          <a:prstGeom prst="wedgeEllipseCallout">
            <a:avLst>
              <a:gd name="adj1" fmla="val -29120"/>
              <a:gd name="adj2" fmla="val -89056"/>
            </a:avLst>
          </a:prstGeom>
          <a:solidFill>
            <a:schemeClr val="accent1"/>
          </a:solidFill>
          <a:ln w="9525" cap="flat" cmpd="sng">
            <a:solidFill>
              <a:schemeClr val="tx1"/>
            </a:solidFill>
            <a:prstDash val="solid"/>
            <a:miter/>
            <a:headEnd type="none" w="med" len="med"/>
            <a:tailEnd type="none" w="med" len="med"/>
          </a:ln>
        </p:spPr>
        <p:txBody>
          <a:bodyPr/>
          <a:lstStyle/>
          <a:p>
            <a:pPr algn="ctr"/>
            <a:endParaRPr dirty="0">
              <a:latin typeface="Arial" panose="020B0604020202020204" pitchFamily="34" charset="0"/>
            </a:endParaRPr>
          </a:p>
        </p:txBody>
      </p:sp>
      <p:sp>
        <p:nvSpPr>
          <p:cNvPr id="118792" name="文本框 118791"/>
          <p:cNvSpPr txBox="1"/>
          <p:nvPr/>
        </p:nvSpPr>
        <p:spPr>
          <a:xfrm>
            <a:off x="1219200" y="4876800"/>
            <a:ext cx="2970213" cy="946150"/>
          </a:xfrm>
          <a:prstGeom prst="rect">
            <a:avLst/>
          </a:prstGeom>
          <a:noFill/>
          <a:ln w="9525">
            <a:noFill/>
          </a:ln>
        </p:spPr>
        <p:txBody>
          <a:bodyPr>
            <a:spAutoFit/>
          </a:bodyPr>
          <a:lstStyle/>
          <a:p>
            <a:pPr algn="ctr">
              <a:spcBef>
                <a:spcPct val="50000"/>
              </a:spcBef>
            </a:pPr>
            <a:r>
              <a:rPr lang="en-US" altLang="zh-CN" sz="2800" b="1">
                <a:solidFill>
                  <a:srgbClr val="FF0000"/>
                </a:solidFill>
                <a:latin typeface="Arial" panose="020B0604020202020204" pitchFamily="34" charset="0"/>
              </a:rPr>
              <a:t>partially conscious</a:t>
            </a:r>
            <a:endParaRPr lang="en-US" altLang="zh-CN" sz="2800" b="1">
              <a:solidFill>
                <a:srgbClr val="FF0000"/>
              </a:solidFill>
              <a:latin typeface="Arial" panose="020B0604020202020204" pitchFamily="34" charset="0"/>
            </a:endParaRPr>
          </a:p>
        </p:txBody>
      </p:sp>
      <p:sp>
        <p:nvSpPr>
          <p:cNvPr id="118793" name="文本框 118792"/>
          <p:cNvSpPr txBox="1"/>
          <p:nvPr/>
        </p:nvSpPr>
        <p:spPr>
          <a:xfrm>
            <a:off x="3124200" y="152400"/>
            <a:ext cx="3457575" cy="519113"/>
          </a:xfrm>
          <a:prstGeom prst="rect">
            <a:avLst/>
          </a:prstGeom>
          <a:noFill/>
          <a:ln w="9525">
            <a:noFill/>
          </a:ln>
        </p:spPr>
        <p:txBody>
          <a:bodyPr>
            <a:spAutoFit/>
          </a:bodyPr>
          <a:lstStyle/>
          <a:p>
            <a:pPr>
              <a:spcBef>
                <a:spcPct val="50000"/>
              </a:spcBef>
            </a:pPr>
            <a:r>
              <a:rPr lang="en-US" altLang="zh-CN" sz="2800" b="1">
                <a:solidFill>
                  <a:srgbClr val="000000"/>
                </a:solidFill>
                <a:latin typeface="Arial Black" panose="020B0A04020102020204" pitchFamily="34" charset="0"/>
              </a:rPr>
              <a:t>word formation</a:t>
            </a:r>
            <a:endParaRPr lang="en-US" altLang="zh-CN" sz="2800" b="1">
              <a:solidFill>
                <a:srgbClr val="000000"/>
              </a:solidFill>
              <a:latin typeface="Arial Black" panose="020B0A04020102020204" pitchFamily="34" charset="0"/>
            </a:endParaRPr>
          </a:p>
        </p:txBody>
      </p:sp>
      <p:sp>
        <p:nvSpPr>
          <p:cNvPr id="118794" name="矩形 118793"/>
          <p:cNvSpPr/>
          <p:nvPr/>
        </p:nvSpPr>
        <p:spPr>
          <a:xfrm>
            <a:off x="1447800" y="685800"/>
            <a:ext cx="6005513" cy="457200"/>
          </a:xfrm>
          <a:prstGeom prst="rect">
            <a:avLst/>
          </a:prstGeom>
          <a:noFill/>
          <a:ln w="9525">
            <a:noFill/>
          </a:ln>
        </p:spPr>
        <p:txBody>
          <a:bodyPr wrap="none" anchor="t">
            <a:spAutoFit/>
          </a:bodyPr>
          <a:lstStyle/>
          <a:p>
            <a:r>
              <a:rPr lang="zh-CN" altLang="en-US" sz="2400" b="1" dirty="0">
                <a:solidFill>
                  <a:srgbClr val="FF0000"/>
                </a:solidFill>
                <a:effectLst>
                  <a:outerShdw blurRad="38100" dist="38100" dir="2700000">
                    <a:srgbClr val="000000"/>
                  </a:outerShdw>
                </a:effectLst>
                <a:latin typeface="Arial" panose="020B0604020202020204" pitchFamily="34" charset="0"/>
              </a:rPr>
              <a:t>根据构词法（合成、派生、转化）进行判断</a:t>
            </a:r>
            <a:endParaRPr lang="zh-CN" altLang="en-US" sz="2400" b="1" dirty="0">
              <a:solidFill>
                <a:srgbClr val="FF0000"/>
              </a:solidFill>
              <a:effectLst>
                <a:outerShdw blurRad="38100" dist="38100" dir="2700000">
                  <a:srgbClr val="000000"/>
                </a:outerShdw>
              </a:effectLst>
              <a:latin typeface="Arial" panose="020B0604020202020204" pitchFamily="34" charset="0"/>
            </a:endParaRPr>
          </a:p>
        </p:txBody>
      </p:sp>
      <p:sp>
        <p:nvSpPr>
          <p:cNvPr id="118795" name="文本框 118794"/>
          <p:cNvSpPr txBox="1"/>
          <p:nvPr/>
        </p:nvSpPr>
        <p:spPr>
          <a:xfrm>
            <a:off x="5105400" y="4800600"/>
            <a:ext cx="3810000" cy="519113"/>
          </a:xfrm>
          <a:prstGeom prst="rect">
            <a:avLst/>
          </a:prstGeom>
          <a:noFill/>
          <a:ln w="9525">
            <a:noFill/>
          </a:ln>
        </p:spPr>
        <p:txBody>
          <a:bodyPr>
            <a:spAutoFit/>
          </a:bodyPr>
          <a:lstStyle/>
          <a:p>
            <a:pPr>
              <a:spcBef>
                <a:spcPct val="50000"/>
              </a:spcBef>
            </a:pPr>
            <a:r>
              <a:rPr lang="en-US" altLang="zh-CN" sz="2800" b="1" dirty="0">
                <a:solidFill>
                  <a:schemeClr val="tx2"/>
                </a:solidFill>
                <a:latin typeface="Arial" panose="020B0604020202020204" pitchFamily="34" charset="0"/>
              </a:rPr>
              <a:t>semi (</a:t>
            </a:r>
            <a:r>
              <a:rPr lang="zh-CN" altLang="en-US" sz="2800" b="1" dirty="0">
                <a:solidFill>
                  <a:schemeClr val="tx2"/>
                </a:solidFill>
                <a:latin typeface="Arial" panose="020B0604020202020204" pitchFamily="34" charset="0"/>
              </a:rPr>
              <a:t>前缀）半，部分</a:t>
            </a:r>
            <a:endParaRPr lang="zh-CN" altLang="en-US" sz="2800" b="1" dirty="0">
              <a:solidFill>
                <a:schemeClr val="tx2"/>
              </a:solidFill>
              <a:latin typeface="Arial" panose="020B0604020202020204" pitchFamily="34" charset="0"/>
            </a:endParaRPr>
          </a:p>
        </p:txBody>
      </p:sp>
      <p:sp>
        <p:nvSpPr>
          <p:cNvPr id="118796" name="文本框 118795"/>
          <p:cNvSpPr txBox="1"/>
          <p:nvPr/>
        </p:nvSpPr>
        <p:spPr>
          <a:xfrm>
            <a:off x="4648200" y="5715000"/>
            <a:ext cx="3886200" cy="946150"/>
          </a:xfrm>
          <a:prstGeom prst="rect">
            <a:avLst/>
          </a:prstGeom>
          <a:noFill/>
          <a:ln w="9525">
            <a:noFill/>
          </a:ln>
        </p:spPr>
        <p:txBody>
          <a:bodyPr>
            <a:spAutoFit/>
          </a:bodyPr>
          <a:lstStyle/>
          <a:p>
            <a:r>
              <a:rPr lang="en-US" altLang="zh-CN" sz="2400" b="1" i="1" u="sng">
                <a:solidFill>
                  <a:srgbClr val="000000"/>
                </a:solidFill>
                <a:latin typeface="Arial" panose="020B0604020202020204" pitchFamily="34" charset="0"/>
              </a:rPr>
              <a:t>conscious</a:t>
            </a:r>
            <a:r>
              <a:rPr lang="zh-CN" altLang="en-US" sz="2800" b="1" dirty="0">
                <a:solidFill>
                  <a:srgbClr val="FF0000"/>
                </a:solidFill>
                <a:latin typeface="Arial" panose="020B0604020202020204" pitchFamily="34" charset="0"/>
              </a:rPr>
              <a:t>有知觉的，有意识的，神志清醒的</a:t>
            </a:r>
            <a:endParaRPr lang="zh-CN" altLang="en-US" sz="2800" b="1"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786"/>
                                        </p:tgtEl>
                                        <p:attrNameLst>
                                          <p:attrName>style.visibility</p:attrName>
                                        </p:attrNameLst>
                                      </p:cBhvr>
                                      <p:to>
                                        <p:strVal val="visible"/>
                                      </p:to>
                                    </p:set>
                                    <p:animEffect transition="in" filter="blinds(horizontal)">
                                      <p:cBhvr>
                                        <p:cTn id="7" dur="500"/>
                                        <p:tgtEl>
                                          <p:spTgt spid="1187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8793"/>
                                        </p:tgtEl>
                                        <p:attrNameLst>
                                          <p:attrName>style.visibility</p:attrName>
                                        </p:attrNameLst>
                                      </p:cBhvr>
                                      <p:to>
                                        <p:strVal val="visible"/>
                                      </p:to>
                                    </p:set>
                                    <p:animEffect transition="in" filter="blinds(horizontal)">
                                      <p:cBhvr>
                                        <p:cTn id="12" dur="500"/>
                                        <p:tgtEl>
                                          <p:spTgt spid="11879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8794"/>
                                        </p:tgtEl>
                                        <p:attrNameLst>
                                          <p:attrName>style.visibility</p:attrName>
                                        </p:attrNameLst>
                                      </p:cBhvr>
                                      <p:to>
                                        <p:strVal val="visible"/>
                                      </p:to>
                                    </p:set>
                                    <p:animEffect transition="in" filter="box(in)">
                                      <p:cBhvr>
                                        <p:cTn id="17" dur="500"/>
                                        <p:tgtEl>
                                          <p:spTgt spid="11879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8787">
                                            <p:txEl>
                                              <p:pRg st="0" end="0"/>
                                            </p:txEl>
                                          </p:spTgt>
                                        </p:tgtEl>
                                        <p:attrNameLst>
                                          <p:attrName>style.visibility</p:attrName>
                                        </p:attrNameLst>
                                      </p:cBhvr>
                                      <p:to>
                                        <p:strVal val="visible"/>
                                      </p:to>
                                    </p:set>
                                    <p:animEffect transition="in" filter="diamond(in)">
                                      <p:cBhvr>
                                        <p:cTn id="22" dur="2000"/>
                                        <p:tgtEl>
                                          <p:spTgt spid="11878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8788"/>
                                        </p:tgtEl>
                                        <p:attrNameLst>
                                          <p:attrName>style.visibility</p:attrName>
                                        </p:attrNameLst>
                                      </p:cBhvr>
                                      <p:to>
                                        <p:strVal val="visible"/>
                                      </p:to>
                                    </p:set>
                                    <p:anim calcmode="lin" valueType="num">
                                      <p:cBhvr additive="base">
                                        <p:cTn id="27" dur="500" fill="hold"/>
                                        <p:tgtEl>
                                          <p:spTgt spid="118788"/>
                                        </p:tgtEl>
                                        <p:attrNameLst>
                                          <p:attrName>ppt_x</p:attrName>
                                        </p:attrNameLst>
                                      </p:cBhvr>
                                      <p:tavLst>
                                        <p:tav tm="0">
                                          <p:val>
                                            <p:strVal val="#ppt_x"/>
                                          </p:val>
                                        </p:tav>
                                        <p:tav tm="100000">
                                          <p:val>
                                            <p:strVal val="#ppt_x"/>
                                          </p:val>
                                        </p:tav>
                                      </p:tavLst>
                                    </p:anim>
                                    <p:anim calcmode="lin" valueType="num">
                                      <p:cBhvr additive="base">
                                        <p:cTn id="28" dur="500" fill="hold"/>
                                        <p:tgtEl>
                                          <p:spTgt spid="11878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118789">
                                            <p:txEl>
                                              <p:pRg st="0" end="0"/>
                                            </p:txEl>
                                          </p:spTgt>
                                        </p:tgtEl>
                                        <p:attrNameLst>
                                          <p:attrName>style.visibility</p:attrName>
                                        </p:attrNameLst>
                                      </p:cBhvr>
                                      <p:to>
                                        <p:strVal val="visible"/>
                                      </p:to>
                                    </p:set>
                                    <p:animEffect transition="in" filter="diamond(in)">
                                      <p:cBhvr>
                                        <p:cTn id="33" dur="2000"/>
                                        <p:tgtEl>
                                          <p:spTgt spid="118789">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18790"/>
                                        </p:tgtEl>
                                        <p:attrNameLst>
                                          <p:attrName>style.visibility</p:attrName>
                                        </p:attrNameLst>
                                      </p:cBhvr>
                                      <p:to>
                                        <p:strVal val="visible"/>
                                      </p:to>
                                    </p:set>
                                    <p:animEffect transition="in" filter="blinds(horizontal)">
                                      <p:cBhvr>
                                        <p:cTn id="38" dur="500"/>
                                        <p:tgtEl>
                                          <p:spTgt spid="118790"/>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18791"/>
                                        </p:tgtEl>
                                        <p:attrNameLst>
                                          <p:attrName>style.visibility</p:attrName>
                                        </p:attrNameLst>
                                      </p:cBhvr>
                                      <p:to>
                                        <p:strVal val="visible"/>
                                      </p:to>
                                    </p:set>
                                    <p:animEffect transition="in" filter="blinds(horizontal)">
                                      <p:cBhvr>
                                        <p:cTn id="43" dur="500"/>
                                        <p:tgtEl>
                                          <p:spTgt spid="118791"/>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18795"/>
                                        </p:tgtEl>
                                        <p:attrNameLst>
                                          <p:attrName>style.visibility</p:attrName>
                                        </p:attrNameLst>
                                      </p:cBhvr>
                                      <p:to>
                                        <p:strVal val="visible"/>
                                      </p:to>
                                    </p:set>
                                    <p:animEffect transition="in" filter="checkerboard(across)">
                                      <p:cBhvr>
                                        <p:cTn id="46" dur="500"/>
                                        <p:tgtEl>
                                          <p:spTgt spid="118795"/>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18796"/>
                                        </p:tgtEl>
                                        <p:attrNameLst>
                                          <p:attrName>style.visibility</p:attrName>
                                        </p:attrNameLst>
                                      </p:cBhvr>
                                      <p:to>
                                        <p:strVal val="visible"/>
                                      </p:to>
                                    </p:set>
                                    <p:animEffect transition="in" filter="blinds(horizontal)">
                                      <p:cBhvr>
                                        <p:cTn id="51" dur="500"/>
                                        <p:tgtEl>
                                          <p:spTgt spid="118796"/>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18792"/>
                                        </p:tgtEl>
                                        <p:attrNameLst>
                                          <p:attrName>style.visibility</p:attrName>
                                        </p:attrNameLst>
                                      </p:cBhvr>
                                      <p:to>
                                        <p:strVal val="visible"/>
                                      </p:to>
                                    </p:set>
                                    <p:animEffect transition="in" filter="blinds(horizontal)">
                                      <p:cBhvr>
                                        <p:cTn id="56" dur="500"/>
                                        <p:tgtEl>
                                          <p:spTgt spid="118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p:bldP spid="118788" grpId="0" animBg="1"/>
      <p:bldP spid="118790" grpId="0"/>
      <p:bldP spid="118791" grpId="0" animBg="1"/>
      <p:bldP spid="118792" grpId="0"/>
      <p:bldP spid="118793" grpId="0"/>
      <p:bldP spid="118794" grpId="0"/>
      <p:bldP spid="118795" grpId="0"/>
      <p:bldP spid="1187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31745"/>
          <p:cNvSpPr txBox="1"/>
          <p:nvPr/>
        </p:nvSpPr>
        <p:spPr>
          <a:xfrm>
            <a:off x="0" y="0"/>
            <a:ext cx="9288463" cy="1066800"/>
          </a:xfrm>
          <a:prstGeom prst="rect">
            <a:avLst/>
          </a:prstGeom>
          <a:noFill/>
          <a:ln w="9525">
            <a:noFill/>
          </a:ln>
        </p:spPr>
        <p:txBody>
          <a:bodyPr>
            <a:spAutoFit/>
          </a:bodyPr>
          <a:lstStyle/>
          <a:p>
            <a:pPr>
              <a:spcBef>
                <a:spcPct val="50000"/>
              </a:spcBef>
            </a:pPr>
            <a:r>
              <a:rPr lang="en-US" altLang="zh-CN" sz="2800" b="1">
                <a:solidFill>
                  <a:srgbClr val="FF0000"/>
                </a:solidFill>
                <a:latin typeface="Arial Black" panose="020B0A04020102020204" pitchFamily="34" charset="0"/>
              </a:rPr>
              <a:t>Rule 5: to use </a:t>
            </a:r>
            <a:r>
              <a:rPr lang="en-US" altLang="zh-CN" sz="2800" b="1">
                <a:solidFill>
                  <a:srgbClr val="000000"/>
                </a:solidFill>
                <a:latin typeface="Arial Black" panose="020B0A04020102020204" pitchFamily="34" charset="0"/>
              </a:rPr>
              <a:t>common sense and experience</a:t>
            </a:r>
            <a:r>
              <a:rPr lang="en-US" altLang="zh-CN" sz="3200" b="1">
                <a:solidFill>
                  <a:srgbClr val="000000"/>
                </a:solidFill>
                <a:latin typeface="Arial Black" panose="020B0A04020102020204" pitchFamily="34" charset="0"/>
              </a:rPr>
              <a:t>      </a:t>
            </a:r>
            <a:r>
              <a:rPr lang="zh-CN" altLang="en-US" sz="3200" b="1" dirty="0">
                <a:solidFill>
                  <a:srgbClr val="FF0000"/>
                </a:solidFill>
                <a:effectLst>
                  <a:outerShdw blurRad="38100" dist="38100" dir="2700000">
                    <a:srgbClr val="000000"/>
                  </a:outerShdw>
                </a:effectLst>
                <a:latin typeface="Arial" panose="020B0604020202020204" pitchFamily="34" charset="0"/>
              </a:rPr>
              <a:t>根据常识、经验猜生词</a:t>
            </a:r>
            <a:r>
              <a:rPr lang="zh-CN" altLang="en-US" sz="3200" dirty="0">
                <a:latin typeface="Arial" panose="020B0604020202020204" pitchFamily="34" charset="0"/>
              </a:rPr>
              <a:t> </a:t>
            </a:r>
            <a:endParaRPr lang="zh-CN" altLang="en-US" sz="3200">
              <a:latin typeface="Arial" panose="020B0604020202020204" pitchFamily="34" charset="0"/>
            </a:endParaRPr>
          </a:p>
        </p:txBody>
      </p:sp>
      <p:sp>
        <p:nvSpPr>
          <p:cNvPr id="31747" name="文本框 31746"/>
          <p:cNvSpPr txBox="1"/>
          <p:nvPr/>
        </p:nvSpPr>
        <p:spPr>
          <a:xfrm>
            <a:off x="228600" y="1295400"/>
            <a:ext cx="8137525" cy="1800225"/>
          </a:xfrm>
          <a:prstGeom prst="rect">
            <a:avLst/>
          </a:prstGeom>
          <a:noFill/>
          <a:ln w="9525">
            <a:noFill/>
          </a:ln>
        </p:spPr>
        <p:txBody>
          <a:bodyPr>
            <a:spAutoFit/>
          </a:bodyPr>
          <a:lstStyle/>
          <a:p>
            <a:pPr marL="342900" indent="-342900"/>
            <a:r>
              <a:rPr lang="en-US" altLang="zh-CN" sz="2800" b="1">
                <a:solidFill>
                  <a:srgbClr val="000000"/>
                </a:solidFill>
                <a:latin typeface="Arial" panose="020B0604020202020204" pitchFamily="34" charset="0"/>
              </a:rPr>
              <a:t>1) The sound of water gently </a:t>
            </a:r>
            <a:r>
              <a:rPr lang="en-US" altLang="zh-CN" sz="2800" b="1" u="sng">
                <a:solidFill>
                  <a:srgbClr val="FF0000"/>
                </a:solidFill>
                <a:latin typeface="Arial" panose="020B0604020202020204" pitchFamily="34" charset="0"/>
              </a:rPr>
              <a:t>lapping</a:t>
            </a:r>
            <a:r>
              <a:rPr lang="en-US" altLang="zh-CN" sz="2800" b="1">
                <a:solidFill>
                  <a:srgbClr val="FF0000"/>
                </a:solidFill>
                <a:latin typeface="Arial" panose="020B0604020202020204" pitchFamily="34" charset="0"/>
              </a:rPr>
              <a:t> </a:t>
            </a:r>
            <a:r>
              <a:rPr lang="en-US" altLang="zh-CN" sz="2800" b="1">
                <a:solidFill>
                  <a:srgbClr val="000000"/>
                </a:solidFill>
                <a:latin typeface="Arial" panose="020B0604020202020204" pitchFamily="34" charset="0"/>
              </a:rPr>
              <a:t>against the side of the boat during the silent night was very pleasant.</a:t>
            </a:r>
            <a:endParaRPr lang="en-US" altLang="zh-CN" sz="2800" b="1">
              <a:solidFill>
                <a:srgbClr val="000000"/>
              </a:solidFill>
              <a:latin typeface="Arial" panose="020B0604020202020204" pitchFamily="34" charset="0"/>
            </a:endParaRPr>
          </a:p>
          <a:p>
            <a:pPr marL="342900" indent="-342900"/>
            <a:endParaRPr lang="en-US" altLang="zh-CN" sz="2800" b="1">
              <a:solidFill>
                <a:srgbClr val="000000"/>
              </a:solidFill>
              <a:latin typeface="Arial" panose="020B0604020202020204" pitchFamily="34" charset="0"/>
            </a:endParaRPr>
          </a:p>
        </p:txBody>
      </p:sp>
      <p:sp>
        <p:nvSpPr>
          <p:cNvPr id="31748" name="圆角矩形标注 31747"/>
          <p:cNvSpPr/>
          <p:nvPr/>
        </p:nvSpPr>
        <p:spPr>
          <a:xfrm>
            <a:off x="6096000" y="609600"/>
            <a:ext cx="1582738" cy="647700"/>
          </a:xfrm>
          <a:prstGeom prst="wedgeRoundRectCallout">
            <a:avLst>
              <a:gd name="adj1" fmla="val -48694"/>
              <a:gd name="adj2" fmla="val 87500"/>
              <a:gd name="adj3" fmla="val 16667"/>
            </a:avLst>
          </a:prstGeom>
          <a:solidFill>
            <a:schemeClr val="accent1"/>
          </a:solidFill>
          <a:ln w="9525" cap="flat" cmpd="sng">
            <a:solidFill>
              <a:schemeClr val="tx1"/>
            </a:solidFill>
            <a:prstDash val="solid"/>
            <a:miter/>
            <a:headEnd type="none" w="med" len="med"/>
            <a:tailEnd type="none" w="med" len="med"/>
          </a:ln>
        </p:spPr>
        <p:txBody>
          <a:bodyPr/>
          <a:lstStyle/>
          <a:p>
            <a:pPr algn="ctr"/>
            <a:endParaRPr dirty="0">
              <a:latin typeface="Arial" panose="020B0604020202020204" pitchFamily="34" charset="0"/>
            </a:endParaRPr>
          </a:p>
        </p:txBody>
      </p:sp>
      <p:sp>
        <p:nvSpPr>
          <p:cNvPr id="31749" name="文本框 31748"/>
          <p:cNvSpPr txBox="1"/>
          <p:nvPr/>
        </p:nvSpPr>
        <p:spPr>
          <a:xfrm>
            <a:off x="6172200" y="762000"/>
            <a:ext cx="2362200" cy="519113"/>
          </a:xfrm>
          <a:prstGeom prst="rect">
            <a:avLst/>
          </a:prstGeom>
          <a:noFill/>
          <a:ln w="9525">
            <a:noFill/>
          </a:ln>
        </p:spPr>
        <p:txBody>
          <a:bodyPr>
            <a:spAutoFit/>
          </a:bodyPr>
          <a:lstStyle/>
          <a:p>
            <a:pPr>
              <a:spcBef>
                <a:spcPct val="50000"/>
              </a:spcBef>
            </a:pPr>
            <a:r>
              <a:rPr lang="en-US" altLang="zh-CN" sz="2800" b="1" dirty="0">
                <a:solidFill>
                  <a:schemeClr val="tx2"/>
                </a:solidFill>
                <a:latin typeface="Arial" panose="020B0604020202020204" pitchFamily="34" charset="0"/>
              </a:rPr>
              <a:t>tapping</a:t>
            </a:r>
            <a:r>
              <a:rPr lang="zh-CN" altLang="en-US" sz="2800" b="1" dirty="0">
                <a:solidFill>
                  <a:schemeClr val="tx2"/>
                </a:solidFill>
                <a:latin typeface="Arial" panose="020B0604020202020204" pitchFamily="34" charset="0"/>
              </a:rPr>
              <a:t>拍打</a:t>
            </a:r>
            <a:endParaRPr lang="zh-CN" altLang="en-US" sz="2800" b="1" dirty="0">
              <a:solidFill>
                <a:schemeClr val="tx2"/>
              </a:solidFill>
              <a:latin typeface="Arial" panose="020B0604020202020204" pitchFamily="34" charset="0"/>
            </a:endParaRPr>
          </a:p>
        </p:txBody>
      </p:sp>
      <p:sp>
        <p:nvSpPr>
          <p:cNvPr id="31750" name="矩形 31749"/>
          <p:cNvSpPr>
            <a:spLocks noRot="1"/>
          </p:cNvSpPr>
          <p:nvPr/>
        </p:nvSpPr>
        <p:spPr>
          <a:xfrm>
            <a:off x="0" y="2663825"/>
            <a:ext cx="8893175" cy="41941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2800">
                <a:solidFill>
                  <a:schemeClr val="tx2"/>
                </a:solidFill>
              </a:rPr>
              <a:t>   </a:t>
            </a:r>
            <a:endParaRPr lang="en-US" altLang="zh-CN" b="1">
              <a:solidFill>
                <a:schemeClr val="tx2"/>
              </a:solidFill>
              <a:latin typeface="Times New Roman" panose="02020603050405020304" pitchFamily="18" charset="0"/>
            </a:endParaRPr>
          </a:p>
        </p:txBody>
      </p:sp>
      <p:sp>
        <p:nvSpPr>
          <p:cNvPr id="31751" name="矩形 31750"/>
          <p:cNvSpPr/>
          <p:nvPr/>
        </p:nvSpPr>
        <p:spPr>
          <a:xfrm>
            <a:off x="0" y="2667000"/>
            <a:ext cx="9324975" cy="2654300"/>
          </a:xfrm>
          <a:prstGeom prst="rect">
            <a:avLst/>
          </a:prstGeom>
          <a:noFill/>
          <a:ln w="9525">
            <a:noFill/>
          </a:ln>
        </p:spPr>
        <p:txBody>
          <a:bodyPr>
            <a:spAutoFit/>
          </a:bodyPr>
          <a:lstStyle/>
          <a:p>
            <a:r>
              <a:rPr lang="en-US" altLang="zh-CN" sz="2800" b="1">
                <a:solidFill>
                  <a:srgbClr val="000000"/>
                </a:solidFill>
                <a:latin typeface="Times New Roman" panose="02020603050405020304" pitchFamily="18" charset="0"/>
              </a:rPr>
              <a:t>2) Rainforests like the Amazon are important for </a:t>
            </a:r>
            <a:r>
              <a:rPr lang="en-US" altLang="zh-CN" sz="2800" b="1" u="sng">
                <a:solidFill>
                  <a:srgbClr val="FF0000"/>
                </a:solidFill>
                <a:latin typeface="Times New Roman" panose="02020603050405020304" pitchFamily="18" charset="0"/>
              </a:rPr>
              <a:t>mopping up</a:t>
            </a:r>
            <a:r>
              <a:rPr lang="en-US" altLang="zh-CN" sz="2800" b="1">
                <a:solidFill>
                  <a:srgbClr val="000000"/>
                </a:solidFill>
                <a:latin typeface="Times New Roman" panose="02020603050405020304" pitchFamily="18" charset="0"/>
              </a:rPr>
              <a:t> CO</a:t>
            </a:r>
            <a:r>
              <a:rPr lang="en-US" altLang="zh-CN" sz="2800" b="1">
                <a:solidFill>
                  <a:srgbClr val="000000"/>
                </a:solidFill>
                <a:effectLst>
                  <a:outerShdw blurRad="38100" dist="38100" dir="2700000">
                    <a:srgbClr val="FFFFFF"/>
                  </a:outerShdw>
                </a:effectLst>
                <a:latin typeface="Times New Roman" panose="02020603050405020304" pitchFamily="18" charset="0"/>
              </a:rPr>
              <a:t>2 from the atmosphere and helping to slow global warming.</a:t>
            </a:r>
            <a:endParaRPr lang="en-US" altLang="zh-CN" sz="2800" b="1">
              <a:solidFill>
                <a:srgbClr val="000000"/>
              </a:solidFill>
              <a:effectLst>
                <a:outerShdw blurRad="38100" dist="38100" dir="2700000">
                  <a:srgbClr val="FFFFFF"/>
                </a:outerShdw>
              </a:effectLst>
              <a:latin typeface="Times New Roman" panose="02020603050405020304" pitchFamily="18" charset="0"/>
            </a:endParaRPr>
          </a:p>
          <a:p>
            <a:r>
              <a:rPr lang="en-US" altLang="zh-CN" sz="2800" b="1">
                <a:solidFill>
                  <a:srgbClr val="000000"/>
                </a:solidFill>
                <a:effectLst>
                  <a:outerShdw blurRad="38100" dist="38100" dir="2700000">
                    <a:srgbClr val="FFFFFF"/>
                  </a:outerShdw>
                </a:effectLst>
                <a:latin typeface="Times New Roman" panose="02020603050405020304" pitchFamily="18" charset="0"/>
              </a:rPr>
              <a:t>The phrase “ mopping up” in the paragraph means______.</a:t>
            </a:r>
            <a:endParaRPr lang="en-US" altLang="zh-CN" sz="2800" b="1">
              <a:solidFill>
                <a:srgbClr val="000000"/>
              </a:solidFill>
              <a:effectLst>
                <a:outerShdw blurRad="38100" dist="38100" dir="2700000">
                  <a:srgbClr val="FFFFFF"/>
                </a:outerShdw>
              </a:effectLst>
              <a:latin typeface="Times New Roman" panose="02020603050405020304" pitchFamily="18" charset="0"/>
            </a:endParaRPr>
          </a:p>
          <a:p>
            <a:r>
              <a:rPr lang="en-US" altLang="zh-CN" sz="2800" b="1">
                <a:solidFill>
                  <a:srgbClr val="000000"/>
                </a:solidFill>
                <a:effectLst>
                  <a:outerShdw blurRad="38100" dist="38100" dir="2700000">
                    <a:srgbClr val="FFFFFF"/>
                  </a:outerShdw>
                </a:effectLst>
                <a:latin typeface="Times New Roman" panose="02020603050405020304" pitchFamily="18" charset="0"/>
              </a:rPr>
              <a:t>   A. cleaning up                          B. taking in   </a:t>
            </a:r>
            <a:endParaRPr lang="en-US" altLang="zh-CN" sz="2800" b="1">
              <a:solidFill>
                <a:srgbClr val="000000"/>
              </a:solidFill>
              <a:effectLst>
                <a:outerShdw blurRad="38100" dist="38100" dir="2700000">
                  <a:srgbClr val="FFFFFF"/>
                </a:outerShdw>
              </a:effectLst>
              <a:latin typeface="Times New Roman" panose="02020603050405020304" pitchFamily="18" charset="0"/>
            </a:endParaRPr>
          </a:p>
          <a:p>
            <a:r>
              <a:rPr lang="en-US" altLang="zh-CN" sz="2800" b="1">
                <a:solidFill>
                  <a:srgbClr val="000000"/>
                </a:solidFill>
                <a:effectLst>
                  <a:outerShdw blurRad="38100" dist="38100" dir="2700000">
                    <a:srgbClr val="FFFFFF"/>
                  </a:outerShdw>
                </a:effectLst>
                <a:latin typeface="Times New Roman" panose="02020603050405020304" pitchFamily="18" charset="0"/>
              </a:rPr>
              <a:t>   C. wiping out                            D. giving out</a:t>
            </a:r>
            <a:endParaRPr lang="en-US" altLang="zh-CN" sz="2800" b="1">
              <a:solidFill>
                <a:srgbClr val="000000"/>
              </a:solidFill>
              <a:effectLst>
                <a:outerShdw blurRad="38100" dist="38100" dir="2700000">
                  <a:srgbClr val="FFFFFF"/>
                </a:outerShdw>
              </a:effectLst>
              <a:latin typeface="Times New Roman" panose="02020603050405020304" pitchFamily="18" charset="0"/>
            </a:endParaRPr>
          </a:p>
        </p:txBody>
      </p:sp>
      <p:pic>
        <p:nvPicPr>
          <p:cNvPr id="31752" name="图片 31751" descr="W_064"/>
          <p:cNvPicPr>
            <a:picLocks noChangeAspect="1"/>
          </p:cNvPicPr>
          <p:nvPr/>
        </p:nvPicPr>
        <p:blipFill>
          <a:blip r:embed="rId1"/>
          <a:stretch>
            <a:fillRect/>
          </a:stretch>
        </p:blipFill>
        <p:spPr>
          <a:xfrm>
            <a:off x="4724400" y="4343400"/>
            <a:ext cx="620713" cy="496888"/>
          </a:xfrm>
          <a:prstGeom prst="rect">
            <a:avLst/>
          </a:prstGeom>
          <a:noFill/>
          <a:ln w="9525">
            <a:noFill/>
          </a:ln>
        </p:spPr>
      </p:pic>
      <p:sp>
        <p:nvSpPr>
          <p:cNvPr id="31753" name="文本框 31752"/>
          <p:cNvSpPr txBox="1"/>
          <p:nvPr/>
        </p:nvSpPr>
        <p:spPr>
          <a:xfrm>
            <a:off x="2590800" y="4419600"/>
            <a:ext cx="2057400" cy="396875"/>
          </a:xfrm>
          <a:prstGeom prst="rect">
            <a:avLst/>
          </a:prstGeom>
          <a:noFill/>
          <a:ln w="9525">
            <a:noFill/>
          </a:ln>
        </p:spPr>
        <p:txBody>
          <a:bodyPr>
            <a:spAutoFit/>
          </a:bodyPr>
          <a:lstStyle/>
          <a:p>
            <a:r>
              <a:rPr lang="zh-CN" altLang="en-US" sz="2000" b="1" dirty="0">
                <a:solidFill>
                  <a:srgbClr val="FF0000"/>
                </a:solidFill>
                <a:latin typeface="Arial" panose="020B0604020202020204" pitchFamily="34" charset="0"/>
              </a:rPr>
              <a:t>打扫或清除干净</a:t>
            </a:r>
            <a:endParaRPr lang="zh-CN" altLang="en-US" sz="2000" b="1" dirty="0">
              <a:solidFill>
                <a:srgbClr val="FF0000"/>
              </a:solidFill>
              <a:latin typeface="Arial" panose="020B0604020202020204" pitchFamily="34" charset="0"/>
            </a:endParaRPr>
          </a:p>
        </p:txBody>
      </p:sp>
      <p:sp>
        <p:nvSpPr>
          <p:cNvPr id="31754" name="文本框 31753"/>
          <p:cNvSpPr txBox="1"/>
          <p:nvPr/>
        </p:nvSpPr>
        <p:spPr>
          <a:xfrm>
            <a:off x="6629400" y="4419600"/>
            <a:ext cx="2514600" cy="519113"/>
          </a:xfrm>
          <a:prstGeom prst="rect">
            <a:avLst/>
          </a:prstGeom>
          <a:noFill/>
          <a:ln w="9525">
            <a:noFill/>
          </a:ln>
        </p:spPr>
        <p:txBody>
          <a:bodyPr>
            <a:spAutoFit/>
          </a:bodyPr>
          <a:lstStyle/>
          <a:p>
            <a:r>
              <a:rPr lang="zh-CN" altLang="en-US" sz="2800" b="1" dirty="0">
                <a:solidFill>
                  <a:srgbClr val="000099"/>
                </a:solidFill>
                <a:latin typeface="Arial" panose="020B0604020202020204" pitchFamily="34" charset="0"/>
              </a:rPr>
              <a:t>吸入</a:t>
            </a:r>
            <a:r>
              <a:rPr lang="zh-CN" altLang="en-US" sz="2000" b="1" dirty="0">
                <a:solidFill>
                  <a:srgbClr val="FF0000"/>
                </a:solidFill>
                <a:latin typeface="Arial" panose="020B0604020202020204" pitchFamily="34" charset="0"/>
              </a:rPr>
              <a:t>，理解，领会</a:t>
            </a:r>
            <a:endParaRPr lang="zh-CN" altLang="en-US" sz="2000" b="1" dirty="0">
              <a:solidFill>
                <a:srgbClr val="FF0000"/>
              </a:solidFill>
              <a:latin typeface="Arial" panose="020B0604020202020204" pitchFamily="34" charset="0"/>
            </a:endParaRPr>
          </a:p>
        </p:txBody>
      </p:sp>
      <p:sp>
        <p:nvSpPr>
          <p:cNvPr id="31755" name="文本框 31754"/>
          <p:cNvSpPr txBox="1"/>
          <p:nvPr/>
        </p:nvSpPr>
        <p:spPr>
          <a:xfrm>
            <a:off x="2438400" y="4876800"/>
            <a:ext cx="3429000" cy="396875"/>
          </a:xfrm>
          <a:prstGeom prst="rect">
            <a:avLst/>
          </a:prstGeom>
          <a:noFill/>
          <a:ln w="9525">
            <a:noFill/>
          </a:ln>
        </p:spPr>
        <p:txBody>
          <a:bodyPr>
            <a:spAutoFit/>
          </a:bodyPr>
          <a:lstStyle/>
          <a:p>
            <a:r>
              <a:rPr lang="zh-CN" altLang="en-US" sz="2000" b="1" dirty="0">
                <a:solidFill>
                  <a:srgbClr val="FF0000"/>
                </a:solidFill>
                <a:latin typeface="Arial" panose="020B0604020202020204" pitchFamily="34" charset="0"/>
              </a:rPr>
              <a:t>彻底消灭，全部摧毁</a:t>
            </a:r>
            <a:endParaRPr lang="zh-CN" altLang="en-US" sz="2000" b="1" dirty="0">
              <a:solidFill>
                <a:srgbClr val="FF0000"/>
              </a:solidFill>
              <a:latin typeface="Arial" panose="020B0604020202020204" pitchFamily="34" charset="0"/>
            </a:endParaRPr>
          </a:p>
        </p:txBody>
      </p:sp>
      <p:sp>
        <p:nvSpPr>
          <p:cNvPr id="31756" name="文本框 31755"/>
          <p:cNvSpPr txBox="1"/>
          <p:nvPr/>
        </p:nvSpPr>
        <p:spPr>
          <a:xfrm>
            <a:off x="5029200" y="5257800"/>
            <a:ext cx="4267200" cy="396875"/>
          </a:xfrm>
          <a:prstGeom prst="rect">
            <a:avLst/>
          </a:prstGeom>
          <a:noFill/>
          <a:ln w="9525">
            <a:noFill/>
          </a:ln>
        </p:spPr>
        <p:txBody>
          <a:bodyPr>
            <a:spAutoFit/>
          </a:bodyPr>
          <a:lstStyle/>
          <a:p>
            <a:r>
              <a:rPr lang="zh-CN" altLang="en-US" sz="2000" b="1" dirty="0">
                <a:solidFill>
                  <a:srgbClr val="FF0000"/>
                </a:solidFill>
                <a:latin typeface="Arial" panose="020B0604020202020204" pitchFamily="34" charset="0"/>
              </a:rPr>
              <a:t>分发，发出，放出（热，光等）</a:t>
            </a:r>
            <a:endParaRPr lang="zh-CN" altLang="en-US" sz="2000" b="1" dirty="0">
              <a:solidFill>
                <a:srgbClr val="FF0000"/>
              </a:solidFill>
              <a:latin typeface="Arial" panose="020B0604020202020204" pitchFamily="34" charset="0"/>
            </a:endParaRPr>
          </a:p>
        </p:txBody>
      </p:sp>
      <p:sp>
        <p:nvSpPr>
          <p:cNvPr id="31757" name="矩形 31756"/>
          <p:cNvSpPr/>
          <p:nvPr/>
        </p:nvSpPr>
        <p:spPr>
          <a:xfrm>
            <a:off x="381000" y="5791200"/>
            <a:ext cx="8108950" cy="822325"/>
          </a:xfrm>
          <a:prstGeom prst="rect">
            <a:avLst/>
          </a:prstGeom>
          <a:noFill/>
          <a:ln w="9525">
            <a:noFill/>
          </a:ln>
        </p:spPr>
        <p:txBody>
          <a:bodyPr anchor="ctr">
            <a:spAutoFit/>
          </a:bodyPr>
          <a:lstStyle/>
          <a:p>
            <a:r>
              <a:rPr lang="zh-CN" altLang="en-US" sz="2400" b="1" dirty="0">
                <a:latin typeface="Arial" panose="020B0604020202020204" pitchFamily="34" charset="0"/>
              </a:rPr>
              <a:t>像亚马逊这样的热带雨林对于吸收大气中的二氧化碳，</a:t>
            </a:r>
            <a:endParaRPr lang="zh-CN" altLang="en-US" sz="2400" b="1" dirty="0">
              <a:latin typeface="Arial" panose="020B0604020202020204" pitchFamily="34" charset="0"/>
            </a:endParaRPr>
          </a:p>
          <a:p>
            <a:r>
              <a:rPr lang="zh-CN" altLang="en-US" sz="2400" b="1" dirty="0">
                <a:latin typeface="Arial" panose="020B0604020202020204" pitchFamily="34" charset="0"/>
              </a:rPr>
              <a:t>帮助减缓全球变暖有着重要作用。</a:t>
            </a:r>
            <a:r>
              <a:rPr lang="zh-CN" altLang="en-US" sz="2400" dirty="0">
                <a:latin typeface="Arial" panose="020B0604020202020204" pitchFamily="34" charset="0"/>
              </a:rPr>
              <a:t> </a:t>
            </a:r>
            <a:endParaRPr lang="zh-CN" altLang="en-US" sz="24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checkerboard(across)">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blinds(horizontal)">
                                      <p:cBhvr>
                                        <p:cTn id="12" dur="500"/>
                                        <p:tgtEl>
                                          <p:spTgt spid="3174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checkerboard(across)">
                                      <p:cBhvr>
                                        <p:cTn id="17" dur="500"/>
                                        <p:tgtEl>
                                          <p:spTgt spid="31748"/>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31749"/>
                                        </p:tgtEl>
                                        <p:attrNameLst>
                                          <p:attrName>style.visibility</p:attrName>
                                        </p:attrNameLst>
                                      </p:cBhvr>
                                      <p:to>
                                        <p:strVal val="visible"/>
                                      </p:to>
                                    </p:set>
                                    <p:animEffect transition="in" filter="checkerboard(across)">
                                      <p:cBhvr>
                                        <p:cTn id="20" dur="500"/>
                                        <p:tgtEl>
                                          <p:spTgt spid="3174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1751"/>
                                        </p:tgtEl>
                                        <p:attrNameLst>
                                          <p:attrName>style.visibility</p:attrName>
                                        </p:attrNameLst>
                                      </p:cBhvr>
                                      <p:to>
                                        <p:strVal val="visible"/>
                                      </p:to>
                                    </p:set>
                                    <p:animEffect transition="in" filter="blinds(horizontal)">
                                      <p:cBhvr>
                                        <p:cTn id="25" dur="500"/>
                                        <p:tgtEl>
                                          <p:spTgt spid="3175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1752"/>
                                        </p:tgtEl>
                                        <p:attrNameLst>
                                          <p:attrName>style.visibility</p:attrName>
                                        </p:attrNameLst>
                                      </p:cBhvr>
                                      <p:to>
                                        <p:strVal val="visible"/>
                                      </p:to>
                                    </p:set>
                                    <p:animEffect transition="in" filter="blinds(horizontal)">
                                      <p:cBhvr>
                                        <p:cTn id="30" dur="500"/>
                                        <p:tgtEl>
                                          <p:spTgt spid="3175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1753"/>
                                        </p:tgtEl>
                                        <p:attrNameLst>
                                          <p:attrName>style.visibility</p:attrName>
                                        </p:attrNameLst>
                                      </p:cBhvr>
                                      <p:to>
                                        <p:strVal val="visible"/>
                                      </p:to>
                                    </p:set>
                                    <p:animEffect transition="in" filter="blinds(horizontal)">
                                      <p:cBhvr>
                                        <p:cTn id="35" dur="500"/>
                                        <p:tgtEl>
                                          <p:spTgt spid="3175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1754"/>
                                        </p:tgtEl>
                                        <p:attrNameLst>
                                          <p:attrName>style.visibility</p:attrName>
                                        </p:attrNameLst>
                                      </p:cBhvr>
                                      <p:to>
                                        <p:strVal val="visible"/>
                                      </p:to>
                                    </p:set>
                                    <p:animEffect transition="in" filter="blinds(horizontal)">
                                      <p:cBhvr>
                                        <p:cTn id="40" dur="500"/>
                                        <p:tgtEl>
                                          <p:spTgt spid="31754"/>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1755"/>
                                        </p:tgtEl>
                                        <p:attrNameLst>
                                          <p:attrName>style.visibility</p:attrName>
                                        </p:attrNameLst>
                                      </p:cBhvr>
                                      <p:to>
                                        <p:strVal val="visible"/>
                                      </p:to>
                                    </p:set>
                                    <p:animEffect transition="in" filter="blinds(horizontal)">
                                      <p:cBhvr>
                                        <p:cTn id="45" dur="500"/>
                                        <p:tgtEl>
                                          <p:spTgt spid="3175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1756"/>
                                        </p:tgtEl>
                                        <p:attrNameLst>
                                          <p:attrName>style.visibility</p:attrName>
                                        </p:attrNameLst>
                                      </p:cBhvr>
                                      <p:to>
                                        <p:strVal val="visible"/>
                                      </p:to>
                                    </p:set>
                                    <p:animEffect transition="in" filter="blinds(horizontal)">
                                      <p:cBhvr>
                                        <p:cTn id="50" dur="500"/>
                                        <p:tgtEl>
                                          <p:spTgt spid="31756"/>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nodeType="clickEffect">
                                  <p:stCondLst>
                                    <p:cond delay="0"/>
                                  </p:stCondLst>
                                  <p:childTnLst>
                                    <p:set>
                                      <p:cBhvr>
                                        <p:cTn id="54" dur="1" fill="hold">
                                          <p:stCondLst>
                                            <p:cond delay="0"/>
                                          </p:stCondLst>
                                        </p:cTn>
                                        <p:tgtEl>
                                          <p:spTgt spid="31757">
                                            <p:txEl>
                                              <p:pRg st="0" end="0"/>
                                            </p:txEl>
                                          </p:spTgt>
                                        </p:tgtEl>
                                        <p:attrNameLst>
                                          <p:attrName>style.visibility</p:attrName>
                                        </p:attrNameLst>
                                      </p:cBhvr>
                                      <p:to>
                                        <p:strVal val="visible"/>
                                      </p:to>
                                    </p:set>
                                    <p:animEffect transition="in" filter="diamond(in)">
                                      <p:cBhvr>
                                        <p:cTn id="55" dur="2000"/>
                                        <p:tgtEl>
                                          <p:spTgt spid="31757">
                                            <p:txEl>
                                              <p:pRg st="0" end="0"/>
                                            </p:txEl>
                                          </p:spTgt>
                                        </p:tgtEl>
                                      </p:cBhvr>
                                    </p:animEffect>
                                  </p:childTnLst>
                                </p:cTn>
                              </p:par>
                              <p:par>
                                <p:cTn id="56" presetID="8" presetClass="entr" presetSubtype="16" fill="hold" nodeType="withEffect">
                                  <p:stCondLst>
                                    <p:cond delay="0"/>
                                  </p:stCondLst>
                                  <p:childTnLst>
                                    <p:set>
                                      <p:cBhvr>
                                        <p:cTn id="57" dur="1" fill="hold">
                                          <p:stCondLst>
                                            <p:cond delay="0"/>
                                          </p:stCondLst>
                                        </p:cTn>
                                        <p:tgtEl>
                                          <p:spTgt spid="31757">
                                            <p:txEl>
                                              <p:pRg st="1" end="1"/>
                                            </p:txEl>
                                          </p:spTgt>
                                        </p:tgtEl>
                                        <p:attrNameLst>
                                          <p:attrName>style.visibility</p:attrName>
                                        </p:attrNameLst>
                                      </p:cBhvr>
                                      <p:to>
                                        <p:strVal val="visible"/>
                                      </p:to>
                                    </p:set>
                                    <p:animEffect transition="in" filter="diamond(in)">
                                      <p:cBhvr>
                                        <p:cTn id="58" dur="2000"/>
                                        <p:tgtEl>
                                          <p:spTgt spid="317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P spid="31748" grpId="0" animBg="1"/>
      <p:bldP spid="31749" grpId="0"/>
      <p:bldP spid="31751" grpId="0"/>
      <p:bldP spid="31753" grpId="0"/>
      <p:bldP spid="31754" grpId="0"/>
      <p:bldP spid="31755" grpId="0"/>
      <p:bldP spid="317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矩形 53250"/>
          <p:cNvSpPr/>
          <p:nvPr/>
        </p:nvSpPr>
        <p:spPr>
          <a:xfrm>
            <a:off x="228600" y="0"/>
            <a:ext cx="2447925" cy="1303338"/>
          </a:xfrm>
          <a:prstGeom prst="rect">
            <a:avLst/>
          </a:prstGeom>
        </p:spPr>
        <p:txBody>
          <a:bodyPr wrap="none" fromWordArt="1">
            <a:prstTxWarp prst="textSlantUp">
              <a:avLst>
                <a:gd name="adj" fmla="val 32056"/>
              </a:avLst>
            </a:prstTxWarp>
            <a:normAutofit/>
          </a:bodyPr>
          <a:lstStyle/>
          <a:p>
            <a:pPr algn="ctr"/>
            <a:r>
              <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Summary</a:t>
            </a:r>
            <a:endPar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
        <p:nvSpPr>
          <p:cNvPr id="53252" name="文本框 53251"/>
          <p:cNvSpPr txBox="1"/>
          <p:nvPr/>
        </p:nvSpPr>
        <p:spPr>
          <a:xfrm>
            <a:off x="533400" y="1143000"/>
            <a:ext cx="8794750" cy="5273675"/>
          </a:xfrm>
          <a:prstGeom prst="rect">
            <a:avLst/>
          </a:prstGeom>
          <a:noFill/>
          <a:ln w="9525">
            <a:noFill/>
          </a:ln>
        </p:spPr>
        <p:txBody>
          <a:bodyPr>
            <a:spAutoFit/>
          </a:bodyPr>
          <a:lstStyle/>
          <a:p>
            <a:r>
              <a:rPr lang="en-US" altLang="zh-CN" sz="4000" b="1">
                <a:solidFill>
                  <a:srgbClr val="000000"/>
                </a:solidFill>
                <a:latin typeface="Monotype Corsiva" panose="03010101010201010101" pitchFamily="66" charset="0"/>
              </a:rPr>
              <a:t>Rule 1:</a:t>
            </a:r>
            <a:r>
              <a:rPr lang="zh-CN" altLang="en-US" sz="2400" b="1" dirty="0">
                <a:solidFill>
                  <a:srgbClr val="FF0000"/>
                </a:solidFill>
                <a:effectLst>
                  <a:outerShdw blurRad="38100" dist="38100" dir="2700000">
                    <a:srgbClr val="000000"/>
                  </a:outerShdw>
                </a:effectLst>
                <a:latin typeface="Arial" panose="020B0604020202020204" pitchFamily="34" charset="0"/>
              </a:rPr>
              <a:t>根据文中的定义、解释猜生词</a:t>
            </a:r>
            <a:r>
              <a:rPr lang="zh-CN" altLang="en-US" sz="2400" dirty="0">
                <a:latin typeface="Arial" panose="020B0604020202020204" pitchFamily="34" charset="0"/>
              </a:rPr>
              <a:t> </a:t>
            </a:r>
            <a:endParaRPr lang="zh-CN" altLang="en-US" sz="4000" b="1">
              <a:solidFill>
                <a:srgbClr val="FF0000"/>
              </a:solidFill>
              <a:latin typeface="Monotype Corsiva" panose="03010101010201010101" pitchFamily="66" charset="0"/>
            </a:endParaRPr>
          </a:p>
          <a:p>
            <a:pPr>
              <a:spcBef>
                <a:spcPct val="50000"/>
              </a:spcBef>
            </a:pPr>
            <a:r>
              <a:rPr lang="en-US" altLang="zh-CN" sz="4000" b="1">
                <a:solidFill>
                  <a:srgbClr val="000000"/>
                </a:solidFill>
                <a:latin typeface="Monotype Corsiva" panose="03010101010201010101" pitchFamily="66" charset="0"/>
              </a:rPr>
              <a:t>Rule 2:</a:t>
            </a:r>
            <a:r>
              <a:rPr lang="zh-CN" altLang="en-US" sz="2400" b="1" dirty="0">
                <a:solidFill>
                  <a:srgbClr val="FF0000"/>
                </a:solidFill>
                <a:effectLst>
                  <a:outerShdw blurRad="38100" dist="38100" dir="2700000">
                    <a:srgbClr val="000000"/>
                  </a:outerShdw>
                </a:effectLst>
                <a:latin typeface="Arial" panose="020B0604020202020204" pitchFamily="34" charset="0"/>
              </a:rPr>
              <a:t>根据逻辑关系（并列，对比，转折，因果）</a:t>
            </a:r>
            <a:endParaRPr lang="zh-CN" altLang="en-US" sz="2400" b="1" dirty="0">
              <a:solidFill>
                <a:srgbClr val="FF0000"/>
              </a:solidFill>
              <a:effectLst>
                <a:outerShdw blurRad="38100" dist="38100" dir="2700000">
                  <a:srgbClr val="000000"/>
                </a:outerShdw>
              </a:effectLst>
              <a:latin typeface="Arial" panose="020B0604020202020204" pitchFamily="34" charset="0"/>
            </a:endParaRPr>
          </a:p>
          <a:p>
            <a:pPr>
              <a:spcBef>
                <a:spcPct val="50000"/>
              </a:spcBef>
            </a:pPr>
            <a:r>
              <a:rPr lang="en-US" altLang="zh-CN" sz="4000" b="1">
                <a:solidFill>
                  <a:srgbClr val="000000"/>
                </a:solidFill>
                <a:latin typeface="Monotype Corsiva" panose="03010101010201010101" pitchFamily="66" charset="0"/>
              </a:rPr>
              <a:t>Rule 3:</a:t>
            </a:r>
            <a:r>
              <a:rPr lang="zh-CN" altLang="en-US" sz="2400" b="1" dirty="0">
                <a:solidFill>
                  <a:srgbClr val="FF0000"/>
                </a:solidFill>
                <a:effectLst>
                  <a:outerShdw blurRad="38100" dist="38100" dir="2700000">
                    <a:srgbClr val="000000"/>
                  </a:outerShdw>
                </a:effectLst>
                <a:latin typeface="Arial" panose="020B0604020202020204" pitchFamily="34" charset="0"/>
              </a:rPr>
              <a:t>根据上下文语境做出判断</a:t>
            </a:r>
            <a:endParaRPr lang="zh-CN" altLang="en-US" sz="4000" b="1">
              <a:solidFill>
                <a:srgbClr val="000000"/>
              </a:solidFill>
              <a:latin typeface="Monotype Corsiva" panose="03010101010201010101" pitchFamily="66" charset="0"/>
            </a:endParaRPr>
          </a:p>
          <a:p>
            <a:pPr>
              <a:spcBef>
                <a:spcPct val="50000"/>
              </a:spcBef>
            </a:pPr>
            <a:r>
              <a:rPr lang="en-US" altLang="zh-CN" sz="4000" b="1">
                <a:solidFill>
                  <a:srgbClr val="000000"/>
                </a:solidFill>
                <a:latin typeface="Monotype Corsiva" panose="03010101010201010101" pitchFamily="66" charset="0"/>
              </a:rPr>
              <a:t>Rule 4:</a:t>
            </a:r>
            <a:r>
              <a:rPr lang="zh-CN" altLang="en-US" sz="2400" b="1" dirty="0">
                <a:solidFill>
                  <a:srgbClr val="FF0000"/>
                </a:solidFill>
                <a:effectLst>
                  <a:outerShdw blurRad="38100" dist="38100" dir="2700000">
                    <a:srgbClr val="000000"/>
                  </a:outerShdw>
                </a:effectLst>
                <a:latin typeface="Arial" panose="020B0604020202020204" pitchFamily="34" charset="0"/>
              </a:rPr>
              <a:t>根据构词法（合成、派生、转化）进行判断</a:t>
            </a:r>
            <a:endParaRPr lang="zh-CN" altLang="en-US" sz="2400" b="1" dirty="0">
              <a:solidFill>
                <a:srgbClr val="FF0000"/>
              </a:solidFill>
              <a:effectLst>
                <a:outerShdw blurRad="38100" dist="38100" dir="2700000">
                  <a:srgbClr val="000000"/>
                </a:outerShdw>
              </a:effectLst>
              <a:latin typeface="Arial" panose="020B0604020202020204" pitchFamily="34" charset="0"/>
            </a:endParaRPr>
          </a:p>
          <a:p>
            <a:pPr>
              <a:spcBef>
                <a:spcPct val="50000"/>
              </a:spcBef>
            </a:pPr>
            <a:r>
              <a:rPr lang="en-US" altLang="zh-CN" sz="4000" b="1">
                <a:solidFill>
                  <a:srgbClr val="000000"/>
                </a:solidFill>
                <a:latin typeface="Monotype Corsiva" panose="03010101010201010101" pitchFamily="66" charset="0"/>
              </a:rPr>
              <a:t>Rule 5:</a:t>
            </a:r>
            <a:r>
              <a:rPr lang="zh-CN" altLang="en-US" sz="2400" b="1" dirty="0">
                <a:solidFill>
                  <a:srgbClr val="FF0000"/>
                </a:solidFill>
                <a:effectLst>
                  <a:outerShdw blurRad="38100" dist="38100" dir="2700000">
                    <a:srgbClr val="000000"/>
                  </a:outerShdw>
                </a:effectLst>
                <a:latin typeface="Arial" panose="020B0604020202020204" pitchFamily="34" charset="0"/>
              </a:rPr>
              <a:t>根据常识、经验猜生词</a:t>
            </a:r>
            <a:r>
              <a:rPr lang="zh-CN" altLang="en-US" sz="2400" dirty="0">
                <a:latin typeface="Arial" panose="020B0604020202020204" pitchFamily="34" charset="0"/>
              </a:rPr>
              <a:t> </a:t>
            </a:r>
            <a:endParaRPr lang="zh-CN" altLang="en-US" sz="2400" dirty="0">
              <a:latin typeface="Arial" panose="020B0604020202020204" pitchFamily="34" charset="0"/>
            </a:endParaRPr>
          </a:p>
          <a:p>
            <a:pPr>
              <a:spcBef>
                <a:spcPct val="50000"/>
              </a:spcBef>
            </a:pPr>
            <a:endParaRPr lang="zh-CN" altLang="en-US" sz="4000" b="1">
              <a:solidFill>
                <a:srgbClr val="FF0000"/>
              </a:solidFill>
              <a:latin typeface="Monotype Corsiva" panose="03010101010201010101"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box(in)">
                                      <p:cBhvr>
                                        <p:cTn id="7" dur="500"/>
                                        <p:tgtEl>
                                          <p:spTgt spid="532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3252">
                                            <p:txEl>
                                              <p:pRg st="0" end="0"/>
                                            </p:txEl>
                                          </p:spTgt>
                                        </p:tgtEl>
                                        <p:attrNameLst>
                                          <p:attrName>style.visibility</p:attrName>
                                        </p:attrNameLst>
                                      </p:cBhvr>
                                      <p:to>
                                        <p:strVal val="visible"/>
                                      </p:to>
                                    </p:set>
                                    <p:anim calcmode="lin" valueType="num">
                                      <p:cBhvr additive="base">
                                        <p:cTn id="12" dur="500" fill="hold"/>
                                        <p:tgtEl>
                                          <p:spTgt spid="5325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32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3252">
                                            <p:txEl>
                                              <p:pRg st="1" end="1"/>
                                            </p:txEl>
                                          </p:spTgt>
                                        </p:tgtEl>
                                        <p:attrNameLst>
                                          <p:attrName>style.visibility</p:attrName>
                                        </p:attrNameLst>
                                      </p:cBhvr>
                                      <p:to>
                                        <p:strVal val="visible"/>
                                      </p:to>
                                    </p:set>
                                    <p:anim calcmode="lin" valueType="num">
                                      <p:cBhvr additive="base">
                                        <p:cTn id="18" dur="500" fill="hold"/>
                                        <p:tgtEl>
                                          <p:spTgt spid="5325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325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3252">
                                            <p:txEl>
                                              <p:pRg st="2" end="2"/>
                                            </p:txEl>
                                          </p:spTgt>
                                        </p:tgtEl>
                                        <p:attrNameLst>
                                          <p:attrName>style.visibility</p:attrName>
                                        </p:attrNameLst>
                                      </p:cBhvr>
                                      <p:to>
                                        <p:strVal val="visible"/>
                                      </p:to>
                                    </p:set>
                                    <p:anim calcmode="lin" valueType="num">
                                      <p:cBhvr additive="base">
                                        <p:cTn id="24" dur="500" fill="hold"/>
                                        <p:tgtEl>
                                          <p:spTgt spid="5325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325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53252">
                                            <p:txEl>
                                              <p:pRg st="3" end="3"/>
                                            </p:txEl>
                                          </p:spTgt>
                                        </p:tgtEl>
                                        <p:attrNameLst>
                                          <p:attrName>style.visibility</p:attrName>
                                        </p:attrNameLst>
                                      </p:cBhvr>
                                      <p:to>
                                        <p:strVal val="visible"/>
                                      </p:to>
                                    </p:set>
                                    <p:animEffect transition="in" filter="box(in)">
                                      <p:cBhvr>
                                        <p:cTn id="30" dur="500"/>
                                        <p:tgtEl>
                                          <p:spTgt spid="5325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3252">
                                            <p:txEl>
                                              <p:pRg st="4" end="4"/>
                                            </p:txEl>
                                          </p:spTgt>
                                        </p:tgtEl>
                                        <p:attrNameLst>
                                          <p:attrName>style.visibility</p:attrName>
                                        </p:attrNameLst>
                                      </p:cBhvr>
                                      <p:to>
                                        <p:strVal val="visible"/>
                                      </p:to>
                                    </p:set>
                                    <p:anim calcmode="lin" valueType="num">
                                      <p:cBhvr additive="base">
                                        <p:cTn id="35" dur="500" fill="hold"/>
                                        <p:tgtEl>
                                          <p:spTgt spid="53252">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325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矩形 115713"/>
          <p:cNvSpPr/>
          <p:nvPr/>
        </p:nvSpPr>
        <p:spPr>
          <a:xfrm>
            <a:off x="0" y="0"/>
            <a:ext cx="9144000" cy="6664325"/>
          </a:xfrm>
          <a:prstGeom prst="rect">
            <a:avLst/>
          </a:prstGeom>
          <a:noFill/>
          <a:ln w="9525">
            <a:noFill/>
          </a:ln>
        </p:spPr>
        <p:txBody>
          <a:bodyPr>
            <a:spAutoFit/>
          </a:bodyPr>
          <a:lstStyle/>
          <a:p>
            <a:pPr indent="268605"/>
            <a:r>
              <a:rPr lang="zh-CN" altLang="en-US" sz="2400" b="1">
                <a:solidFill>
                  <a:srgbClr val="000000"/>
                </a:solidFill>
                <a:latin typeface="Trebuchet MS" panose="020B0603020202020204" pitchFamily="34" charset="0"/>
                <a:cs typeface="Times New Roman" panose="02020603050405020304" pitchFamily="18" charset="0"/>
              </a:rPr>
              <a:t>根据近年来高考阅读理解对同学们提出新的要求，建议同学们在以下几个方面加强自我训练！</a:t>
            </a:r>
            <a:endParaRPr lang="zh-CN" altLang="en-US" sz="2400" b="1">
              <a:solidFill>
                <a:srgbClr val="000000"/>
              </a:solidFill>
              <a:latin typeface="Trebuchet MS" panose="020B0603020202020204" pitchFamily="34" charset="0"/>
              <a:ea typeface="Arial Unicode MS" panose="020B0604020202020204" charset="-122"/>
            </a:endParaRPr>
          </a:p>
          <a:p>
            <a:pPr indent="268605" eaLnBrk="0" hangingPunct="0"/>
            <a:r>
              <a:rPr lang="en-US" altLang="zh-CN" sz="2400" b="1">
                <a:solidFill>
                  <a:srgbClr val="FF0000"/>
                </a:solidFill>
                <a:effectLst>
                  <a:outerShdw blurRad="38100" dist="38100" dir="2700000">
                    <a:srgbClr val="000000"/>
                  </a:outerShdw>
                </a:effectLst>
                <a:latin typeface="Trebuchet MS" panose="020B0603020202020204" pitchFamily="34" charset="0"/>
                <a:cs typeface="Times New Roman" panose="02020603050405020304" pitchFamily="18" charset="0"/>
              </a:rPr>
              <a:t>1</a:t>
            </a:r>
            <a:r>
              <a:rPr lang="zh-CN" altLang="en-US" sz="2400" b="1">
                <a:solidFill>
                  <a:srgbClr val="FF0000"/>
                </a:solidFill>
                <a:effectLst>
                  <a:outerShdw blurRad="38100" dist="38100" dir="2700000">
                    <a:srgbClr val="000000"/>
                  </a:outerShdw>
                </a:effectLst>
                <a:latin typeface="Trebuchet MS" panose="020B0603020202020204" pitchFamily="34" charset="0"/>
                <a:cs typeface="Times New Roman" panose="02020603050405020304" pitchFamily="18" charset="0"/>
              </a:rPr>
              <a:t>．猜测熟词新含义</a:t>
            </a:r>
            <a:endParaRPr lang="zh-CN" altLang="en-US" sz="2400" b="1">
              <a:solidFill>
                <a:srgbClr val="FF0000"/>
              </a:solidFill>
              <a:effectLst>
                <a:outerShdw blurRad="38100" dist="38100" dir="2700000">
                  <a:srgbClr val="000000"/>
                </a:outerShdw>
              </a:effectLst>
              <a:latin typeface="Trebuchet MS" panose="020B0603020202020204" pitchFamily="34" charset="0"/>
              <a:cs typeface="Times New Roman" panose="02020603050405020304" pitchFamily="18" charset="0"/>
            </a:endParaRPr>
          </a:p>
          <a:p>
            <a:pPr indent="268605" eaLnBrk="0" hangingPunct="0"/>
            <a:r>
              <a:rPr lang="zh-CN" altLang="en-US" sz="2400" b="1">
                <a:solidFill>
                  <a:srgbClr val="000000"/>
                </a:solidFill>
                <a:latin typeface="Trebuchet MS" panose="020B0603020202020204" pitchFamily="34" charset="0"/>
                <a:cs typeface="Times New Roman" panose="02020603050405020304" pitchFamily="18" charset="0"/>
              </a:rPr>
              <a:t>例</a:t>
            </a:r>
            <a:r>
              <a:rPr lang="en-US" altLang="zh-CN" sz="2400" b="1">
                <a:solidFill>
                  <a:srgbClr val="000000"/>
                </a:solidFill>
                <a:latin typeface="Trebuchet MS" panose="020B0603020202020204" pitchFamily="34" charset="0"/>
                <a:cs typeface="Times New Roman" panose="02020603050405020304" pitchFamily="18" charset="0"/>
              </a:rPr>
              <a:t>1: The major market force rests in the growing population of </a:t>
            </a:r>
            <a:r>
              <a:rPr lang="en-US" altLang="zh-CN" sz="2400" b="1" u="sng">
                <a:solidFill>
                  <a:srgbClr val="FF0000"/>
                </a:solidFill>
                <a:effectLst>
                  <a:outerShdw blurRad="38100" dist="38100" dir="2700000">
                    <a:srgbClr val="000000"/>
                  </a:outerShdw>
                </a:effectLst>
                <a:latin typeface="Trebuchet MS" panose="020B0603020202020204" pitchFamily="34" charset="0"/>
                <a:cs typeface="Times New Roman" panose="02020603050405020304" pitchFamily="18" charset="0"/>
              </a:rPr>
              <a:t>white-collar employees</a:t>
            </a:r>
            <a:r>
              <a:rPr lang="en-US" altLang="zh-CN" sz="2400" b="1" dirty="0">
                <a:solidFill>
                  <a:srgbClr val="000000"/>
                </a:solidFill>
                <a:latin typeface="Trebuchet MS" panose="020B0603020202020204" pitchFamily="34" charset="0"/>
                <a:cs typeface="Times New Roman" panose="02020603050405020304" pitchFamily="18" charset="0"/>
              </a:rPr>
              <a:t> </a:t>
            </a:r>
            <a:r>
              <a:rPr lang="zh-CN" altLang="en-US" sz="2400" b="1" dirty="0">
                <a:solidFill>
                  <a:srgbClr val="000000"/>
                </a:solidFill>
                <a:latin typeface="Trebuchet MS" panose="020B0603020202020204" pitchFamily="34" charset="0"/>
                <a:cs typeface="Times New Roman" panose="02020603050405020304" pitchFamily="18" charset="0"/>
              </a:rPr>
              <a:t>，</a:t>
            </a:r>
            <a:r>
              <a:rPr lang="en-US" altLang="zh-CN" sz="2400" b="1">
                <a:solidFill>
                  <a:srgbClr val="000000"/>
                </a:solidFill>
                <a:latin typeface="Trebuchet MS" panose="020B0603020202020204" pitchFamily="34" charset="0"/>
                <a:cs typeface="Times New Roman" panose="02020603050405020304" pitchFamily="18" charset="0"/>
              </a:rPr>
              <a:t>who can afford the new service.</a:t>
            </a:r>
            <a:br>
              <a:rPr lang="en-US" altLang="zh-CN" sz="2400" b="1">
                <a:solidFill>
                  <a:srgbClr val="000000"/>
                </a:solidFill>
                <a:latin typeface="Trebuchet MS" panose="020B0603020202020204" pitchFamily="34" charset="0"/>
                <a:cs typeface="Times New Roman" panose="02020603050405020304" pitchFamily="18" charset="0"/>
              </a:rPr>
            </a:br>
            <a:endParaRPr lang="en-US" altLang="zh-CN" sz="2400" b="1">
              <a:solidFill>
                <a:srgbClr val="000000"/>
              </a:solidFill>
              <a:latin typeface="Trebuchet MS" panose="020B0603020202020204" pitchFamily="34" charset="0"/>
              <a:cs typeface="Times New Roman" panose="02020603050405020304" pitchFamily="18" charset="0"/>
            </a:endParaRPr>
          </a:p>
          <a:p>
            <a:pPr indent="268605" eaLnBrk="0" hangingPunct="0"/>
            <a:r>
              <a:rPr lang="zh-CN" altLang="en-US" sz="2400" b="1" dirty="0">
                <a:solidFill>
                  <a:srgbClr val="000000"/>
                </a:solidFill>
                <a:latin typeface="Trebuchet MS" panose="020B0603020202020204" pitchFamily="34" charset="0"/>
                <a:cs typeface="Times New Roman" panose="02020603050405020304" pitchFamily="18" charset="0"/>
              </a:rPr>
              <a:t>例</a:t>
            </a:r>
            <a:r>
              <a:rPr lang="en-US" altLang="zh-CN" sz="2400" b="1">
                <a:solidFill>
                  <a:srgbClr val="000000"/>
                </a:solidFill>
                <a:latin typeface="Trebuchet MS" panose="020B0603020202020204" pitchFamily="34" charset="0"/>
                <a:cs typeface="Times New Roman" panose="02020603050405020304" pitchFamily="18" charset="0"/>
              </a:rPr>
              <a:t>2: “That’s impossible,” said he, who </a:t>
            </a:r>
            <a:r>
              <a:rPr lang="en-US" altLang="zh-CN" sz="2400" b="1" u="sng">
                <a:solidFill>
                  <a:srgbClr val="FF0000"/>
                </a:solidFill>
                <a:effectLst>
                  <a:outerShdw blurRad="38100" dist="38100" dir="2700000">
                    <a:srgbClr val="000000"/>
                  </a:outerShdw>
                </a:effectLst>
                <a:latin typeface="Trebuchet MS" panose="020B0603020202020204" pitchFamily="34" charset="0"/>
                <a:cs typeface="Times New Roman" panose="02020603050405020304" pitchFamily="18" charset="0"/>
              </a:rPr>
              <a:t>runs</a:t>
            </a:r>
            <a:r>
              <a:rPr lang="en-US" altLang="zh-CN" sz="2400" b="1">
                <a:solidFill>
                  <a:srgbClr val="000000"/>
                </a:solidFill>
                <a:latin typeface="Trebuchet MS" panose="020B0603020202020204" pitchFamily="34" charset="0"/>
                <a:cs typeface="Times New Roman" panose="02020603050405020304" pitchFamily="18" charset="0"/>
              </a:rPr>
              <a:t> an Italian restaurant.</a:t>
            </a:r>
            <a:endParaRPr lang="en-US" altLang="zh-CN" sz="2400" b="1">
              <a:solidFill>
                <a:srgbClr val="000000"/>
              </a:solidFill>
              <a:latin typeface="Trebuchet MS" panose="020B0603020202020204" pitchFamily="34" charset="0"/>
              <a:cs typeface="Times New Roman" panose="02020603050405020304" pitchFamily="18" charset="0"/>
            </a:endParaRPr>
          </a:p>
          <a:p>
            <a:pPr indent="268605" eaLnBrk="0" hangingPunct="0"/>
            <a:r>
              <a:rPr lang="zh-CN" altLang="en-US" sz="2400" b="1">
                <a:solidFill>
                  <a:srgbClr val="000000"/>
                </a:solidFill>
                <a:latin typeface="Trebuchet MS" panose="020B0603020202020204" pitchFamily="34" charset="0"/>
                <a:cs typeface="Times New Roman" panose="02020603050405020304" pitchFamily="18" charset="0"/>
              </a:rPr>
              <a:t>猜测熟词含义除了要求同学们有较强的语境分析能力外，还要求同学们有较宽的知识面，对常见有新含义的熟词要弄清其用法，并将这些词进行简要归纳整理。</a:t>
            </a:r>
            <a:endParaRPr lang="zh-CN" altLang="en-US" sz="2400" b="1">
              <a:solidFill>
                <a:srgbClr val="000000"/>
              </a:solidFill>
              <a:latin typeface="Trebuchet MS" panose="020B0603020202020204" pitchFamily="34" charset="0"/>
              <a:ea typeface="Arial Unicode MS" panose="020B0604020202020204" charset="-122"/>
            </a:endParaRPr>
          </a:p>
          <a:p>
            <a:pPr indent="268605" eaLnBrk="0" hangingPunct="0"/>
            <a:r>
              <a:rPr lang="en-US" altLang="zh-CN" sz="2400" b="1">
                <a:solidFill>
                  <a:srgbClr val="FF0000"/>
                </a:solidFill>
                <a:effectLst>
                  <a:outerShdw blurRad="38100" dist="38100" dir="2700000">
                    <a:srgbClr val="000000"/>
                  </a:outerShdw>
                </a:effectLst>
                <a:latin typeface="Trebuchet MS" panose="020B0603020202020204" pitchFamily="34" charset="0"/>
                <a:cs typeface="Times New Roman" panose="02020603050405020304" pitchFamily="18" charset="0"/>
              </a:rPr>
              <a:t> </a:t>
            </a:r>
            <a:r>
              <a:rPr lang="en-US" altLang="zh-CN" sz="2400" b="1" dirty="0">
                <a:solidFill>
                  <a:srgbClr val="FF0000"/>
                </a:solidFill>
                <a:effectLst>
                  <a:outerShdw blurRad="38100" dist="38100" dir="2700000">
                    <a:srgbClr val="000000"/>
                  </a:outerShdw>
                </a:effectLst>
                <a:latin typeface="Trebuchet MS" panose="020B0603020202020204" pitchFamily="34" charset="0"/>
              </a:rPr>
              <a:t>2</a:t>
            </a:r>
            <a:r>
              <a:rPr lang="zh-CN" altLang="en-US" sz="2400" b="1" dirty="0">
                <a:solidFill>
                  <a:srgbClr val="FF0000"/>
                </a:solidFill>
                <a:effectLst>
                  <a:outerShdw blurRad="38100" dist="38100" dir="2700000">
                    <a:srgbClr val="000000"/>
                  </a:outerShdw>
                </a:effectLst>
                <a:latin typeface="Trebuchet MS" panose="020B0603020202020204" pitchFamily="34" charset="0"/>
              </a:rPr>
              <a:t>．猜测词性变换新词含义</a:t>
            </a:r>
            <a:endParaRPr lang="zh-CN" altLang="en-US" sz="2400" b="1" dirty="0">
              <a:solidFill>
                <a:srgbClr val="FF0000"/>
              </a:solidFill>
              <a:effectLst>
                <a:outerShdw blurRad="38100" dist="38100" dir="2700000">
                  <a:srgbClr val="000000"/>
                </a:outerShdw>
              </a:effectLst>
              <a:latin typeface="Trebuchet MS" panose="020B0603020202020204" pitchFamily="34" charset="0"/>
            </a:endParaRPr>
          </a:p>
          <a:p>
            <a:pPr indent="268605" eaLnBrk="0" hangingPunct="0"/>
            <a:r>
              <a:rPr lang="en-US" altLang="zh-CN" sz="2400" b="1">
                <a:latin typeface="Trebuchet MS" panose="020B0603020202020204" pitchFamily="34" charset="0"/>
              </a:rPr>
              <a:t>When men and women lived by hunting 50,000 years ago</a:t>
            </a:r>
            <a:r>
              <a:rPr lang="zh-CN" altLang="en-US" sz="2400" b="1">
                <a:latin typeface="Trebuchet MS" panose="020B0603020202020204" pitchFamily="34" charset="0"/>
              </a:rPr>
              <a:t>，</a:t>
            </a:r>
            <a:r>
              <a:rPr lang="en-US" altLang="zh-CN" sz="2400" b="1">
                <a:latin typeface="Trebuchet MS" panose="020B0603020202020204" pitchFamily="34" charset="0"/>
              </a:rPr>
              <a:t>how could they even begin to </a:t>
            </a:r>
            <a:r>
              <a:rPr lang="en-US" altLang="zh-CN" sz="2400" b="1">
                <a:solidFill>
                  <a:srgbClr val="FF0F0F"/>
                </a:solidFill>
                <a:latin typeface="Trebuchet MS" panose="020B0603020202020204" pitchFamily="34" charset="0"/>
              </a:rPr>
              <a:t>picture</a:t>
            </a:r>
            <a:r>
              <a:rPr lang="en-US" altLang="zh-CN" sz="2400" b="1">
                <a:latin typeface="Trebuchet MS" panose="020B0603020202020204" pitchFamily="34" charset="0"/>
              </a:rPr>
              <a:t> modern life?</a:t>
            </a:r>
            <a:br>
              <a:rPr lang="en-US" altLang="zh-CN" sz="2400" b="1">
                <a:latin typeface="Trebuchet MS" panose="020B0603020202020204" pitchFamily="34" charset="0"/>
              </a:rPr>
            </a:br>
            <a:endParaRPr lang="en-US" altLang="zh-CN" sz="2400" b="1">
              <a:latin typeface="Trebuchet MS" panose="020B0603020202020204" pitchFamily="34" charset="0"/>
            </a:endParaRPr>
          </a:p>
          <a:p>
            <a:pPr indent="268605" eaLnBrk="0" hangingPunct="0"/>
            <a:r>
              <a:rPr lang="en-US" altLang="zh-CN" sz="2400" b="1">
                <a:latin typeface="Trebuchet MS" panose="020B0603020202020204" pitchFamily="34" charset="0"/>
              </a:rPr>
              <a:t>   </a:t>
            </a:r>
            <a:r>
              <a:rPr lang="zh-CN" altLang="en-US" sz="2400" b="1">
                <a:latin typeface="Trebuchet MS" panose="020B0603020202020204" pitchFamily="34" charset="0"/>
              </a:rPr>
              <a:t>利用熟词的新词性来抽象词义，关键应在理解原词的基础上，分析它的新词性，并结合原词含义发挥合理想象，从而概括抽象出它的新词义。 </a:t>
            </a:r>
            <a:endParaRPr lang="zh-CN" altLang="en-US" sz="2400" b="1">
              <a:latin typeface="Trebuchet MS" panose="020B0603020202020204" pitchFamily="34" charset="0"/>
            </a:endParaRPr>
          </a:p>
        </p:txBody>
      </p:sp>
      <p:sp>
        <p:nvSpPr>
          <p:cNvPr id="115715" name="文本框 115714"/>
          <p:cNvSpPr txBox="1"/>
          <p:nvPr/>
        </p:nvSpPr>
        <p:spPr>
          <a:xfrm>
            <a:off x="6858000" y="457200"/>
            <a:ext cx="1828800" cy="579438"/>
          </a:xfrm>
          <a:prstGeom prst="rect">
            <a:avLst/>
          </a:prstGeom>
          <a:solidFill>
            <a:srgbClr val="FFFF00"/>
          </a:solidFill>
          <a:ln w="9525">
            <a:noFill/>
          </a:ln>
        </p:spPr>
        <p:txBody>
          <a:bodyPr>
            <a:spAutoFit/>
          </a:bodyPr>
          <a:lstStyle/>
          <a:p>
            <a:pPr>
              <a:spcBef>
                <a:spcPct val="50000"/>
              </a:spcBef>
            </a:pPr>
            <a:r>
              <a:rPr lang="zh-CN" altLang="en-US" sz="3200" b="1">
                <a:latin typeface="Times New Roman" panose="02020603050405020304" pitchFamily="18" charset="0"/>
                <a:ea typeface="黑体" panose="02010609060101010101" pitchFamily="2" charset="-122"/>
              </a:rPr>
              <a:t>猜词能力</a:t>
            </a:r>
            <a:endParaRPr lang="zh-CN" altLang="en-US" sz="3200" b="1">
              <a:latin typeface="Times New Roman" panose="02020603050405020304" pitchFamily="18" charset="0"/>
              <a:ea typeface="黑体" panose="02010609060101010101" pitchFamily="2" charset="-122"/>
            </a:endParaRPr>
          </a:p>
        </p:txBody>
      </p:sp>
      <p:sp>
        <p:nvSpPr>
          <p:cNvPr id="115716" name="文本框 115715"/>
          <p:cNvSpPr txBox="1"/>
          <p:nvPr/>
        </p:nvSpPr>
        <p:spPr>
          <a:xfrm>
            <a:off x="1600200" y="1828800"/>
            <a:ext cx="2667000" cy="519113"/>
          </a:xfrm>
          <a:prstGeom prst="rect">
            <a:avLst/>
          </a:prstGeom>
          <a:noFill/>
          <a:ln w="9525">
            <a:noFill/>
          </a:ln>
        </p:spPr>
        <p:txBody>
          <a:bodyPr>
            <a:spAutoFit/>
          </a:bodyPr>
          <a:lstStyle/>
          <a:p>
            <a:r>
              <a:rPr lang="zh-CN" altLang="en-US" sz="2800" b="1" dirty="0">
                <a:solidFill>
                  <a:srgbClr val="000099"/>
                </a:solidFill>
                <a:latin typeface="Arial" panose="020B0604020202020204" pitchFamily="34" charset="0"/>
              </a:rPr>
              <a:t>白领雇员</a:t>
            </a:r>
            <a:endParaRPr lang="zh-CN" altLang="en-US" sz="2800" b="1" dirty="0">
              <a:solidFill>
                <a:srgbClr val="000099"/>
              </a:solidFill>
              <a:latin typeface="Arial" panose="020B0604020202020204" pitchFamily="34" charset="0"/>
            </a:endParaRPr>
          </a:p>
        </p:txBody>
      </p:sp>
      <p:sp>
        <p:nvSpPr>
          <p:cNvPr id="115717" name="文本框 115716"/>
          <p:cNvSpPr txBox="1"/>
          <p:nvPr/>
        </p:nvSpPr>
        <p:spPr>
          <a:xfrm>
            <a:off x="4114800" y="2514600"/>
            <a:ext cx="2667000" cy="519113"/>
          </a:xfrm>
          <a:prstGeom prst="rect">
            <a:avLst/>
          </a:prstGeom>
          <a:noFill/>
          <a:ln w="9525">
            <a:noFill/>
          </a:ln>
        </p:spPr>
        <p:txBody>
          <a:bodyPr>
            <a:spAutoFit/>
          </a:bodyPr>
          <a:lstStyle/>
          <a:p>
            <a:r>
              <a:rPr lang="zh-CN" altLang="en-US" sz="2800" b="1" dirty="0">
                <a:solidFill>
                  <a:srgbClr val="000099"/>
                </a:solidFill>
                <a:latin typeface="Arial" panose="020B0604020202020204" pitchFamily="34" charset="0"/>
              </a:rPr>
              <a:t>经营</a:t>
            </a:r>
            <a:endParaRPr lang="zh-CN" altLang="en-US" sz="2800" b="1" dirty="0">
              <a:solidFill>
                <a:srgbClr val="000099"/>
              </a:solidFill>
              <a:latin typeface="Arial" panose="020B0604020202020204" pitchFamily="34" charset="0"/>
            </a:endParaRPr>
          </a:p>
        </p:txBody>
      </p:sp>
      <p:sp>
        <p:nvSpPr>
          <p:cNvPr id="115718" name="文本框 115717"/>
          <p:cNvSpPr txBox="1"/>
          <p:nvPr/>
        </p:nvSpPr>
        <p:spPr>
          <a:xfrm>
            <a:off x="7620000" y="4724400"/>
            <a:ext cx="2667000" cy="519113"/>
          </a:xfrm>
          <a:prstGeom prst="rect">
            <a:avLst/>
          </a:prstGeom>
          <a:noFill/>
          <a:ln w="9525">
            <a:noFill/>
          </a:ln>
        </p:spPr>
        <p:txBody>
          <a:bodyPr>
            <a:spAutoFit/>
          </a:bodyPr>
          <a:lstStyle/>
          <a:p>
            <a:r>
              <a:rPr lang="zh-CN" altLang="en-US" sz="2800" b="1" dirty="0">
                <a:solidFill>
                  <a:srgbClr val="000099"/>
                </a:solidFill>
                <a:latin typeface="Arial" panose="020B0604020202020204" pitchFamily="34" charset="0"/>
              </a:rPr>
              <a:t>想象</a:t>
            </a:r>
            <a:endParaRPr lang="zh-CN" altLang="en-US" sz="24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5714">
                                            <p:txEl>
                                              <p:pRg st="0" end="0"/>
                                            </p:txEl>
                                          </p:spTgt>
                                        </p:tgtEl>
                                        <p:attrNameLst>
                                          <p:attrName>style.visibility</p:attrName>
                                        </p:attrNameLst>
                                      </p:cBhvr>
                                      <p:to>
                                        <p:strVal val="visible"/>
                                      </p:to>
                                    </p:set>
                                    <p:animEffect transition="in" filter="box(in)">
                                      <p:cBhvr>
                                        <p:cTn id="7" dur="500"/>
                                        <p:tgtEl>
                                          <p:spTgt spid="1157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5714">
                                            <p:txEl>
                                              <p:pRg st="1" end="1"/>
                                            </p:txEl>
                                          </p:spTgt>
                                        </p:tgtEl>
                                        <p:attrNameLst>
                                          <p:attrName>style.visibility</p:attrName>
                                        </p:attrNameLst>
                                      </p:cBhvr>
                                      <p:to>
                                        <p:strVal val="visible"/>
                                      </p:to>
                                    </p:set>
                                    <p:anim calcmode="lin" valueType="num">
                                      <p:cBhvr additive="base">
                                        <p:cTn id="12" dur="500" fill="hold"/>
                                        <p:tgtEl>
                                          <p:spTgt spid="115714">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57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5714">
                                            <p:txEl>
                                              <p:pRg st="2" end="2"/>
                                            </p:txEl>
                                          </p:spTgt>
                                        </p:tgtEl>
                                        <p:attrNameLst>
                                          <p:attrName>style.visibility</p:attrName>
                                        </p:attrNameLst>
                                      </p:cBhvr>
                                      <p:to>
                                        <p:strVal val="visible"/>
                                      </p:to>
                                    </p:set>
                                    <p:anim calcmode="lin" valueType="num">
                                      <p:cBhvr additive="base">
                                        <p:cTn id="18" dur="500" fill="hold"/>
                                        <p:tgtEl>
                                          <p:spTgt spid="11571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57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15716">
                                            <p:txEl>
                                              <p:pRg st="0" end="0"/>
                                            </p:txEl>
                                          </p:spTgt>
                                        </p:tgtEl>
                                        <p:attrNameLst>
                                          <p:attrName>style.visibility</p:attrName>
                                        </p:attrNameLst>
                                      </p:cBhvr>
                                      <p:to>
                                        <p:strVal val="visible"/>
                                      </p:to>
                                    </p:set>
                                    <p:animEffect transition="in" filter="blinds(horizontal)">
                                      <p:cBhvr>
                                        <p:cTn id="24" dur="500"/>
                                        <p:tgtEl>
                                          <p:spTgt spid="11571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5714">
                                            <p:txEl>
                                              <p:pRg st="3" end="3"/>
                                            </p:txEl>
                                          </p:spTgt>
                                        </p:tgtEl>
                                        <p:attrNameLst>
                                          <p:attrName>style.visibility</p:attrName>
                                        </p:attrNameLst>
                                      </p:cBhvr>
                                      <p:to>
                                        <p:strVal val="visible"/>
                                      </p:to>
                                    </p:set>
                                    <p:anim calcmode="lin" valueType="num">
                                      <p:cBhvr additive="base">
                                        <p:cTn id="29" dur="500" fill="hold"/>
                                        <p:tgtEl>
                                          <p:spTgt spid="11571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57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15717">
                                            <p:txEl>
                                              <p:pRg st="0" end="0"/>
                                            </p:txEl>
                                          </p:spTgt>
                                        </p:tgtEl>
                                        <p:attrNameLst>
                                          <p:attrName>style.visibility</p:attrName>
                                        </p:attrNameLst>
                                      </p:cBhvr>
                                      <p:to>
                                        <p:strVal val="visible"/>
                                      </p:to>
                                    </p:set>
                                    <p:animEffect transition="in" filter="blinds(horizontal)">
                                      <p:cBhvr>
                                        <p:cTn id="35" dur="500"/>
                                        <p:tgtEl>
                                          <p:spTgt spid="11571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15714">
                                            <p:txEl>
                                              <p:pRg st="4" end="4"/>
                                            </p:txEl>
                                          </p:spTgt>
                                        </p:tgtEl>
                                        <p:attrNameLst>
                                          <p:attrName>style.visibility</p:attrName>
                                        </p:attrNameLst>
                                      </p:cBhvr>
                                      <p:to>
                                        <p:strVal val="visible"/>
                                      </p:to>
                                    </p:set>
                                    <p:anim calcmode="lin" valueType="num">
                                      <p:cBhvr additive="base">
                                        <p:cTn id="40" dur="500" fill="hold"/>
                                        <p:tgtEl>
                                          <p:spTgt spid="115714">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1571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15714">
                                            <p:txEl>
                                              <p:pRg st="5" end="5"/>
                                            </p:txEl>
                                          </p:spTgt>
                                        </p:tgtEl>
                                        <p:attrNameLst>
                                          <p:attrName>style.visibility</p:attrName>
                                        </p:attrNameLst>
                                      </p:cBhvr>
                                      <p:to>
                                        <p:strVal val="visible"/>
                                      </p:to>
                                    </p:set>
                                    <p:anim calcmode="lin" valueType="num">
                                      <p:cBhvr additive="base">
                                        <p:cTn id="46" dur="500" fill="hold"/>
                                        <p:tgtEl>
                                          <p:spTgt spid="115714">
                                            <p:txEl>
                                              <p:pRg st="5" end="5"/>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1157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5714">
                                            <p:txEl>
                                              <p:pRg st="6" end="6"/>
                                            </p:txEl>
                                          </p:spTgt>
                                        </p:tgtEl>
                                        <p:attrNameLst>
                                          <p:attrName>style.visibility</p:attrName>
                                        </p:attrNameLst>
                                      </p:cBhvr>
                                      <p:to>
                                        <p:strVal val="visible"/>
                                      </p:to>
                                    </p:set>
                                    <p:anim calcmode="lin" valueType="num">
                                      <p:cBhvr additive="base">
                                        <p:cTn id="52" dur="500" fill="hold"/>
                                        <p:tgtEl>
                                          <p:spTgt spid="115714">
                                            <p:txEl>
                                              <p:pRg st="6" end="6"/>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1571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115718">
                                            <p:txEl>
                                              <p:pRg st="0" end="0"/>
                                            </p:txEl>
                                          </p:spTgt>
                                        </p:tgtEl>
                                        <p:attrNameLst>
                                          <p:attrName>style.visibility</p:attrName>
                                        </p:attrNameLst>
                                      </p:cBhvr>
                                      <p:to>
                                        <p:strVal val="visible"/>
                                      </p:to>
                                    </p:set>
                                    <p:animEffect transition="in" filter="blinds(horizontal)">
                                      <p:cBhvr>
                                        <p:cTn id="58" dur="500"/>
                                        <p:tgtEl>
                                          <p:spTgt spid="115718">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115714">
                                            <p:txEl>
                                              <p:pRg st="7" end="7"/>
                                            </p:txEl>
                                          </p:spTgt>
                                        </p:tgtEl>
                                        <p:attrNameLst>
                                          <p:attrName>style.visibility</p:attrName>
                                        </p:attrNameLst>
                                      </p:cBhvr>
                                      <p:to>
                                        <p:strVal val="visible"/>
                                      </p:to>
                                    </p:set>
                                    <p:anim calcmode="lin" valueType="num">
                                      <p:cBhvr additive="base">
                                        <p:cTn id="63" dur="500" fill="hold"/>
                                        <p:tgtEl>
                                          <p:spTgt spid="115714">
                                            <p:txEl>
                                              <p:pRg st="7" end="7"/>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1571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文本占位符 103425"/>
          <p:cNvSpPr>
            <a:spLocks noGrp="1" noRot="1"/>
          </p:cNvSpPr>
          <p:nvPr>
            <p:ph type="body" idx="1"/>
          </p:nvPr>
        </p:nvSpPr>
        <p:spPr/>
        <p:txBody>
          <a:bodyPr/>
          <a:lstStyle/>
          <a:p>
            <a:pPr>
              <a:spcBef>
                <a:spcPct val="50000"/>
              </a:spcBef>
              <a:buNone/>
            </a:pPr>
            <a:r>
              <a:rPr lang="en-US" altLang="zh-CN" b="1"/>
              <a:t>1.On the farm they mainly raise </a:t>
            </a:r>
            <a:r>
              <a:rPr lang="en-US" altLang="zh-CN" b="1" u="sng">
                <a:solidFill>
                  <a:srgbClr val="FF3300"/>
                </a:solidFill>
              </a:rPr>
              <a:t>poultry</a:t>
            </a:r>
            <a:r>
              <a:rPr lang="en-US" altLang="zh-CN" b="1">
                <a:solidFill>
                  <a:srgbClr val="FF0000"/>
                </a:solidFill>
                <a:latin typeface="Arial" panose="020B0604020202020204" pitchFamily="34" charset="0"/>
              </a:rPr>
              <a:t>——</a:t>
            </a:r>
            <a:r>
              <a:rPr lang="en-US" altLang="zh-CN" b="1"/>
              <a:t> chickens, ducks and geese, both for their eggs and their meat.</a:t>
            </a:r>
            <a:endParaRPr lang="en-US" altLang="zh-CN" b="1"/>
          </a:p>
          <a:p>
            <a:endParaRPr lang="en-US" altLang="zh-CN" dirty="0"/>
          </a:p>
        </p:txBody>
      </p:sp>
      <p:sp>
        <p:nvSpPr>
          <p:cNvPr id="103427" name="椭圆形标注 103426"/>
          <p:cNvSpPr/>
          <p:nvPr/>
        </p:nvSpPr>
        <p:spPr>
          <a:xfrm>
            <a:off x="1905000" y="3352800"/>
            <a:ext cx="3962400" cy="1008063"/>
          </a:xfrm>
          <a:prstGeom prst="wedgeEllipseCallout">
            <a:avLst>
              <a:gd name="adj1" fmla="val 84778"/>
              <a:gd name="adj2" fmla="val -184171"/>
            </a:avLst>
          </a:prstGeom>
          <a:solidFill>
            <a:schemeClr val="accent1"/>
          </a:solidFill>
          <a:ln w="9525" cap="flat" cmpd="sng">
            <a:solidFill>
              <a:schemeClr val="tx1"/>
            </a:solidFill>
            <a:prstDash val="solid"/>
            <a:miter/>
            <a:headEnd type="none" w="med" len="med"/>
            <a:tailEnd type="none" w="med" len="med"/>
          </a:ln>
        </p:spPr>
        <p:txBody>
          <a:bodyPr/>
          <a:lstStyle/>
          <a:p>
            <a:pPr algn="ctr"/>
            <a:endParaRPr dirty="0">
              <a:latin typeface="Arial" panose="020B0604020202020204" pitchFamily="34" charset="0"/>
            </a:endParaRPr>
          </a:p>
        </p:txBody>
      </p:sp>
      <p:sp>
        <p:nvSpPr>
          <p:cNvPr id="103428" name="文本框 103427"/>
          <p:cNvSpPr txBox="1"/>
          <p:nvPr/>
        </p:nvSpPr>
        <p:spPr>
          <a:xfrm>
            <a:off x="2438400" y="3581400"/>
            <a:ext cx="2895600" cy="519113"/>
          </a:xfrm>
          <a:prstGeom prst="rect">
            <a:avLst/>
          </a:prstGeom>
          <a:noFill/>
          <a:ln w="9525">
            <a:noFill/>
          </a:ln>
        </p:spPr>
        <p:txBody>
          <a:bodyPr>
            <a:spAutoFit/>
          </a:bodyPr>
          <a:lstStyle/>
          <a:p>
            <a:r>
              <a:rPr lang="zh-CN" altLang="en-US" sz="2800" b="1" dirty="0">
                <a:solidFill>
                  <a:srgbClr val="FF0000"/>
                </a:solidFill>
                <a:latin typeface="Arial" panose="020B0604020202020204" pitchFamily="34" charset="0"/>
              </a:rPr>
              <a:t>家禽</a:t>
            </a:r>
            <a:endParaRPr lang="zh-CN" altLang="en-US" sz="2800" b="1" dirty="0">
              <a:solidFill>
                <a:srgbClr val="FF0000"/>
              </a:solidFill>
              <a:latin typeface="Arial" panose="020B0604020202020204" pitchFamily="34" charset="0"/>
            </a:endParaRPr>
          </a:p>
        </p:txBody>
      </p:sp>
      <p:sp>
        <p:nvSpPr>
          <p:cNvPr id="103429" name="矩形 103428"/>
          <p:cNvSpPr/>
          <p:nvPr/>
        </p:nvSpPr>
        <p:spPr>
          <a:xfrm>
            <a:off x="152400" y="0"/>
            <a:ext cx="6096000" cy="1524000"/>
          </a:xfrm>
          <a:prstGeom prst="rect">
            <a:avLst/>
          </a:prstGeom>
        </p:spPr>
        <p:txBody>
          <a:bodyPr wrap="none" fromWordArt="1">
            <a:prstTxWarp prst="textSlantUp">
              <a:avLst>
                <a:gd name="adj" fmla="val 32056"/>
              </a:avLst>
            </a:prstTxWarp>
            <a:normAutofit/>
          </a:bodyPr>
          <a:lstStyle/>
          <a:p>
            <a:pPr algn="ctr"/>
            <a:r>
              <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practice makes perfect</a:t>
            </a:r>
            <a:endPar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checkerboard(across)">
                                      <p:cBhvr>
                                        <p:cTn id="7" dur="500"/>
                                        <p:tgtEl>
                                          <p:spTgt spid="1034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Effect transition="in" filter="blinds(horizontal)">
                                      <p:cBhvr>
                                        <p:cTn id="12" dur="5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animBg="1"/>
      <p:bldP spid="1034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文本占位符 120833"/>
          <p:cNvSpPr>
            <a:spLocks noGrp="1" noRot="1"/>
          </p:cNvSpPr>
          <p:nvPr>
            <p:ph type="body" idx="1"/>
          </p:nvPr>
        </p:nvSpPr>
        <p:spPr>
          <a:xfrm>
            <a:off x="152400" y="457200"/>
            <a:ext cx="8839200" cy="5668963"/>
          </a:xfrm>
        </p:spPr>
        <p:txBody>
          <a:bodyPr/>
          <a:lstStyle/>
          <a:p>
            <a:pPr algn="just">
              <a:buNone/>
            </a:pPr>
            <a:r>
              <a:rPr lang="zh-CN" altLang="x-none" sz="5400" dirty="0">
                <a:solidFill>
                  <a:srgbClr val="000099"/>
                </a:solidFill>
              </a:rPr>
              <a:t>2. Andrew is one of the most </a:t>
            </a:r>
            <a:r>
              <a:rPr lang="zh-CN" altLang="x-none" sz="5400" u="sng" dirty="0">
                <a:solidFill>
                  <a:srgbClr val="FF0000"/>
                </a:solidFill>
              </a:rPr>
              <a:t>supercilious</a:t>
            </a:r>
            <a:r>
              <a:rPr lang="zh-CN" altLang="x-none" sz="5400" dirty="0">
                <a:solidFill>
                  <a:srgbClr val="000099"/>
                </a:solidFill>
              </a:rPr>
              <a:t> men I know. His brother, in contrast, is quite humble and modest.</a:t>
            </a:r>
            <a:endParaRPr lang="zh-CN" altLang="x-none" sz="5400" dirty="0">
              <a:solidFill>
                <a:srgbClr val="000099"/>
              </a:solidFill>
            </a:endParaRPr>
          </a:p>
          <a:p>
            <a:pPr>
              <a:buNone/>
            </a:pPr>
            <a:endParaRPr lang="en-US" altLang="zh-CN" b="1" dirty="0"/>
          </a:p>
        </p:txBody>
      </p:sp>
      <p:sp>
        <p:nvSpPr>
          <p:cNvPr id="120835" name="文本框 120834"/>
          <p:cNvSpPr txBox="1"/>
          <p:nvPr/>
        </p:nvSpPr>
        <p:spPr>
          <a:xfrm>
            <a:off x="1600200" y="5181600"/>
            <a:ext cx="6400800" cy="701675"/>
          </a:xfrm>
          <a:prstGeom prst="rect">
            <a:avLst/>
          </a:prstGeom>
          <a:noFill/>
          <a:ln w="9525">
            <a:noFill/>
          </a:ln>
        </p:spPr>
        <p:txBody>
          <a:bodyPr>
            <a:spAutoFit/>
          </a:bodyPr>
          <a:lstStyle/>
          <a:p>
            <a:r>
              <a:rPr lang="zh-CN" altLang="x-none" sz="4000" b="1" dirty="0">
                <a:solidFill>
                  <a:srgbClr val="FF0000"/>
                </a:solidFill>
                <a:latin typeface="Arial" panose="020B0604020202020204" pitchFamily="34" charset="0"/>
              </a:rPr>
              <a:t>supercilious</a:t>
            </a:r>
            <a:r>
              <a:rPr lang="zh-CN" altLang="en-US" sz="4000" b="1" dirty="0">
                <a:solidFill>
                  <a:srgbClr val="FF0000"/>
                </a:solidFill>
                <a:latin typeface="Arial" panose="020B0604020202020204" pitchFamily="34" charset="0"/>
              </a:rPr>
              <a:t>高傲的</a:t>
            </a:r>
            <a:r>
              <a:rPr lang="en-US" altLang="zh-CN" sz="4000" b="1">
                <a:solidFill>
                  <a:srgbClr val="FF0000"/>
                </a:solidFill>
                <a:latin typeface="Arial" panose="020B0604020202020204" pitchFamily="34" charset="0"/>
              </a:rPr>
              <a:t>,</a:t>
            </a:r>
            <a:r>
              <a:rPr lang="zh-CN" altLang="en-US" sz="4000" b="1">
                <a:solidFill>
                  <a:srgbClr val="FF0000"/>
                </a:solidFill>
                <a:latin typeface="Arial" panose="020B0604020202020204" pitchFamily="34" charset="0"/>
              </a:rPr>
              <a:t>傲慢的</a:t>
            </a:r>
            <a:endParaRPr lang="zh-CN" altLang="en-US" sz="4000" b="1">
              <a:solidFill>
                <a:srgbClr val="FF0000"/>
              </a:solidFill>
              <a:latin typeface="Arial" panose="020B0604020202020204" pitchFamily="34" charset="0"/>
            </a:endParaRPr>
          </a:p>
        </p:txBody>
      </p:sp>
      <p:sp>
        <p:nvSpPr>
          <p:cNvPr id="120836" name="矩形 120835"/>
          <p:cNvSpPr/>
          <p:nvPr/>
        </p:nvSpPr>
        <p:spPr>
          <a:xfrm>
            <a:off x="1752600" y="4643438"/>
            <a:ext cx="4665663" cy="519112"/>
          </a:xfrm>
          <a:prstGeom prst="rect">
            <a:avLst/>
          </a:prstGeom>
          <a:noFill/>
          <a:ln w="9525">
            <a:noFill/>
          </a:ln>
        </p:spPr>
        <p:txBody>
          <a:bodyPr wrap="none" anchor="t">
            <a:spAutoFit/>
          </a:bodyPr>
          <a:lstStyle/>
          <a:p>
            <a:r>
              <a:rPr lang="zh-CN" altLang="x-none" sz="2800" b="1" dirty="0">
                <a:latin typeface="Arial" panose="020B0604020202020204" pitchFamily="34" charset="0"/>
              </a:rPr>
              <a:t>modest</a:t>
            </a:r>
            <a:r>
              <a:rPr lang="zh-CN" altLang="en-US" sz="2800" b="1" dirty="0">
                <a:latin typeface="Arial" panose="020B0604020202020204" pitchFamily="34" charset="0"/>
              </a:rPr>
              <a:t>（谦虚的，谦逊的）</a:t>
            </a:r>
            <a:endParaRPr lang="zh-CN" altLang="en-US" sz="28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0834">
                                            <p:txEl>
                                              <p:pRg st="0" end="0"/>
                                            </p:txEl>
                                          </p:spTgt>
                                        </p:tgtEl>
                                        <p:attrNameLst>
                                          <p:attrName>style.visibility</p:attrName>
                                        </p:attrNameLst>
                                      </p:cBhvr>
                                      <p:to>
                                        <p:strVal val="visible"/>
                                      </p:to>
                                    </p:set>
                                    <p:animEffect transition="in" filter="box(in)">
                                      <p:cBhvr>
                                        <p:cTn id="7" dur="500"/>
                                        <p:tgtEl>
                                          <p:spTgt spid="1208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0836">
                                            <p:txEl>
                                              <p:pRg st="0" end="0"/>
                                            </p:txEl>
                                          </p:spTgt>
                                        </p:tgtEl>
                                        <p:attrNameLst>
                                          <p:attrName>style.visibility</p:attrName>
                                        </p:attrNameLst>
                                      </p:cBhvr>
                                      <p:to>
                                        <p:strVal val="visible"/>
                                      </p:to>
                                    </p:set>
                                    <p:anim calcmode="lin" valueType="num">
                                      <p:cBhvr additive="base">
                                        <p:cTn id="12" dur="500" fill="hold"/>
                                        <p:tgtEl>
                                          <p:spTgt spid="12083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08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20835">
                                            <p:txEl>
                                              <p:pRg st="0" end="0"/>
                                            </p:txEl>
                                          </p:spTgt>
                                        </p:tgtEl>
                                        <p:attrNameLst>
                                          <p:attrName>style.visibility</p:attrName>
                                        </p:attrNameLst>
                                      </p:cBhvr>
                                      <p:to>
                                        <p:strVal val="visible"/>
                                      </p:to>
                                    </p:set>
                                    <p:anim calcmode="lin" valueType="num">
                                      <p:cBhvr additive="base">
                                        <p:cTn id="18" dur="500" fill="hold"/>
                                        <p:tgtEl>
                                          <p:spTgt spid="12083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08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文本框 96257"/>
          <p:cNvSpPr txBox="1"/>
          <p:nvPr/>
        </p:nvSpPr>
        <p:spPr>
          <a:xfrm>
            <a:off x="457200" y="1143000"/>
            <a:ext cx="438150" cy="641350"/>
          </a:xfrm>
          <a:prstGeom prst="rect">
            <a:avLst/>
          </a:prstGeom>
          <a:noFill/>
          <a:ln w="9525">
            <a:noFill/>
          </a:ln>
        </p:spPr>
        <p:txBody>
          <a:bodyPr wrap="none">
            <a:spAutoFit/>
          </a:bodyPr>
          <a:lstStyle/>
          <a:p>
            <a:r>
              <a:rPr lang="en-US" altLang="zh-CN" sz="3600">
                <a:solidFill>
                  <a:srgbClr val="FF0000"/>
                </a:solidFill>
                <a:latin typeface="Arial" panose="020B0604020202020204" pitchFamily="34" charset="0"/>
              </a:rPr>
              <a:t>3</a:t>
            </a:r>
            <a:endParaRPr lang="en-US" altLang="zh-CN" sz="3600">
              <a:solidFill>
                <a:srgbClr val="FF0000"/>
              </a:solidFill>
              <a:latin typeface="Arial" panose="020B0604020202020204" pitchFamily="34" charset="0"/>
            </a:endParaRPr>
          </a:p>
        </p:txBody>
      </p:sp>
      <p:sp>
        <p:nvSpPr>
          <p:cNvPr id="96259" name="文本框 96258"/>
          <p:cNvSpPr txBox="1"/>
          <p:nvPr/>
        </p:nvSpPr>
        <p:spPr>
          <a:xfrm>
            <a:off x="612775" y="1557338"/>
            <a:ext cx="8135938" cy="2557462"/>
          </a:xfrm>
          <a:prstGeom prst="rect">
            <a:avLst/>
          </a:prstGeom>
          <a:noFill/>
          <a:ln w="9525">
            <a:noFill/>
          </a:ln>
        </p:spPr>
        <p:txBody>
          <a:bodyPr>
            <a:spAutoFit/>
          </a:bodyPr>
          <a:lstStyle/>
          <a:p>
            <a:r>
              <a:rPr lang="en-US" altLang="zh-CN" sz="5400">
                <a:solidFill>
                  <a:srgbClr val="000099"/>
                </a:solidFill>
                <a:latin typeface="Arial" panose="020B0604020202020204" pitchFamily="34" charset="0"/>
              </a:rPr>
              <a:t>Tim drank too much water last night, so he went to visit </a:t>
            </a:r>
            <a:r>
              <a:rPr lang="en-US" altLang="zh-CN" sz="5400">
                <a:solidFill>
                  <a:srgbClr val="FF0000"/>
                </a:solidFill>
                <a:latin typeface="Arial" panose="020B0604020202020204" pitchFamily="34" charset="0"/>
              </a:rPr>
              <a:t>john</a:t>
            </a:r>
            <a:r>
              <a:rPr lang="en-US" altLang="zh-CN" sz="5400">
                <a:solidFill>
                  <a:srgbClr val="000099"/>
                </a:solidFill>
                <a:latin typeface="Arial" panose="020B0604020202020204" pitchFamily="34" charset="0"/>
              </a:rPr>
              <a:t> twice.</a:t>
            </a:r>
            <a:r>
              <a:rPr lang="en-US" altLang="zh-CN" sz="5400">
                <a:solidFill>
                  <a:srgbClr val="FF0000"/>
                </a:solidFill>
                <a:latin typeface="Arial" panose="020B0604020202020204" pitchFamily="34" charset="0"/>
              </a:rPr>
              <a:t> </a:t>
            </a:r>
            <a:endParaRPr lang="en-US" altLang="zh-CN" sz="5400">
              <a:solidFill>
                <a:srgbClr val="FF0000"/>
              </a:solidFill>
              <a:latin typeface="Arial" panose="020B0604020202020204" pitchFamily="34" charset="0"/>
            </a:endParaRPr>
          </a:p>
        </p:txBody>
      </p:sp>
      <p:sp>
        <p:nvSpPr>
          <p:cNvPr id="96260" name="文本框 96259"/>
          <p:cNvSpPr txBox="1"/>
          <p:nvPr/>
        </p:nvSpPr>
        <p:spPr>
          <a:xfrm>
            <a:off x="3132138" y="4221163"/>
            <a:ext cx="1584325" cy="639762"/>
          </a:xfrm>
          <a:prstGeom prst="rect">
            <a:avLst/>
          </a:prstGeom>
          <a:noFill/>
          <a:ln w="9525">
            <a:noFill/>
          </a:ln>
        </p:spPr>
        <p:txBody>
          <a:bodyPr>
            <a:spAutoFit/>
          </a:bodyPr>
          <a:lstStyle/>
          <a:p>
            <a:r>
              <a:rPr lang="zh-CN" altLang="en-US" sz="3600" b="1">
                <a:solidFill>
                  <a:srgbClr val="FF0000"/>
                </a:solidFill>
                <a:latin typeface="Arial" panose="020B0604020202020204" pitchFamily="34" charset="0"/>
              </a:rPr>
              <a:t>厕所</a:t>
            </a:r>
            <a:endParaRPr lang="zh-CN" altLang="en-US" sz="36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6258">
                                            <p:txEl>
                                              <p:pRg st="0" end="0"/>
                                            </p:txEl>
                                          </p:spTgt>
                                        </p:tgtEl>
                                        <p:attrNameLst>
                                          <p:attrName>style.visibility</p:attrName>
                                        </p:attrNameLst>
                                      </p:cBhvr>
                                      <p:to>
                                        <p:strVal val="visible"/>
                                      </p:to>
                                    </p:set>
                                    <p:animEffect transition="in" filter="blinds(horizontal)">
                                      <p:cBhvr>
                                        <p:cTn id="7" dur="500"/>
                                        <p:tgtEl>
                                          <p:spTgt spid="962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6259">
                                            <p:txEl>
                                              <p:pRg st="0" end="0"/>
                                            </p:txEl>
                                          </p:spTgt>
                                        </p:tgtEl>
                                        <p:attrNameLst>
                                          <p:attrName>style.visibility</p:attrName>
                                        </p:attrNameLst>
                                      </p:cBhvr>
                                      <p:to>
                                        <p:strVal val="visible"/>
                                      </p:to>
                                    </p:set>
                                    <p:anim calcmode="lin" valueType="num">
                                      <p:cBhvr additive="base">
                                        <p:cTn id="12" dur="500" fill="hold"/>
                                        <p:tgtEl>
                                          <p:spTgt spid="9625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62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96260">
                                            <p:txEl>
                                              <p:pRg st="0" end="0"/>
                                            </p:txEl>
                                          </p:spTgt>
                                        </p:tgtEl>
                                        <p:attrNameLst>
                                          <p:attrName>style.visibility</p:attrName>
                                        </p:attrNameLst>
                                      </p:cBhvr>
                                      <p:to>
                                        <p:strVal val="visible"/>
                                      </p:to>
                                    </p:set>
                                    <p:animEffect transition="in" filter="diamond(in)">
                                      <p:cBhvr>
                                        <p:cTn id="18" dur="2000"/>
                                        <p:tgtEl>
                                          <p:spTgt spid="962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文本框 71681"/>
          <p:cNvSpPr txBox="1"/>
          <p:nvPr/>
        </p:nvSpPr>
        <p:spPr>
          <a:xfrm>
            <a:off x="304800" y="1066800"/>
            <a:ext cx="8839200" cy="1309688"/>
          </a:xfrm>
          <a:prstGeom prst="rect">
            <a:avLst/>
          </a:prstGeom>
          <a:noFill/>
          <a:ln w="9525">
            <a:noFill/>
          </a:ln>
        </p:spPr>
        <p:txBody>
          <a:bodyPr>
            <a:spAutoFit/>
          </a:bodyPr>
          <a:lstStyle/>
          <a:p>
            <a:r>
              <a:rPr lang="en-US" altLang="zh-CN" sz="4000">
                <a:solidFill>
                  <a:srgbClr val="000000"/>
                </a:solidFill>
                <a:latin typeface="Arial" panose="020B0604020202020204" pitchFamily="34" charset="0"/>
              </a:rPr>
              <a:t>4.If  you  agree, write “yes”; if  you  </a:t>
            </a:r>
            <a:r>
              <a:rPr lang="en-US" altLang="zh-CN" sz="4000" b="1" i="1" u="sng">
                <a:solidFill>
                  <a:srgbClr val="006600"/>
                </a:solidFill>
                <a:latin typeface="Arial" panose="020B0604020202020204" pitchFamily="34" charset="0"/>
              </a:rPr>
              <a:t>dissent</a:t>
            </a:r>
            <a:r>
              <a:rPr lang="en-US" altLang="zh-CN" sz="4000">
                <a:solidFill>
                  <a:srgbClr val="000000"/>
                </a:solidFill>
                <a:latin typeface="Arial" panose="020B0604020202020204" pitchFamily="34" charset="0"/>
              </a:rPr>
              <a:t>, write “no”</a:t>
            </a:r>
            <a:r>
              <a:rPr lang="en-US" altLang="zh-CN">
                <a:solidFill>
                  <a:srgbClr val="000000"/>
                </a:solidFill>
                <a:latin typeface="Arial" panose="020B0604020202020204" pitchFamily="34" charset="0"/>
              </a:rPr>
              <a:t>.</a:t>
            </a:r>
            <a:endParaRPr lang="en-US" altLang="zh-CN">
              <a:latin typeface="Arial" panose="020B0604020202020204" pitchFamily="34" charset="0"/>
            </a:endParaRPr>
          </a:p>
        </p:txBody>
      </p:sp>
      <p:sp>
        <p:nvSpPr>
          <p:cNvPr id="71683" name="文本框 71682"/>
          <p:cNvSpPr txBox="1"/>
          <p:nvPr/>
        </p:nvSpPr>
        <p:spPr>
          <a:xfrm>
            <a:off x="2438400" y="3657600"/>
            <a:ext cx="3240088" cy="700088"/>
          </a:xfrm>
          <a:prstGeom prst="rect">
            <a:avLst/>
          </a:prstGeom>
          <a:noFill/>
          <a:ln w="9525">
            <a:noFill/>
          </a:ln>
        </p:spPr>
        <p:txBody>
          <a:bodyPr>
            <a:spAutoFit/>
          </a:bodyPr>
          <a:lstStyle/>
          <a:p>
            <a:r>
              <a:rPr lang="en-US" altLang="zh-CN" sz="4000">
                <a:solidFill>
                  <a:srgbClr val="000000"/>
                </a:solidFill>
                <a:latin typeface="Arial" panose="020B0604020202020204" pitchFamily="34" charset="0"/>
              </a:rPr>
              <a:t>  </a:t>
            </a:r>
            <a:r>
              <a:rPr lang="en-US" altLang="zh-CN" sz="4000" b="1">
                <a:solidFill>
                  <a:srgbClr val="3366FF"/>
                </a:solidFill>
                <a:latin typeface="Arial" panose="020B0604020202020204" pitchFamily="34" charset="0"/>
              </a:rPr>
              <a:t>disagree</a:t>
            </a:r>
            <a:endParaRPr lang="en-US" altLang="zh-CN" sz="400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682">
                                            <p:txEl>
                                              <p:pRg st="0" end="0"/>
                                            </p:txEl>
                                          </p:spTgt>
                                        </p:tgtEl>
                                        <p:attrNameLst>
                                          <p:attrName>style.visibility</p:attrName>
                                        </p:attrNameLst>
                                      </p:cBhvr>
                                      <p:to>
                                        <p:strVal val="visible"/>
                                      </p:to>
                                    </p:set>
                                    <p:animEffect transition="in" filter="blinds(horizontal)">
                                      <p:cBhvr>
                                        <p:cTn id="7" dur="500"/>
                                        <p:tgtEl>
                                          <p:spTgt spid="716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1683">
                                            <p:txEl>
                                              <p:pRg st="0" end="0"/>
                                            </p:txEl>
                                          </p:spTgt>
                                        </p:tgtEl>
                                        <p:attrNameLst>
                                          <p:attrName>style.visibility</p:attrName>
                                        </p:attrNameLst>
                                      </p:cBhvr>
                                      <p:to>
                                        <p:strVal val="visible"/>
                                      </p:to>
                                    </p:set>
                                    <p:animEffect transition="in" filter="box(in)">
                                      <p:cBhvr>
                                        <p:cTn id="12" dur="500"/>
                                        <p:tgtEl>
                                          <p:spTgt spid="716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框 72705"/>
          <p:cNvSpPr txBox="1"/>
          <p:nvPr/>
        </p:nvSpPr>
        <p:spPr>
          <a:xfrm>
            <a:off x="142875" y="1412875"/>
            <a:ext cx="8858250" cy="3656013"/>
          </a:xfrm>
          <a:prstGeom prst="rect">
            <a:avLst/>
          </a:prstGeom>
          <a:noFill/>
          <a:ln w="9525">
            <a:noFill/>
          </a:ln>
        </p:spPr>
        <p:txBody>
          <a:bodyPr>
            <a:spAutoFit/>
          </a:bodyPr>
          <a:lstStyle/>
          <a:p>
            <a:r>
              <a:rPr lang="zh-CN" altLang="x-none" sz="5400" dirty="0">
                <a:solidFill>
                  <a:srgbClr val="000099"/>
                </a:solidFill>
                <a:latin typeface="Arial" panose="020B0604020202020204" pitchFamily="34" charset="0"/>
              </a:rPr>
              <a:t>5.The river is so </a:t>
            </a:r>
            <a:r>
              <a:rPr lang="zh-CN" altLang="x-none" sz="5400" u="sng" dirty="0">
                <a:solidFill>
                  <a:srgbClr val="FF0000"/>
                </a:solidFill>
                <a:latin typeface="Arial" panose="020B0604020202020204" pitchFamily="34" charset="0"/>
              </a:rPr>
              <a:t>turbid</a:t>
            </a:r>
            <a:r>
              <a:rPr lang="zh-CN" altLang="x-none" sz="5400" dirty="0">
                <a:solidFill>
                  <a:srgbClr val="000099"/>
                </a:solidFill>
                <a:latin typeface="Arial" panose="020B0604020202020204" pitchFamily="34" charset="0"/>
              </a:rPr>
              <a:t> that it is impossible to see the bottom even when it is shallow.</a:t>
            </a:r>
            <a:r>
              <a:rPr lang="en-US" altLang="zh-CN" sz="4400">
                <a:solidFill>
                  <a:srgbClr val="000000"/>
                </a:solidFill>
                <a:latin typeface="Arial" panose="020B0604020202020204" pitchFamily="34" charset="0"/>
              </a:rPr>
              <a:t> </a:t>
            </a:r>
            <a:endParaRPr lang="en-US" altLang="zh-CN" sz="4400" b="1">
              <a:solidFill>
                <a:srgbClr val="800080"/>
              </a:solidFill>
              <a:latin typeface="Arial" panose="020B0604020202020204" pitchFamily="34" charset="0"/>
            </a:endParaRPr>
          </a:p>
          <a:p>
            <a:endParaRPr lang="en-US" altLang="zh-CN">
              <a:latin typeface="Arial" panose="020B0604020202020204" pitchFamily="34" charset="0"/>
            </a:endParaRPr>
          </a:p>
        </p:txBody>
      </p:sp>
      <p:sp>
        <p:nvSpPr>
          <p:cNvPr id="72707" name="文本框 72706"/>
          <p:cNvSpPr txBox="1"/>
          <p:nvPr/>
        </p:nvSpPr>
        <p:spPr>
          <a:xfrm>
            <a:off x="3429000" y="4572000"/>
            <a:ext cx="5334000" cy="701675"/>
          </a:xfrm>
          <a:prstGeom prst="rect">
            <a:avLst/>
          </a:prstGeom>
          <a:noFill/>
          <a:ln w="9525">
            <a:noFill/>
          </a:ln>
        </p:spPr>
        <p:txBody>
          <a:bodyPr>
            <a:spAutoFit/>
          </a:bodyPr>
          <a:lstStyle/>
          <a:p>
            <a:r>
              <a:rPr lang="en-US" altLang="zh-CN" sz="4000">
                <a:solidFill>
                  <a:srgbClr val="000000"/>
                </a:solidFill>
                <a:latin typeface="Arial" panose="020B0604020202020204" pitchFamily="34" charset="0"/>
              </a:rPr>
              <a:t>  </a:t>
            </a:r>
            <a:r>
              <a:rPr lang="zh-CN" altLang="en-US" sz="4000" b="1" dirty="0">
                <a:solidFill>
                  <a:srgbClr val="FF0000"/>
                </a:solidFill>
                <a:latin typeface="Arial" panose="020B0604020202020204" pitchFamily="34" charset="0"/>
              </a:rPr>
              <a:t>浑浊的，污浊不清的</a:t>
            </a:r>
            <a:endParaRPr lang="zh-CN" altLang="en-US" sz="4000"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2706">
                                            <p:txEl>
                                              <p:pRg st="0" end="0"/>
                                            </p:txEl>
                                          </p:spTgt>
                                        </p:tgtEl>
                                        <p:attrNameLst>
                                          <p:attrName>style.visibility</p:attrName>
                                        </p:attrNameLst>
                                      </p:cBhvr>
                                      <p:to>
                                        <p:strVal val="visible"/>
                                      </p:to>
                                    </p:set>
                                    <p:animEffect transition="in" filter="checkerboard(across)">
                                      <p:cBhvr>
                                        <p:cTn id="7" dur="500"/>
                                        <p:tgtEl>
                                          <p:spTgt spid="727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2707">
                                            <p:txEl>
                                              <p:pRg st="0" end="0"/>
                                            </p:txEl>
                                          </p:spTgt>
                                        </p:tgtEl>
                                        <p:attrNameLst>
                                          <p:attrName>style.visibility</p:attrName>
                                        </p:attrNameLst>
                                      </p:cBhvr>
                                      <p:to>
                                        <p:strVal val="visible"/>
                                      </p:to>
                                    </p:set>
                                    <p:animEffect transition="in" filter="box(in)">
                                      <p:cBhvr>
                                        <p:cTn id="12" dur="500"/>
                                        <p:tgtEl>
                                          <p:spTgt spid="727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ChangeArrowheads="1"/>
          </p:cNvSpPr>
          <p:nvPr/>
        </p:nvSpPr>
        <p:spPr bwMode="auto">
          <a:xfrm>
            <a:off x="304800" y="381000"/>
            <a:ext cx="8382000" cy="7874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r>
              <a:rPr lang="zh-CN" altLang="en-US" sz="4400" dirty="0">
                <a:solidFill>
                  <a:srgbClr val="FF0000"/>
                </a:solidFill>
                <a:latin typeface="微软雅黑" panose="020B0503020204020204" pitchFamily="34" charset="-122"/>
                <a:ea typeface="微软雅黑" panose="020B0503020204020204" pitchFamily="34" charset="-122"/>
              </a:rPr>
              <a:t>一：主旨归纳题</a:t>
            </a:r>
            <a:endParaRPr lang="zh-CN" altLang="en-US" sz="4400" b="1" dirty="0">
              <a:solidFill>
                <a:srgbClr val="FF0000"/>
              </a:solidFill>
              <a:latin typeface="微软雅黑" panose="020B0503020204020204" pitchFamily="34" charset="-122"/>
              <a:ea typeface="微软雅黑" panose="020B0503020204020204" pitchFamily="34" charset="-122"/>
            </a:endParaRPr>
          </a:p>
        </p:txBody>
      </p:sp>
      <p:sp>
        <p:nvSpPr>
          <p:cNvPr id="7" name="Text Box 13"/>
          <p:cNvSpPr txBox="1">
            <a:spLocks noChangeArrowheads="1"/>
          </p:cNvSpPr>
          <p:nvPr/>
        </p:nvSpPr>
        <p:spPr bwMode="auto">
          <a:xfrm>
            <a:off x="338137" y="4283075"/>
            <a:ext cx="8305800" cy="147732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3600" b="1" i="0" u="none" strike="noStrike" kern="1200" cap="none" spc="0" normalizeH="0" baseline="0" noProof="0" dirty="0">
                <a:ln>
                  <a:noFill/>
                </a:ln>
                <a:solidFill>
                  <a:schemeClr val="dk1"/>
                </a:solidFill>
                <a:effectLst/>
                <a:uLnTx/>
                <a:uFillTx/>
                <a:latin typeface="+mn-lt"/>
                <a:ea typeface="+mn-ea"/>
                <a:cs typeface="+mn-cs"/>
              </a:rPr>
              <a:t>Usual types: </a:t>
            </a:r>
            <a:endParaRPr kumimoji="0" lang="en-US" altLang="zh-CN" sz="3600" b="1"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3600" b="1" i="0" u="none" strike="noStrike" kern="1200" cap="none" spc="0" normalizeH="0" baseline="0" noProof="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mn-lt"/>
                <a:ea typeface="+mn-ea"/>
                <a:cs typeface="+mn-cs"/>
              </a:rPr>
              <a:t>main idea; topic / best title; purpose</a:t>
            </a:r>
            <a:endParaRPr kumimoji="0" lang="en-US" altLang="zh-CN" sz="3600" b="1" i="0" u="none" strike="noStrike" kern="1200" cap="none" spc="0" normalizeH="0" baseline="0" noProof="0" dirty="0">
              <a:ln>
                <a:noFill/>
              </a:ln>
              <a:solidFill>
                <a:schemeClr val="dk1"/>
              </a:solidFill>
              <a:effectLst/>
              <a:uLnTx/>
              <a:uFillTx/>
              <a:latin typeface="+mn-lt"/>
              <a:ea typeface="+mn-ea"/>
              <a:cs typeface="+mn-cs"/>
            </a:endParaRPr>
          </a:p>
        </p:txBody>
      </p:sp>
      <p:sp>
        <p:nvSpPr>
          <p:cNvPr id="34822" name="矩形 34821"/>
          <p:cNvSpPr/>
          <p:nvPr/>
        </p:nvSpPr>
        <p:spPr>
          <a:xfrm>
            <a:off x="304800" y="1600200"/>
            <a:ext cx="8566150" cy="2041525"/>
          </a:xfrm>
          <a:prstGeom prst="rect">
            <a:avLst/>
          </a:prstGeom>
          <a:noFill/>
          <a:ln w="9525">
            <a:noFill/>
          </a:ln>
        </p:spPr>
        <p:txBody>
          <a:bodyPr>
            <a:spAutoFit/>
          </a:bodyPr>
          <a:lstStyle/>
          <a:p>
            <a:pPr>
              <a:spcBef>
                <a:spcPct val="50000"/>
              </a:spcBef>
            </a:pPr>
            <a:r>
              <a:rPr lang="zh-CN" altLang="en-US" sz="3200" b="1" dirty="0">
                <a:latin typeface="黑体" panose="02010609060101010101" pitchFamily="2" charset="-122"/>
                <a:ea typeface="黑体" panose="02010609060101010101" pitchFamily="2" charset="-122"/>
              </a:rPr>
              <a:t>这种试题要求能把握文章的总体，并真正理解主题和中心；要求能较好地运用概括、判断、归纳、推理等逻辑思维方法解题，难度较大，属于高层次题。</a:t>
            </a:r>
            <a:endParaRPr lang="zh-CN" altLang="en-US" sz="3200" b="1" dirty="0">
              <a:latin typeface="黑体" panose="02010609060101010101" pitchFamily="2" charset="-122"/>
              <a:ea typeface="黑体" panose="0201060906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文本框 87041"/>
          <p:cNvSpPr txBox="1"/>
          <p:nvPr/>
        </p:nvSpPr>
        <p:spPr>
          <a:xfrm>
            <a:off x="539750" y="908050"/>
            <a:ext cx="7632700" cy="2470150"/>
          </a:xfrm>
          <a:prstGeom prst="rect">
            <a:avLst/>
          </a:prstGeom>
          <a:noFill/>
          <a:ln w="9525">
            <a:noFill/>
          </a:ln>
        </p:spPr>
        <p:txBody>
          <a:bodyPr>
            <a:spAutoFit/>
          </a:bodyPr>
          <a:lstStyle/>
          <a:p>
            <a:endParaRPr lang="en-US" altLang="zh-CN" sz="3600" b="1">
              <a:solidFill>
                <a:srgbClr val="CC3300"/>
              </a:solidFill>
              <a:latin typeface="Arial" panose="020B0604020202020204" pitchFamily="34" charset="0"/>
            </a:endParaRPr>
          </a:p>
          <a:p>
            <a:r>
              <a:rPr lang="zh-CN" altLang="x-none" sz="4000" b="1" dirty="0">
                <a:solidFill>
                  <a:srgbClr val="CC3300"/>
                </a:solidFill>
                <a:latin typeface="Arial" panose="020B0604020202020204" pitchFamily="34" charset="0"/>
              </a:rPr>
              <a:t>6.All his attempts to unlock the door was </a:t>
            </a:r>
            <a:r>
              <a:rPr lang="zh-CN" altLang="x-none" sz="4000" b="1" u="sng" dirty="0">
                <a:solidFill>
                  <a:srgbClr val="0000FF"/>
                </a:solidFill>
                <a:latin typeface="Arial" panose="020B0604020202020204" pitchFamily="34" charset="0"/>
              </a:rPr>
              <a:t>futile</a:t>
            </a:r>
            <a:r>
              <a:rPr lang="zh-CN" altLang="x-none" sz="4000" b="1" dirty="0">
                <a:solidFill>
                  <a:srgbClr val="CC3300"/>
                </a:solidFill>
                <a:latin typeface="Arial" panose="020B0604020202020204" pitchFamily="34" charset="0"/>
              </a:rPr>
              <a:t>, because she was using the wrong key.</a:t>
            </a:r>
            <a:endParaRPr lang="zh-CN" altLang="x-none" sz="4000" dirty="0">
              <a:solidFill>
                <a:srgbClr val="CC3300"/>
              </a:solidFill>
              <a:latin typeface="Arial" panose="020B0604020202020204" pitchFamily="34" charset="0"/>
            </a:endParaRPr>
          </a:p>
        </p:txBody>
      </p:sp>
      <p:sp>
        <p:nvSpPr>
          <p:cNvPr id="87043" name="文本框 87042"/>
          <p:cNvSpPr txBox="1"/>
          <p:nvPr/>
        </p:nvSpPr>
        <p:spPr>
          <a:xfrm>
            <a:off x="3581400" y="4038600"/>
            <a:ext cx="3395663" cy="641350"/>
          </a:xfrm>
          <a:prstGeom prst="rect">
            <a:avLst/>
          </a:prstGeom>
          <a:noFill/>
          <a:ln w="9525">
            <a:noFill/>
          </a:ln>
        </p:spPr>
        <p:txBody>
          <a:bodyPr wrap="none">
            <a:spAutoFit/>
          </a:bodyPr>
          <a:lstStyle/>
          <a:p>
            <a:r>
              <a:rPr lang="zh-CN" altLang="en-US" sz="3600" b="1">
                <a:latin typeface="Arial" panose="020B0604020202020204" pitchFamily="34" charset="0"/>
              </a:rPr>
              <a:t>徒劳的，无效的</a:t>
            </a:r>
            <a:endParaRPr lang="zh-CN" altLang="en-US" sz="36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87042">
                                            <p:txEl>
                                              <p:pRg st="1" end="1"/>
                                            </p:txEl>
                                          </p:spTgt>
                                        </p:tgtEl>
                                        <p:attrNameLst>
                                          <p:attrName>style.visibility</p:attrName>
                                        </p:attrNameLst>
                                      </p:cBhvr>
                                      <p:to>
                                        <p:strVal val="visible"/>
                                      </p:to>
                                    </p:set>
                                    <p:animEffect transition="in" filter="plus(in)">
                                      <p:cBhvr>
                                        <p:cTn id="7" dur="2000"/>
                                        <p:tgtEl>
                                          <p:spTgt spid="8704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7043">
                                            <p:txEl>
                                              <p:pRg st="0" end="0"/>
                                            </p:txEl>
                                          </p:spTgt>
                                        </p:tgtEl>
                                        <p:attrNameLst>
                                          <p:attrName>style.visibility</p:attrName>
                                        </p:attrNameLst>
                                      </p:cBhvr>
                                      <p:to>
                                        <p:strVal val="visible"/>
                                      </p:to>
                                    </p:set>
                                    <p:animEffect transition="in" filter="diamond(in)">
                                      <p:cBhvr>
                                        <p:cTn id="12" dur="2000"/>
                                        <p:tgtEl>
                                          <p:spTgt spid="870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文本框 74753"/>
          <p:cNvSpPr txBox="1"/>
          <p:nvPr/>
        </p:nvSpPr>
        <p:spPr>
          <a:xfrm>
            <a:off x="381000" y="838200"/>
            <a:ext cx="7650163" cy="1920875"/>
          </a:xfrm>
          <a:prstGeom prst="rect">
            <a:avLst/>
          </a:prstGeom>
          <a:noFill/>
          <a:ln w="9525">
            <a:noFill/>
          </a:ln>
        </p:spPr>
        <p:txBody>
          <a:bodyPr>
            <a:spAutoFit/>
          </a:bodyPr>
          <a:lstStyle/>
          <a:p>
            <a:r>
              <a:rPr lang="en-US" altLang="zh-CN" sz="4000" b="1">
                <a:solidFill>
                  <a:srgbClr val="CC3300"/>
                </a:solidFill>
                <a:latin typeface="Arial" panose="020B0604020202020204" pitchFamily="34" charset="0"/>
              </a:rPr>
              <a:t>7.She wanted the hairdresser to </a:t>
            </a:r>
            <a:r>
              <a:rPr lang="en-US" altLang="zh-CN" sz="4000" b="1" u="sng">
                <a:solidFill>
                  <a:srgbClr val="000099"/>
                </a:solidFill>
                <a:latin typeface="Arial" panose="020B0604020202020204" pitchFamily="34" charset="0"/>
              </a:rPr>
              <a:t>trim</a:t>
            </a:r>
            <a:r>
              <a:rPr lang="en-US" altLang="zh-CN" sz="4000" b="1">
                <a:solidFill>
                  <a:srgbClr val="CC3300"/>
                </a:solidFill>
                <a:latin typeface="Arial" panose="020B0604020202020204" pitchFamily="34" charset="0"/>
              </a:rPr>
              <a:t> her hair a bit because it was too long.</a:t>
            </a:r>
            <a:endParaRPr lang="en-US" altLang="zh-CN" sz="4000" b="1">
              <a:solidFill>
                <a:srgbClr val="CC3300"/>
              </a:solidFill>
              <a:latin typeface="Arial" panose="020B0604020202020204" pitchFamily="34" charset="0"/>
            </a:endParaRPr>
          </a:p>
        </p:txBody>
      </p:sp>
      <p:sp>
        <p:nvSpPr>
          <p:cNvPr id="74756" name="文本框 74755"/>
          <p:cNvSpPr txBox="1"/>
          <p:nvPr/>
        </p:nvSpPr>
        <p:spPr>
          <a:xfrm>
            <a:off x="5105400" y="3048000"/>
            <a:ext cx="1203325" cy="701675"/>
          </a:xfrm>
          <a:prstGeom prst="rect">
            <a:avLst/>
          </a:prstGeom>
          <a:noFill/>
          <a:ln w="9525">
            <a:noFill/>
          </a:ln>
        </p:spPr>
        <p:txBody>
          <a:bodyPr wrap="none">
            <a:spAutoFit/>
          </a:bodyPr>
          <a:lstStyle/>
          <a:p>
            <a:r>
              <a:rPr lang="zh-CN" altLang="en-US" sz="4000" b="1" dirty="0">
                <a:solidFill>
                  <a:srgbClr val="FF0000"/>
                </a:solidFill>
                <a:latin typeface="Arial" panose="020B0604020202020204" pitchFamily="34" charset="0"/>
              </a:rPr>
              <a:t>修剪</a:t>
            </a:r>
            <a:endParaRPr lang="zh-CN" altLang="en-US" sz="4000" b="1">
              <a:solidFill>
                <a:srgbClr val="FF0000"/>
              </a:solidFill>
              <a:latin typeface="Arial" panose="020B0604020202020204" pitchFamily="34" charset="0"/>
            </a:endParaRPr>
          </a:p>
        </p:txBody>
      </p:sp>
      <p:sp>
        <p:nvSpPr>
          <p:cNvPr id="74757" name="圆角矩形标注 74756"/>
          <p:cNvSpPr/>
          <p:nvPr/>
        </p:nvSpPr>
        <p:spPr>
          <a:xfrm>
            <a:off x="7010400" y="304800"/>
            <a:ext cx="1582738" cy="647700"/>
          </a:xfrm>
          <a:prstGeom prst="wedgeRoundRectCallout">
            <a:avLst>
              <a:gd name="adj1" fmla="val -64745"/>
              <a:gd name="adj2" fmla="val 69852"/>
              <a:gd name="adj3" fmla="val 16667"/>
            </a:avLst>
          </a:prstGeom>
          <a:solidFill>
            <a:schemeClr val="accent1"/>
          </a:solidFill>
          <a:ln w="9525" cap="flat" cmpd="sng">
            <a:solidFill>
              <a:schemeClr val="tx1"/>
            </a:solidFill>
            <a:prstDash val="solid"/>
            <a:miter/>
            <a:headEnd type="none" w="med" len="med"/>
            <a:tailEnd type="none" w="med" len="med"/>
          </a:ln>
        </p:spPr>
        <p:txBody>
          <a:bodyPr/>
          <a:lstStyle/>
          <a:p>
            <a:pPr algn="ctr"/>
            <a:endParaRPr dirty="0">
              <a:latin typeface="Arial" panose="020B0604020202020204" pitchFamily="34" charset="0"/>
            </a:endParaRPr>
          </a:p>
        </p:txBody>
      </p:sp>
      <p:sp>
        <p:nvSpPr>
          <p:cNvPr id="74758" name="文本框 74757"/>
          <p:cNvSpPr txBox="1"/>
          <p:nvPr/>
        </p:nvSpPr>
        <p:spPr>
          <a:xfrm>
            <a:off x="7010400" y="304800"/>
            <a:ext cx="1600200" cy="519113"/>
          </a:xfrm>
          <a:prstGeom prst="rect">
            <a:avLst/>
          </a:prstGeom>
          <a:noFill/>
          <a:ln w="9525">
            <a:noFill/>
          </a:ln>
        </p:spPr>
        <p:txBody>
          <a:bodyPr>
            <a:spAutoFit/>
          </a:bodyPr>
          <a:lstStyle/>
          <a:p>
            <a:pPr>
              <a:spcBef>
                <a:spcPct val="50000"/>
              </a:spcBef>
            </a:pPr>
            <a:r>
              <a:rPr lang="zh-CN" altLang="en-US" sz="2800" b="1" dirty="0">
                <a:solidFill>
                  <a:schemeClr val="tx2"/>
                </a:solidFill>
                <a:latin typeface="Arial" panose="020B0604020202020204" pitchFamily="34" charset="0"/>
              </a:rPr>
              <a:t>理发师</a:t>
            </a:r>
            <a:endParaRPr lang="zh-CN" altLang="en-US" sz="2800" b="1" dirty="0">
              <a:solidFill>
                <a:schemeClr val="tx2"/>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diamond(in)">
                                      <p:cBhvr>
                                        <p:cTn id="7" dur="2000"/>
                                        <p:tgtEl>
                                          <p:spTgt spid="747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4756">
                                            <p:txEl>
                                              <p:pRg st="0" end="0"/>
                                            </p:txEl>
                                          </p:spTgt>
                                        </p:tgtEl>
                                        <p:attrNameLst>
                                          <p:attrName>style.visibility</p:attrName>
                                        </p:attrNameLst>
                                      </p:cBhvr>
                                      <p:to>
                                        <p:strVal val="visible"/>
                                      </p:to>
                                    </p:set>
                                    <p:anim calcmode="lin" valueType="num">
                                      <p:cBhvr additive="base">
                                        <p:cTn id="12" dur="500" fill="hold"/>
                                        <p:tgtEl>
                                          <p:spTgt spid="7475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47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4757"/>
                                        </p:tgtEl>
                                        <p:attrNameLst>
                                          <p:attrName>style.visibility</p:attrName>
                                        </p:attrNameLst>
                                      </p:cBhvr>
                                      <p:to>
                                        <p:strVal val="visible"/>
                                      </p:to>
                                    </p:set>
                                    <p:animEffect transition="in" filter="checkerboard(across)">
                                      <p:cBhvr>
                                        <p:cTn id="18" dur="500"/>
                                        <p:tgtEl>
                                          <p:spTgt spid="74757"/>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74758">
                                            <p:txEl>
                                              <p:pRg st="0" end="0"/>
                                            </p:txEl>
                                          </p:spTgt>
                                        </p:tgtEl>
                                        <p:attrNameLst>
                                          <p:attrName>style.visibility</p:attrName>
                                        </p:attrNameLst>
                                      </p:cBhvr>
                                      <p:to>
                                        <p:strVal val="visible"/>
                                      </p:to>
                                    </p:set>
                                    <p:animEffect transition="in" filter="box(in)">
                                      <p:cBhvr>
                                        <p:cTn id="23" dur="500"/>
                                        <p:tgtEl>
                                          <p:spTgt spid="747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文本框 75777"/>
          <p:cNvSpPr txBox="1"/>
          <p:nvPr/>
        </p:nvSpPr>
        <p:spPr>
          <a:xfrm>
            <a:off x="612775" y="260350"/>
            <a:ext cx="7662863" cy="2103438"/>
          </a:xfrm>
          <a:prstGeom prst="rect">
            <a:avLst/>
          </a:prstGeom>
          <a:noFill/>
          <a:ln w="9525">
            <a:noFill/>
          </a:ln>
        </p:spPr>
        <p:txBody>
          <a:bodyPr>
            <a:spAutoFit/>
          </a:bodyPr>
          <a:lstStyle/>
          <a:p>
            <a:r>
              <a:rPr lang="zh-CN" altLang="x-none" sz="3200" b="1" dirty="0">
                <a:solidFill>
                  <a:srgbClr val="000000"/>
                </a:solidFill>
                <a:latin typeface="Arial" panose="020B0604020202020204" pitchFamily="34" charset="0"/>
              </a:rPr>
              <a:t>8.</a:t>
            </a:r>
            <a:r>
              <a:rPr lang="zh-CN" altLang="x-none" sz="3200" b="1" dirty="0">
                <a:solidFill>
                  <a:schemeClr val="hlink"/>
                </a:solidFill>
                <a:latin typeface="Arial" panose="020B0604020202020204" pitchFamily="34" charset="0"/>
              </a:rPr>
              <a:t> </a:t>
            </a:r>
            <a:r>
              <a:rPr lang="zh-CN" altLang="x-none" sz="3200" b="1" dirty="0">
                <a:solidFill>
                  <a:srgbClr val="FF0000"/>
                </a:solidFill>
                <a:latin typeface="Arial" panose="020B0604020202020204" pitchFamily="34" charset="0"/>
              </a:rPr>
              <a:t>Finally the enemy </a:t>
            </a:r>
            <a:r>
              <a:rPr lang="zh-CN" altLang="x-none" sz="3200" b="1" u="sng" dirty="0">
                <a:latin typeface="Arial" panose="020B0604020202020204" pitchFamily="34" charset="0"/>
              </a:rPr>
              <a:t>surrendered</a:t>
            </a:r>
            <a:r>
              <a:rPr lang="zh-CN" altLang="x-none" sz="3200" b="1" dirty="0">
                <a:solidFill>
                  <a:srgbClr val="FF0000"/>
                </a:solidFill>
                <a:latin typeface="Arial" panose="020B0604020202020204" pitchFamily="34" charset="0"/>
              </a:rPr>
              <a:t>. They threw down their guns and walked out of the home with their hands over their heads.</a:t>
            </a:r>
            <a:r>
              <a:rPr lang="en-US" altLang="zh-CN" sz="3200" b="1">
                <a:solidFill>
                  <a:schemeClr val="hlink"/>
                </a:solidFill>
                <a:latin typeface="Arial" panose="020B0604020202020204" pitchFamily="34" charset="0"/>
              </a:rPr>
              <a:t>   </a:t>
            </a:r>
            <a:r>
              <a:rPr lang="en-US" altLang="zh-CN" sz="3200" b="1">
                <a:latin typeface="Arial" panose="020B0604020202020204" pitchFamily="34" charset="0"/>
              </a:rPr>
              <a:t>           </a:t>
            </a:r>
            <a:r>
              <a:rPr lang="en-US" altLang="zh-CN" sz="3600" b="1">
                <a:latin typeface="Arial" panose="020B0604020202020204" pitchFamily="34" charset="0"/>
              </a:rPr>
              <a:t>     </a:t>
            </a:r>
            <a:endParaRPr lang="zh-CN" altLang="x-none" sz="3600" b="1" dirty="0">
              <a:latin typeface="Arial" panose="020B0604020202020204" pitchFamily="34" charset="0"/>
            </a:endParaRPr>
          </a:p>
        </p:txBody>
      </p:sp>
      <p:sp>
        <p:nvSpPr>
          <p:cNvPr id="75779" name="文本框 75778"/>
          <p:cNvSpPr txBox="1"/>
          <p:nvPr/>
        </p:nvSpPr>
        <p:spPr>
          <a:xfrm>
            <a:off x="34925" y="4005263"/>
            <a:ext cx="7848600" cy="1189037"/>
          </a:xfrm>
          <a:prstGeom prst="rect">
            <a:avLst/>
          </a:prstGeom>
          <a:noFill/>
          <a:ln w="9525">
            <a:noFill/>
          </a:ln>
        </p:spPr>
        <p:txBody>
          <a:bodyPr>
            <a:spAutoFit/>
          </a:bodyPr>
          <a:lstStyle/>
          <a:p>
            <a:r>
              <a:rPr lang="zh-CN" altLang="x-none" b="1" dirty="0">
                <a:solidFill>
                  <a:srgbClr val="FF0000"/>
                </a:solidFill>
                <a:latin typeface="Arial" panose="020B0604020202020204" pitchFamily="34" charset="0"/>
              </a:rPr>
              <a:t> </a:t>
            </a:r>
            <a:r>
              <a:rPr lang="en-US" altLang="zh-CN" sz="3200" b="1">
                <a:solidFill>
                  <a:srgbClr val="FF0000"/>
                </a:solidFill>
                <a:latin typeface="Arial" panose="020B0604020202020204" pitchFamily="34" charset="0"/>
              </a:rPr>
              <a:t>9</a:t>
            </a:r>
            <a:r>
              <a:rPr lang="en-US" altLang="zh-CN" sz="2400" b="1">
                <a:solidFill>
                  <a:srgbClr val="FF0000"/>
                </a:solidFill>
                <a:latin typeface="Arial" panose="020B0604020202020204" pitchFamily="34" charset="0"/>
              </a:rPr>
              <a:t>.</a:t>
            </a:r>
            <a:r>
              <a:rPr lang="zh-CN" altLang="x-none" sz="3600" b="1" dirty="0">
                <a:solidFill>
                  <a:srgbClr val="FF0000"/>
                </a:solidFill>
                <a:latin typeface="Arial" panose="020B0604020202020204" pitchFamily="34" charset="0"/>
              </a:rPr>
              <a:t>Mark Twain was not the author’s real name; it was a </a:t>
            </a:r>
            <a:r>
              <a:rPr lang="zh-CN" altLang="x-none" sz="3600" b="1" u="sng" dirty="0">
                <a:latin typeface="Arial" panose="020B0604020202020204" pitchFamily="34" charset="0"/>
              </a:rPr>
              <a:t>pseudonym</a:t>
            </a:r>
            <a:r>
              <a:rPr lang="zh-CN" altLang="x-none" sz="3600" b="1" u="sng" dirty="0">
                <a:solidFill>
                  <a:srgbClr val="FF0000"/>
                </a:solidFill>
                <a:latin typeface="Arial" panose="020B0604020202020204" pitchFamily="34" charset="0"/>
              </a:rPr>
              <a:t>.</a:t>
            </a:r>
            <a:endParaRPr lang="zh-CN" altLang="x-none" sz="3600" b="1" u="sng" dirty="0">
              <a:solidFill>
                <a:srgbClr val="FF0000"/>
              </a:solidFill>
              <a:latin typeface="Arial" panose="020B0604020202020204" pitchFamily="34" charset="0"/>
            </a:endParaRPr>
          </a:p>
        </p:txBody>
      </p:sp>
      <p:sp>
        <p:nvSpPr>
          <p:cNvPr id="75780" name="文本框 75779"/>
          <p:cNvSpPr txBox="1"/>
          <p:nvPr/>
        </p:nvSpPr>
        <p:spPr>
          <a:xfrm>
            <a:off x="5257800" y="5410200"/>
            <a:ext cx="3511550" cy="641350"/>
          </a:xfrm>
          <a:prstGeom prst="rect">
            <a:avLst/>
          </a:prstGeom>
          <a:noFill/>
          <a:ln w="9525">
            <a:noFill/>
          </a:ln>
        </p:spPr>
        <p:txBody>
          <a:bodyPr wrap="none">
            <a:spAutoFit/>
          </a:bodyPr>
          <a:lstStyle/>
          <a:p>
            <a:r>
              <a:rPr lang="zh-CN" altLang="en-US" sz="3600" dirty="0">
                <a:latin typeface="Arial" panose="020B0604020202020204" pitchFamily="34" charset="0"/>
              </a:rPr>
              <a:t>笔名，化名</a:t>
            </a:r>
            <a:r>
              <a:rPr lang="en-US" altLang="zh-CN" sz="3600" dirty="0">
                <a:latin typeface="Arial" panose="020B0604020202020204" pitchFamily="34" charset="0"/>
              </a:rPr>
              <a:t>,</a:t>
            </a:r>
            <a:r>
              <a:rPr lang="zh-CN" altLang="en-US" sz="3600" dirty="0">
                <a:latin typeface="Arial" panose="020B0604020202020204" pitchFamily="34" charset="0"/>
              </a:rPr>
              <a:t>假名</a:t>
            </a:r>
            <a:endParaRPr lang="zh-CN" altLang="en-US" sz="3600" dirty="0">
              <a:latin typeface="Arial" panose="020B0604020202020204" pitchFamily="34" charset="0"/>
            </a:endParaRPr>
          </a:p>
        </p:txBody>
      </p:sp>
      <p:sp>
        <p:nvSpPr>
          <p:cNvPr id="75781" name="文本框 75780"/>
          <p:cNvSpPr txBox="1"/>
          <p:nvPr/>
        </p:nvSpPr>
        <p:spPr>
          <a:xfrm>
            <a:off x="4419600" y="2590800"/>
            <a:ext cx="1689100" cy="639763"/>
          </a:xfrm>
          <a:prstGeom prst="rect">
            <a:avLst/>
          </a:prstGeom>
          <a:noFill/>
          <a:ln w="9525">
            <a:noFill/>
          </a:ln>
        </p:spPr>
        <p:txBody>
          <a:bodyPr>
            <a:spAutoFit/>
          </a:bodyPr>
          <a:lstStyle/>
          <a:p>
            <a:r>
              <a:rPr lang="zh-CN" altLang="en-US" sz="3600" b="1">
                <a:latin typeface="Arial" panose="020B0604020202020204" pitchFamily="34" charset="0"/>
              </a:rPr>
              <a:t>投降</a:t>
            </a:r>
            <a:endParaRPr lang="zh-CN" altLang="en-US" sz="36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anim calcmode="lin" valueType="num">
                                      <p:cBhvr additive="base">
                                        <p:cTn id="7" dur="500" fill="hold"/>
                                        <p:tgtEl>
                                          <p:spTgt spid="757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75781">
                                            <p:txEl>
                                              <p:pRg st="0" end="0"/>
                                            </p:txEl>
                                          </p:spTgt>
                                        </p:tgtEl>
                                        <p:attrNameLst>
                                          <p:attrName>style.visibility</p:attrName>
                                        </p:attrNameLst>
                                      </p:cBhvr>
                                      <p:to>
                                        <p:strVal val="visible"/>
                                      </p:to>
                                    </p:set>
                                    <p:animEffect transition="in" filter="box(in)">
                                      <p:cBhvr>
                                        <p:cTn id="13" dur="500"/>
                                        <p:tgtEl>
                                          <p:spTgt spid="7578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nodeType="clickEffect">
                                  <p:stCondLst>
                                    <p:cond delay="0"/>
                                  </p:stCondLst>
                                  <p:childTnLst>
                                    <p:set>
                                      <p:cBhvr>
                                        <p:cTn id="17" dur="1" fill="hold">
                                          <p:stCondLst>
                                            <p:cond delay="0"/>
                                          </p:stCondLst>
                                        </p:cTn>
                                        <p:tgtEl>
                                          <p:spTgt spid="75779">
                                            <p:txEl>
                                              <p:pRg st="0" end="0"/>
                                            </p:txEl>
                                          </p:spTgt>
                                        </p:tgtEl>
                                        <p:attrNameLst>
                                          <p:attrName>style.visibility</p:attrName>
                                        </p:attrNameLst>
                                      </p:cBhvr>
                                      <p:to>
                                        <p:strVal val="visible"/>
                                      </p:to>
                                    </p:set>
                                    <p:animEffect transition="in" filter="barn(inHorizontal)">
                                      <p:cBhvr>
                                        <p:cTn id="18" dur="500"/>
                                        <p:tgtEl>
                                          <p:spTgt spid="7577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75780">
                                            <p:txEl>
                                              <p:pRg st="0" end="0"/>
                                            </p:txEl>
                                          </p:spTgt>
                                        </p:tgtEl>
                                        <p:attrNameLst>
                                          <p:attrName>style.visibility</p:attrName>
                                        </p:attrNameLst>
                                      </p:cBhvr>
                                      <p:to>
                                        <p:strVal val="visible"/>
                                      </p:to>
                                    </p:set>
                                    <p:animEffect transition="in" filter="barn(inHorizontal)">
                                      <p:cBhvr>
                                        <p:cTn id="23" dur="500"/>
                                        <p:tgtEl>
                                          <p:spTgt spid="757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文本框 77825"/>
          <p:cNvSpPr txBox="1"/>
          <p:nvPr/>
        </p:nvSpPr>
        <p:spPr>
          <a:xfrm>
            <a:off x="838200" y="1066800"/>
            <a:ext cx="7418388" cy="2540000"/>
          </a:xfrm>
          <a:prstGeom prst="rect">
            <a:avLst/>
          </a:prstGeom>
          <a:noFill/>
          <a:ln w="9525" cap="flat" cmpd="sng">
            <a:solidFill>
              <a:schemeClr val="tx1"/>
            </a:solidFill>
            <a:prstDash val="solid"/>
            <a:miter/>
            <a:headEnd type="none" w="med" len="med"/>
            <a:tailEnd type="none" w="med" len="med"/>
          </a:ln>
        </p:spPr>
        <p:txBody>
          <a:bodyPr>
            <a:spAutoFit/>
          </a:bodyPr>
          <a:lstStyle/>
          <a:p>
            <a:r>
              <a:rPr lang="en-US" altLang="zh-CN" sz="4000" b="1">
                <a:latin typeface="Arial" panose="020B0604020202020204" pitchFamily="34" charset="0"/>
              </a:rPr>
              <a:t>10.  </a:t>
            </a:r>
            <a:r>
              <a:rPr lang="en-US" altLang="zh-CN" sz="4000" b="1" u="sng">
                <a:latin typeface="Arial" panose="020B0604020202020204" pitchFamily="34" charset="0"/>
              </a:rPr>
              <a:t>A stunt person</a:t>
            </a:r>
            <a:r>
              <a:rPr lang="en-US" altLang="zh-CN" sz="4000" b="1">
                <a:solidFill>
                  <a:schemeClr val="hlink"/>
                </a:solidFill>
                <a:latin typeface="Arial" panose="020B0604020202020204" pitchFamily="34" charset="0"/>
              </a:rPr>
              <a:t> </a:t>
            </a:r>
            <a:r>
              <a:rPr lang="en-US" altLang="zh-CN" sz="4000" b="1">
                <a:solidFill>
                  <a:srgbClr val="000099"/>
                </a:solidFill>
                <a:latin typeface="Arial" panose="020B0604020202020204" pitchFamily="34" charset="0"/>
              </a:rPr>
              <a:t>is a man or woman who does all the dangerous bits of acting work in films or on TV.</a:t>
            </a:r>
            <a:endParaRPr lang="en-US" altLang="zh-CN" sz="4000">
              <a:solidFill>
                <a:srgbClr val="000099"/>
              </a:solidFill>
              <a:latin typeface="Arial" panose="020B0604020202020204" pitchFamily="34" charset="0"/>
            </a:endParaRPr>
          </a:p>
        </p:txBody>
      </p:sp>
      <p:sp>
        <p:nvSpPr>
          <p:cNvPr id="77827" name="文本框 77826"/>
          <p:cNvSpPr txBox="1"/>
          <p:nvPr/>
        </p:nvSpPr>
        <p:spPr>
          <a:xfrm>
            <a:off x="5003800" y="4076700"/>
            <a:ext cx="2222500" cy="701675"/>
          </a:xfrm>
          <a:prstGeom prst="rect">
            <a:avLst/>
          </a:prstGeom>
          <a:noFill/>
          <a:ln w="9525">
            <a:noFill/>
          </a:ln>
        </p:spPr>
        <p:txBody>
          <a:bodyPr wrap="none">
            <a:spAutoFit/>
          </a:bodyPr>
          <a:lstStyle/>
          <a:p>
            <a:r>
              <a:rPr lang="zh-CN" altLang="en-US" sz="4000" b="1">
                <a:solidFill>
                  <a:schemeClr val="tx2"/>
                </a:solidFill>
                <a:latin typeface="Arial" panose="020B0604020202020204" pitchFamily="34" charset="0"/>
              </a:rPr>
              <a:t>特技演员</a:t>
            </a:r>
            <a:endParaRPr lang="zh-CN" altLang="en-US" sz="4000" b="1">
              <a:solidFill>
                <a:schemeClr val="tx2"/>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7826">
                                            <p:txEl>
                                              <p:pRg st="0" end="0"/>
                                            </p:txEl>
                                          </p:spTgt>
                                        </p:tgtEl>
                                        <p:attrNameLst>
                                          <p:attrName>style.visibility</p:attrName>
                                        </p:attrNameLst>
                                      </p:cBhvr>
                                      <p:to>
                                        <p:strVal val="visible"/>
                                      </p:to>
                                    </p:set>
                                    <p:animEffect transition="in" filter="diamond(in)">
                                      <p:cBhvr>
                                        <p:cTn id="7" dur="2000"/>
                                        <p:tgtEl>
                                          <p:spTgt spid="778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7827">
                                            <p:txEl>
                                              <p:pRg st="0" end="0"/>
                                            </p:txEl>
                                          </p:spTgt>
                                        </p:tgtEl>
                                        <p:attrNameLst>
                                          <p:attrName>style.visibility</p:attrName>
                                        </p:attrNameLst>
                                      </p:cBhvr>
                                      <p:to>
                                        <p:strVal val="visible"/>
                                      </p:to>
                                    </p:set>
                                    <p:anim calcmode="lin" valueType="num">
                                      <p:cBhvr additive="base">
                                        <p:cTn id="12" dur="500" fill="hold"/>
                                        <p:tgtEl>
                                          <p:spTgt spid="7782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782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文本框 121857"/>
          <p:cNvSpPr txBox="1"/>
          <p:nvPr/>
        </p:nvSpPr>
        <p:spPr>
          <a:xfrm flipV="1">
            <a:off x="3419475" y="4510088"/>
            <a:ext cx="76200" cy="822325"/>
          </a:xfrm>
          <a:prstGeom prst="rect">
            <a:avLst/>
          </a:prstGeom>
          <a:noFill/>
          <a:ln w="9525">
            <a:noFill/>
          </a:ln>
        </p:spPr>
        <p:txBody>
          <a:bodyPr>
            <a:spAutoFit/>
          </a:bodyPr>
          <a:lstStyle/>
          <a:p>
            <a:pPr>
              <a:spcBef>
                <a:spcPct val="50000"/>
              </a:spcBef>
            </a:pPr>
            <a:endParaRPr sz="4800" dirty="0">
              <a:latin typeface="Arial" panose="020B0604020202020204" pitchFamily="34" charset="0"/>
            </a:endParaRPr>
          </a:p>
        </p:txBody>
      </p:sp>
      <p:sp>
        <p:nvSpPr>
          <p:cNvPr id="121859" name="文本框 121858"/>
          <p:cNvSpPr txBox="1"/>
          <p:nvPr/>
        </p:nvSpPr>
        <p:spPr>
          <a:xfrm>
            <a:off x="609600" y="990600"/>
            <a:ext cx="7923213" cy="4359275"/>
          </a:xfrm>
          <a:prstGeom prst="rect">
            <a:avLst/>
          </a:prstGeom>
          <a:noFill/>
          <a:ln w="9525">
            <a:noFill/>
          </a:ln>
        </p:spPr>
        <p:txBody>
          <a:bodyPr>
            <a:spAutoFit/>
          </a:bodyPr>
          <a:lstStyle/>
          <a:p>
            <a:r>
              <a:rPr lang="zh-CN" altLang="x-none" sz="4000" b="1" dirty="0">
                <a:solidFill>
                  <a:srgbClr val="FF0000"/>
                </a:solidFill>
                <a:latin typeface="Arial" panose="020B0604020202020204" pitchFamily="34" charset="0"/>
              </a:rPr>
              <a:t>11.The pupils </a:t>
            </a:r>
            <a:r>
              <a:rPr lang="zh-CN" altLang="x-none" sz="4000" b="1" u="sng" dirty="0">
                <a:solidFill>
                  <a:schemeClr val="tx2"/>
                </a:solidFill>
                <a:latin typeface="Arial" panose="020B0604020202020204" pitchFamily="34" charset="0"/>
              </a:rPr>
              <a:t>assembled</a:t>
            </a:r>
            <a:r>
              <a:rPr lang="zh-CN" altLang="x-none" sz="4000" b="1" dirty="0">
                <a:solidFill>
                  <a:srgbClr val="FF0000"/>
                </a:solidFill>
                <a:latin typeface="Arial" panose="020B0604020202020204" pitchFamily="34" charset="0"/>
              </a:rPr>
              <a:t> in front of the school hall. They came together to listen to the the results of the sports meeting headmaster would announce .</a:t>
            </a:r>
            <a:endParaRPr lang="zh-CN" altLang="x-none" sz="4000" dirty="0">
              <a:solidFill>
                <a:srgbClr val="FF0000"/>
              </a:solidFill>
              <a:latin typeface="Arial" panose="020B0604020202020204" pitchFamily="34" charset="0"/>
            </a:endParaRPr>
          </a:p>
          <a:p>
            <a:endParaRPr lang="zh-CN" altLang="x-none" sz="4000" dirty="0">
              <a:solidFill>
                <a:srgbClr val="FF0000"/>
              </a:solidFill>
              <a:latin typeface="Arial" panose="020B0604020202020204" pitchFamily="34" charset="0"/>
            </a:endParaRPr>
          </a:p>
        </p:txBody>
      </p:sp>
      <p:sp>
        <p:nvSpPr>
          <p:cNvPr id="121860" name="文本框 121859"/>
          <p:cNvSpPr txBox="1"/>
          <p:nvPr/>
        </p:nvSpPr>
        <p:spPr>
          <a:xfrm>
            <a:off x="4343400" y="5181600"/>
            <a:ext cx="2514600" cy="641350"/>
          </a:xfrm>
          <a:prstGeom prst="rect">
            <a:avLst/>
          </a:prstGeom>
          <a:noFill/>
          <a:ln w="9525">
            <a:noFill/>
          </a:ln>
        </p:spPr>
        <p:txBody>
          <a:bodyPr>
            <a:spAutoFit/>
          </a:bodyPr>
          <a:lstStyle/>
          <a:p>
            <a:r>
              <a:rPr lang="zh-CN" altLang="en-US" sz="3600" b="1" dirty="0">
                <a:latin typeface="Arial" panose="020B0604020202020204" pitchFamily="34" charset="0"/>
              </a:rPr>
              <a:t>聚集</a:t>
            </a:r>
            <a:r>
              <a:rPr lang="en-US" altLang="zh-CN" sz="3600" b="1" dirty="0">
                <a:latin typeface="Arial" panose="020B0604020202020204" pitchFamily="34" charset="0"/>
              </a:rPr>
              <a:t>,</a:t>
            </a:r>
            <a:r>
              <a:rPr lang="zh-CN" altLang="en-US" sz="3600" b="1" dirty="0">
                <a:latin typeface="Arial" panose="020B0604020202020204" pitchFamily="34" charset="0"/>
              </a:rPr>
              <a:t>集合</a:t>
            </a:r>
            <a:endParaRPr lang="zh-CN" altLang="en-US" sz="36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Effect transition="in" filter="box(in)">
                                      <p:cBhvr>
                                        <p:cTn id="7" dur="500"/>
                                        <p:tgtEl>
                                          <p:spTgt spid="1218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21860">
                                            <p:txEl>
                                              <p:pRg st="0" end="0"/>
                                            </p:txEl>
                                          </p:spTgt>
                                        </p:tgtEl>
                                        <p:attrNameLst>
                                          <p:attrName>style.visibility</p:attrName>
                                        </p:attrNameLst>
                                      </p:cBhvr>
                                      <p:to>
                                        <p:strVal val="visible"/>
                                      </p:to>
                                    </p:set>
                                    <p:animEffect transition="in" filter="barn(inHorizontal)">
                                      <p:cBhvr>
                                        <p:cTn id="12" dur="500"/>
                                        <p:tgtEl>
                                          <p:spTgt spid="1218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文本占位符 84995"/>
          <p:cNvSpPr txBox="1">
            <a:spLocks noGrp="1"/>
          </p:cNvSpPr>
          <p:nvPr>
            <p:ph type="body" idx="1"/>
          </p:nvPr>
        </p:nvSpPr>
        <p:spPr/>
        <p:txBody>
          <a:bodyPr vert="horz" wrap="square" lIns="91440" tIns="45720" rIns="91440" bIns="45720" anchor="t"/>
          <a:lstStyle/>
          <a:p>
            <a:pPr>
              <a:spcBef>
                <a:spcPct val="0"/>
              </a:spcBef>
              <a:buNone/>
            </a:pPr>
            <a:r>
              <a:rPr lang="en-US" altLang="zh-CN" sz="4000" b="1">
                <a:solidFill>
                  <a:srgbClr val="FF0000"/>
                </a:solidFill>
              </a:rPr>
              <a:t> 12.He is one of the most </a:t>
            </a:r>
            <a:r>
              <a:rPr lang="en-US" altLang="zh-CN" sz="4000" b="1" u="sng">
                <a:solidFill>
                  <a:schemeClr val="tx2"/>
                </a:solidFill>
              </a:rPr>
              <a:t>loquacious</a:t>
            </a:r>
            <a:r>
              <a:rPr lang="en-US" altLang="zh-CN" sz="4000" b="1">
                <a:solidFill>
                  <a:srgbClr val="000099"/>
                </a:solidFill>
              </a:rPr>
              <a:t> </a:t>
            </a:r>
            <a:r>
              <a:rPr lang="en-US" altLang="zh-CN" sz="4000" b="1">
                <a:solidFill>
                  <a:srgbClr val="FF0000"/>
                </a:solidFill>
              </a:rPr>
              <a:t>men I know. His brother,  however, does not like to talk much.</a:t>
            </a:r>
            <a:endParaRPr lang="en-US" altLang="zh-CN" sz="4000" b="1">
              <a:solidFill>
                <a:srgbClr val="FF0000"/>
              </a:solidFill>
            </a:endParaRPr>
          </a:p>
        </p:txBody>
      </p:sp>
      <p:sp>
        <p:nvSpPr>
          <p:cNvPr id="84997" name="文本框 84996"/>
          <p:cNvSpPr txBox="1"/>
          <p:nvPr/>
        </p:nvSpPr>
        <p:spPr>
          <a:xfrm>
            <a:off x="4495800" y="3810000"/>
            <a:ext cx="3581400" cy="1190625"/>
          </a:xfrm>
          <a:prstGeom prst="rect">
            <a:avLst/>
          </a:prstGeom>
          <a:noFill/>
          <a:ln w="9525">
            <a:noFill/>
          </a:ln>
        </p:spPr>
        <p:txBody>
          <a:bodyPr>
            <a:spAutoFit/>
          </a:bodyPr>
          <a:lstStyle/>
          <a:p>
            <a:r>
              <a:rPr lang="zh-CN" altLang="en-US" sz="3600" b="1" dirty="0">
                <a:solidFill>
                  <a:srgbClr val="000099"/>
                </a:solidFill>
                <a:latin typeface="Arial" panose="020B0604020202020204" pitchFamily="34" charset="0"/>
              </a:rPr>
              <a:t>话多的，健谈的，喋喋不休的</a:t>
            </a:r>
            <a:endParaRPr lang="zh-CN" altLang="en-US" sz="3600" b="1">
              <a:solidFill>
                <a:srgbClr val="000099"/>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6">
                                            <p:txEl>
                                              <p:pRg st="0" end="0"/>
                                            </p:txEl>
                                          </p:spTgt>
                                        </p:tgtEl>
                                        <p:attrNameLst>
                                          <p:attrName>style.visibility</p:attrName>
                                        </p:attrNameLst>
                                      </p:cBhvr>
                                      <p:to>
                                        <p:strVal val="visible"/>
                                      </p:to>
                                    </p:set>
                                    <p:animEffect transition="in" filter="blinds(horizontal)">
                                      <p:cBhvr>
                                        <p:cTn id="7" dur="500"/>
                                        <p:tgtEl>
                                          <p:spTgt spid="849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84997">
                                            <p:txEl>
                                              <p:pRg st="0" end="0"/>
                                            </p:txEl>
                                          </p:spTgt>
                                        </p:tgtEl>
                                        <p:attrNameLst>
                                          <p:attrName>style.visibility</p:attrName>
                                        </p:attrNameLst>
                                      </p:cBhvr>
                                      <p:to>
                                        <p:strVal val="visible"/>
                                      </p:to>
                                    </p:set>
                                    <p:animEffect transition="in" filter="barn(inHorizontal)">
                                      <p:cBhvr>
                                        <p:cTn id="12" dur="500"/>
                                        <p:tgtEl>
                                          <p:spTgt spid="849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文本框 80897"/>
          <p:cNvSpPr txBox="1"/>
          <p:nvPr/>
        </p:nvSpPr>
        <p:spPr>
          <a:xfrm>
            <a:off x="609600" y="2133600"/>
            <a:ext cx="7848600" cy="641350"/>
          </a:xfrm>
          <a:prstGeom prst="rect">
            <a:avLst/>
          </a:prstGeom>
          <a:noFill/>
          <a:ln w="9525">
            <a:noFill/>
          </a:ln>
        </p:spPr>
        <p:txBody>
          <a:bodyPr>
            <a:spAutoFit/>
          </a:bodyPr>
          <a:lstStyle/>
          <a:p>
            <a:pPr algn="just" eaLnBrk="0" hangingPunct="0"/>
            <a:r>
              <a:rPr lang="en-US" altLang="zh-CN" sz="3600">
                <a:latin typeface="Times New Roman" panose="02020603050405020304" pitchFamily="18" charset="0"/>
              </a:rPr>
              <a:t> </a:t>
            </a:r>
            <a:endParaRPr lang="en-US" altLang="zh-CN" sz="3600">
              <a:solidFill>
                <a:srgbClr val="FF3399"/>
              </a:solidFill>
              <a:latin typeface="Gill Sans MT" panose="020B0502020104020203" pitchFamily="2" charset="0"/>
            </a:endParaRPr>
          </a:p>
        </p:txBody>
      </p:sp>
      <p:sp>
        <p:nvSpPr>
          <p:cNvPr id="80899" name="文本框 80898">
            <a:hlinkClick r:id="rId1" action="ppaction://hlinksldjump"/>
          </p:cNvPr>
          <p:cNvSpPr txBox="1"/>
          <p:nvPr/>
        </p:nvSpPr>
        <p:spPr>
          <a:xfrm>
            <a:off x="228600" y="1066800"/>
            <a:ext cx="8534400" cy="3446463"/>
          </a:xfrm>
          <a:prstGeom prst="rect">
            <a:avLst/>
          </a:prstGeom>
          <a:noFill/>
          <a:ln w="9525">
            <a:noFill/>
          </a:ln>
        </p:spPr>
        <p:txBody>
          <a:bodyPr>
            <a:spAutoFit/>
          </a:bodyPr>
          <a:lstStyle/>
          <a:p>
            <a:pPr algn="just" eaLnBrk="0" hangingPunct="0"/>
            <a:r>
              <a:rPr lang="en-US" altLang="zh-CN" sz="4000" b="1">
                <a:solidFill>
                  <a:srgbClr val="FF0000"/>
                </a:solidFill>
                <a:latin typeface="Arial" panose="020B0604020202020204" pitchFamily="34" charset="0"/>
              </a:rPr>
              <a:t>13. The lady asked the waitress to get her a clean </a:t>
            </a:r>
            <a:r>
              <a:rPr lang="en-US" altLang="zh-CN" sz="4000" b="1" u="sng">
                <a:solidFill>
                  <a:srgbClr val="FF0000"/>
                </a:solidFill>
                <a:latin typeface="Arial" panose="020B0604020202020204" pitchFamily="34" charset="0"/>
              </a:rPr>
              <a:t>saucer</a:t>
            </a:r>
            <a:r>
              <a:rPr lang="en-US" altLang="zh-CN" sz="4000" b="1">
                <a:solidFill>
                  <a:srgbClr val="FF0000"/>
                </a:solidFill>
                <a:latin typeface="Arial" panose="020B0604020202020204" pitchFamily="34" charset="0"/>
              </a:rPr>
              <a:t> to put her coffee cup on</a:t>
            </a:r>
            <a:r>
              <a:rPr lang="zh-CN" altLang="en-US" sz="2800">
                <a:solidFill>
                  <a:srgbClr val="FF3399"/>
                </a:solidFill>
                <a:latin typeface="Arial" panose="020B0604020202020204" pitchFamily="34" charset="0"/>
              </a:rPr>
              <a:t>．</a:t>
            </a:r>
            <a:endParaRPr lang="zh-CN" altLang="en-US" sz="2800">
              <a:solidFill>
                <a:srgbClr val="FF3399"/>
              </a:solidFill>
              <a:latin typeface="Arial" panose="020B0604020202020204" pitchFamily="34" charset="0"/>
            </a:endParaRPr>
          </a:p>
          <a:p>
            <a:pPr algn="just" eaLnBrk="0" hangingPunct="0"/>
            <a:endParaRPr lang="zh-CN" altLang="en-US" sz="2800">
              <a:solidFill>
                <a:srgbClr val="FF3399"/>
              </a:solidFill>
              <a:latin typeface="Arial" panose="020B0604020202020204" pitchFamily="34" charset="0"/>
            </a:endParaRPr>
          </a:p>
          <a:p>
            <a:pPr algn="just" eaLnBrk="0" hangingPunct="0"/>
            <a:endParaRPr lang="zh-CN" altLang="en-US" sz="3600">
              <a:latin typeface="Arial" panose="020B0604020202020204" pitchFamily="34" charset="0"/>
            </a:endParaRPr>
          </a:p>
          <a:p>
            <a:pPr algn="just" eaLnBrk="0" hangingPunct="0"/>
            <a:endParaRPr lang="zh-CN" altLang="en-US" sz="3600">
              <a:latin typeface="Arial" panose="020B0604020202020204" pitchFamily="34" charset="0"/>
            </a:endParaRPr>
          </a:p>
        </p:txBody>
      </p:sp>
      <p:sp>
        <p:nvSpPr>
          <p:cNvPr id="80902" name="文本框 80901"/>
          <p:cNvSpPr txBox="1"/>
          <p:nvPr/>
        </p:nvSpPr>
        <p:spPr>
          <a:xfrm>
            <a:off x="3962400" y="3276600"/>
            <a:ext cx="2732088" cy="701675"/>
          </a:xfrm>
          <a:prstGeom prst="rect">
            <a:avLst/>
          </a:prstGeom>
          <a:noFill/>
          <a:ln w="9525">
            <a:noFill/>
          </a:ln>
        </p:spPr>
        <p:txBody>
          <a:bodyPr wrap="none">
            <a:spAutoFit/>
          </a:bodyPr>
          <a:lstStyle/>
          <a:p>
            <a:r>
              <a:rPr lang="zh-CN" altLang="en-US" sz="4000" b="1" dirty="0">
                <a:solidFill>
                  <a:srgbClr val="FF0000"/>
                </a:solidFill>
                <a:latin typeface="Arial" panose="020B0604020202020204" pitchFamily="34" charset="0"/>
              </a:rPr>
              <a:t>茶碟，茶托</a:t>
            </a:r>
            <a:endParaRPr lang="zh-CN" altLang="en-US" sz="40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Effect transition="in" filter="slide(fromBottom)">
                                      <p:cBhvr>
                                        <p:cTn id="7" dur="500"/>
                                        <p:tgtEl>
                                          <p:spTgt spid="8089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par>
                                <p:cTn id="8" presetID="2" presetClass="entr" presetSubtype="4" fill="hold" nodeType="withEffect">
                                  <p:stCondLst>
                                    <p:cond delay="0"/>
                                  </p:stCondLst>
                                  <p:childTnLst>
                                    <p:set>
                                      <p:cBhvr>
                                        <p:cTn id="9" dur="1" fill="hold">
                                          <p:stCondLst>
                                            <p:cond delay="0"/>
                                          </p:stCondLst>
                                        </p:cTn>
                                        <p:tgtEl>
                                          <p:spTgt spid="80899">
                                            <p:txEl>
                                              <p:pRg st="0" end="0"/>
                                            </p:txEl>
                                          </p:spTgt>
                                        </p:tgtEl>
                                        <p:attrNameLst>
                                          <p:attrName>style.visibility</p:attrName>
                                        </p:attrNameLst>
                                      </p:cBhvr>
                                      <p:to>
                                        <p:strVal val="visible"/>
                                      </p:to>
                                    </p:set>
                                    <p:anim calcmode="lin" valueType="num">
                                      <p:cBhvr additive="base">
                                        <p:cTn id="10" dur="500" fill="hold"/>
                                        <p:tgtEl>
                                          <p:spTgt spid="80899">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808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80902">
                                            <p:txEl>
                                              <p:pRg st="0" end="0"/>
                                            </p:txEl>
                                          </p:spTgt>
                                        </p:tgtEl>
                                        <p:attrNameLst>
                                          <p:attrName>style.visibility</p:attrName>
                                        </p:attrNameLst>
                                      </p:cBhvr>
                                      <p:to>
                                        <p:strVal val="visible"/>
                                      </p:to>
                                    </p:set>
                                    <p:anim calcmode="lin" valueType="num">
                                      <p:cBhvr additive="base">
                                        <p:cTn id="16" dur="500" fill="hold"/>
                                        <p:tgtEl>
                                          <p:spTgt spid="80902">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090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文本占位符 98306"/>
          <p:cNvSpPr>
            <a:spLocks noGrp="1" noRot="1"/>
          </p:cNvSpPr>
          <p:nvPr>
            <p:ph type="body" idx="1"/>
          </p:nvPr>
        </p:nvSpPr>
        <p:spPr>
          <a:xfrm>
            <a:off x="0" y="990600"/>
            <a:ext cx="8686800" cy="5334000"/>
          </a:xfrm>
        </p:spPr>
        <p:txBody>
          <a:bodyPr/>
          <a:lstStyle/>
          <a:p>
            <a:r>
              <a:rPr lang="en-US" altLang="zh-CN" sz="4000">
                <a:solidFill>
                  <a:srgbClr val="FF0000"/>
                </a:solidFill>
              </a:rPr>
              <a:t>What have you learnt today?</a:t>
            </a:r>
            <a:endParaRPr lang="en-US" altLang="zh-CN" sz="4000">
              <a:solidFill>
                <a:srgbClr val="FF0000"/>
              </a:solidFill>
            </a:endParaRPr>
          </a:p>
          <a:p>
            <a:r>
              <a:rPr lang="zh-CN" altLang="en-US" sz="2800" dirty="0"/>
              <a:t>一：主旨归纳题</a:t>
            </a:r>
            <a:endParaRPr lang="zh-CN" altLang="en-US" sz="2800" dirty="0"/>
          </a:p>
          <a:p>
            <a:r>
              <a:rPr lang="zh-CN" altLang="en-US" sz="2800"/>
              <a:t>     </a:t>
            </a:r>
            <a:r>
              <a:rPr lang="en-US" altLang="zh-CN" sz="2800" b="1" dirty="0">
                <a:solidFill>
                  <a:srgbClr val="000000"/>
                </a:solidFill>
              </a:rPr>
              <a:t>1.</a:t>
            </a:r>
            <a:r>
              <a:rPr lang="zh-CN" altLang="en-US" sz="2800" b="1" dirty="0">
                <a:solidFill>
                  <a:srgbClr val="000000"/>
                </a:solidFill>
              </a:rPr>
              <a:t>如何找主题句</a:t>
            </a:r>
            <a:endParaRPr lang="zh-CN" altLang="en-US" sz="2800" b="1" dirty="0">
              <a:solidFill>
                <a:srgbClr val="000000"/>
              </a:solidFill>
            </a:endParaRPr>
          </a:p>
          <a:p>
            <a:r>
              <a:rPr lang="zh-CN" altLang="en-US" sz="2800" b="1" dirty="0">
                <a:solidFill>
                  <a:srgbClr val="000000"/>
                </a:solidFill>
              </a:rPr>
              <a:t>     </a:t>
            </a:r>
            <a:r>
              <a:rPr lang="en-US" altLang="zh-CN" sz="2800" b="1" dirty="0">
                <a:solidFill>
                  <a:srgbClr val="000000"/>
                </a:solidFill>
              </a:rPr>
              <a:t>2.</a:t>
            </a:r>
            <a:r>
              <a:rPr lang="zh-CN" altLang="en-US" sz="2800" b="1" dirty="0">
                <a:solidFill>
                  <a:srgbClr val="000000"/>
                </a:solidFill>
              </a:rPr>
              <a:t>莫以偏概全</a:t>
            </a:r>
            <a:r>
              <a:rPr lang="en-US" altLang="zh-CN" sz="2800" b="1">
                <a:solidFill>
                  <a:srgbClr val="000000"/>
                </a:solidFill>
                <a:latin typeface="Arial" panose="020B0604020202020204" pitchFamily="34" charset="0"/>
              </a:rPr>
              <a:t>……</a:t>
            </a:r>
            <a:endParaRPr lang="en-US" altLang="zh-CN" sz="2800" b="1">
              <a:solidFill>
                <a:srgbClr val="000000"/>
              </a:solidFill>
            </a:endParaRPr>
          </a:p>
          <a:p>
            <a:r>
              <a:rPr lang="zh-CN" altLang="en-US" sz="2800" dirty="0"/>
              <a:t>二：猜测生词的词义</a:t>
            </a:r>
            <a:endParaRPr lang="zh-CN" altLang="en-US" sz="2800" dirty="0"/>
          </a:p>
          <a:p>
            <a:r>
              <a:rPr lang="en-US" altLang="zh-CN" sz="2800" b="1">
                <a:solidFill>
                  <a:srgbClr val="000000"/>
                </a:solidFill>
              </a:rPr>
              <a:t>Rule 1:</a:t>
            </a:r>
            <a:r>
              <a:rPr lang="zh-CN" altLang="en-US" sz="2800" b="1" dirty="0">
                <a:solidFill>
                  <a:srgbClr val="FF0000"/>
                </a:solidFill>
                <a:effectLst>
                  <a:outerShdw blurRad="38100" dist="38100" dir="2700000">
                    <a:srgbClr val="000000"/>
                  </a:outerShdw>
                </a:effectLst>
              </a:rPr>
              <a:t>根据文中的定义、解释猜生词</a:t>
            </a:r>
            <a:r>
              <a:rPr lang="zh-CN" altLang="en-US" sz="2800" dirty="0"/>
              <a:t> </a:t>
            </a:r>
            <a:endParaRPr lang="zh-CN" altLang="en-US" sz="2800" b="1">
              <a:solidFill>
                <a:srgbClr val="FF0000"/>
              </a:solidFill>
            </a:endParaRPr>
          </a:p>
          <a:p>
            <a:r>
              <a:rPr lang="en-US" altLang="zh-CN" sz="2800" b="1">
                <a:solidFill>
                  <a:srgbClr val="000000"/>
                </a:solidFill>
              </a:rPr>
              <a:t>Rule 2: </a:t>
            </a:r>
            <a:r>
              <a:rPr lang="zh-CN" altLang="en-US" sz="2800" b="1" dirty="0">
                <a:solidFill>
                  <a:srgbClr val="FF0000"/>
                </a:solidFill>
                <a:effectLst>
                  <a:outerShdw blurRad="38100" dist="38100" dir="2700000">
                    <a:srgbClr val="000000"/>
                  </a:outerShdw>
                </a:effectLst>
              </a:rPr>
              <a:t>根据逻辑关系（并列，对比，转折，因果）</a:t>
            </a:r>
            <a:endParaRPr lang="zh-CN" altLang="en-US" sz="2800" b="1" dirty="0">
              <a:solidFill>
                <a:srgbClr val="FF0000"/>
              </a:solidFill>
              <a:effectLst>
                <a:outerShdw blurRad="38100" dist="38100" dir="2700000">
                  <a:srgbClr val="000000"/>
                </a:outerShdw>
              </a:effectLst>
            </a:endParaRPr>
          </a:p>
          <a:p>
            <a:r>
              <a:rPr lang="en-US" altLang="zh-CN" sz="2800" b="1">
                <a:solidFill>
                  <a:srgbClr val="000000"/>
                </a:solidFill>
              </a:rPr>
              <a:t>Rule 3:</a:t>
            </a:r>
            <a:r>
              <a:rPr lang="zh-CN" altLang="en-US" sz="2800" b="1" dirty="0">
                <a:solidFill>
                  <a:srgbClr val="FF0000"/>
                </a:solidFill>
                <a:effectLst>
                  <a:outerShdw blurRad="38100" dist="38100" dir="2700000">
                    <a:srgbClr val="000000"/>
                  </a:outerShdw>
                </a:effectLst>
              </a:rPr>
              <a:t>根据上下文语境做出判断</a:t>
            </a:r>
            <a:endParaRPr lang="zh-CN" altLang="en-US" sz="2800" b="1" dirty="0">
              <a:solidFill>
                <a:srgbClr val="FF0000"/>
              </a:solidFill>
              <a:effectLst>
                <a:outerShdw blurRad="38100" dist="38100" dir="2700000">
                  <a:srgbClr val="000000"/>
                </a:outerShdw>
              </a:effectLst>
            </a:endParaRPr>
          </a:p>
          <a:p>
            <a:r>
              <a:rPr lang="en-US" altLang="zh-CN" sz="2800" b="1">
                <a:solidFill>
                  <a:srgbClr val="000000"/>
                </a:solidFill>
              </a:rPr>
              <a:t>Rule 4:</a:t>
            </a:r>
            <a:r>
              <a:rPr lang="zh-CN" altLang="en-US" sz="2800" b="1" dirty="0">
                <a:solidFill>
                  <a:srgbClr val="FF0000"/>
                </a:solidFill>
                <a:effectLst>
                  <a:outerShdw blurRad="38100" dist="38100" dir="2700000">
                    <a:srgbClr val="000000"/>
                  </a:outerShdw>
                </a:effectLst>
              </a:rPr>
              <a:t>根据构词法（合成、派生、转化）进行判断</a:t>
            </a:r>
            <a:endParaRPr lang="zh-CN" altLang="en-US" sz="2800" b="1" dirty="0">
              <a:solidFill>
                <a:srgbClr val="FF0000"/>
              </a:solidFill>
              <a:effectLst>
                <a:outerShdw blurRad="38100" dist="38100" dir="2700000">
                  <a:srgbClr val="000000"/>
                </a:outerShdw>
              </a:effectLst>
            </a:endParaRPr>
          </a:p>
          <a:p>
            <a:r>
              <a:rPr lang="en-US" altLang="zh-CN" sz="2800" b="1">
                <a:solidFill>
                  <a:srgbClr val="000000"/>
                </a:solidFill>
              </a:rPr>
              <a:t>Rule 5:</a:t>
            </a:r>
            <a:r>
              <a:rPr lang="zh-CN" altLang="en-US" sz="2800" b="1" dirty="0">
                <a:solidFill>
                  <a:srgbClr val="FF0000"/>
                </a:solidFill>
                <a:effectLst>
                  <a:outerShdw blurRad="38100" dist="38100" dir="2700000">
                    <a:srgbClr val="000000"/>
                  </a:outerShdw>
                </a:effectLst>
              </a:rPr>
              <a:t>根据常识、经验猜生词</a:t>
            </a:r>
            <a:r>
              <a:rPr lang="zh-CN" altLang="en-US" sz="2800" dirty="0"/>
              <a:t> </a:t>
            </a:r>
            <a:endParaRPr lang="zh-CN" altLang="en-US" sz="2800" dirty="0"/>
          </a:p>
          <a:p>
            <a:endParaRPr lang="zh-CN" altLang="en-US" sz="2800"/>
          </a:p>
        </p:txBody>
      </p:sp>
      <p:sp>
        <p:nvSpPr>
          <p:cNvPr id="98308" name="矩形 98307"/>
          <p:cNvSpPr/>
          <p:nvPr/>
        </p:nvSpPr>
        <p:spPr>
          <a:xfrm>
            <a:off x="685800" y="0"/>
            <a:ext cx="4419600" cy="1066800"/>
          </a:xfrm>
          <a:prstGeom prst="rect">
            <a:avLst/>
          </a:prstGeom>
        </p:spPr>
        <p:txBody>
          <a:bodyPr wrap="none" fromWordArt="1">
            <a:prstTxWarp prst="textSlantUp">
              <a:avLst>
                <a:gd name="adj" fmla="val 32056"/>
              </a:avLst>
            </a:prstTxWarp>
            <a:normAutofit/>
          </a:bodyPr>
          <a:lstStyle/>
          <a:p>
            <a:pPr algn="ctr"/>
            <a:r>
              <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Summing up</a:t>
            </a:r>
            <a:endPar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idx="4294967295"/>
          </p:nvPr>
        </p:nvSpPr>
        <p:spPr>
          <a:xfrm>
            <a:off x="152400" y="228600"/>
            <a:ext cx="8763000" cy="6629400"/>
          </a:xfrm>
          <a:ln>
            <a:solidFill>
              <a:schemeClr val="accent1"/>
            </a:solidFill>
          </a:ln>
        </p:spPr>
        <p:txBody>
          <a:bodyPr vert="horz" wrap="square" lIns="91440" tIns="45720" rIns="91440" bIns="45720" numCol="1" anchor="t" anchorCtr="0" compatLnSpc="1"/>
          <a:lstStyle/>
          <a:p>
            <a:pPr marL="0" indent="0">
              <a:lnSpc>
                <a:spcPct val="90000"/>
              </a:lnSpc>
              <a:buNone/>
            </a:pPr>
            <a:r>
              <a:rPr lang="en-US" altLang="zh-CN" b="1" dirty="0"/>
              <a:t>question forms</a:t>
            </a:r>
            <a:r>
              <a:rPr lang="zh-CN" altLang="en-US" b="1" dirty="0"/>
              <a:t>：</a:t>
            </a:r>
            <a:endParaRPr lang="zh-CN" altLang="en-US" b="1" dirty="0">
              <a:latin typeface="微软雅黑" panose="020B0503020204020204" pitchFamily="34" charset="-122"/>
              <a:ea typeface="微软雅黑" panose="020B0503020204020204" pitchFamily="34" charset="-122"/>
            </a:endParaRPr>
          </a:p>
          <a:p>
            <a:pPr marL="0" indent="0">
              <a:lnSpc>
                <a:spcPct val="90000"/>
              </a:lnSpc>
              <a:buNone/>
            </a:pPr>
            <a:r>
              <a:rPr lang="zh-CN" altLang="en-US" dirty="0">
                <a:latin typeface="微软雅黑" panose="020B0503020204020204" pitchFamily="34" charset="-122"/>
                <a:ea typeface="微软雅黑" panose="020B0503020204020204" pitchFamily="34" charset="-122"/>
              </a:rPr>
              <a:t>大意类：</a:t>
            </a:r>
            <a:endParaRPr lang="zh-CN" altLang="en-US" dirty="0">
              <a:latin typeface="微软雅黑" panose="020B0503020204020204" pitchFamily="34" charset="-122"/>
              <a:ea typeface="微软雅黑" panose="020B0503020204020204" pitchFamily="34" charset="-122"/>
            </a:endParaRPr>
          </a:p>
          <a:p>
            <a:pPr marL="0" indent="0">
              <a:lnSpc>
                <a:spcPct val="90000"/>
              </a:lnSpc>
              <a:buNone/>
            </a:pPr>
            <a:r>
              <a:rPr lang="en-US" altLang="zh-CN">
                <a:solidFill>
                  <a:srgbClr val="FF0066"/>
                </a:solidFill>
              </a:rPr>
              <a:t>The main idea of the passage is ...</a:t>
            </a:r>
            <a:endParaRPr lang="en-US" altLang="zh-CN">
              <a:solidFill>
                <a:srgbClr val="FF0066"/>
              </a:solidFill>
            </a:endParaRPr>
          </a:p>
          <a:p>
            <a:pPr marL="0" indent="0">
              <a:lnSpc>
                <a:spcPct val="90000"/>
              </a:lnSpc>
              <a:buNone/>
            </a:pPr>
            <a:r>
              <a:rPr lang="en-US" altLang="zh-CN">
                <a:solidFill>
                  <a:srgbClr val="FF0066"/>
                </a:solidFill>
              </a:rPr>
              <a:t>What is the passage mainly about?</a:t>
            </a:r>
            <a:endParaRPr lang="en-US" altLang="zh-CN" sz="2800">
              <a:solidFill>
                <a:srgbClr val="FF0066"/>
              </a:solidFill>
            </a:endParaRPr>
          </a:p>
          <a:p>
            <a:pPr marL="0" indent="0">
              <a:lnSpc>
                <a:spcPct val="90000"/>
              </a:lnSpc>
              <a:buNone/>
            </a:pPr>
            <a:r>
              <a:rPr lang="zh-CN" altLang="en-US" dirty="0">
                <a:latin typeface="微软雅黑" panose="020B0503020204020204" pitchFamily="34" charset="-122"/>
                <a:ea typeface="微软雅黑" panose="020B0503020204020204" pitchFamily="34" charset="-122"/>
              </a:rPr>
              <a:t>标题类：</a:t>
            </a:r>
            <a:endParaRPr lang="zh-CN" altLang="en-US" dirty="0">
              <a:latin typeface="微软雅黑" panose="020B0503020204020204" pitchFamily="34" charset="-122"/>
              <a:ea typeface="微软雅黑" panose="020B0503020204020204" pitchFamily="34" charset="-122"/>
            </a:endParaRPr>
          </a:p>
          <a:p>
            <a:pPr marL="0" indent="0">
              <a:lnSpc>
                <a:spcPct val="90000"/>
              </a:lnSpc>
              <a:buNone/>
            </a:pPr>
            <a:r>
              <a:rPr lang="en-US" altLang="zh-CN">
                <a:solidFill>
                  <a:srgbClr val="FF0066"/>
                </a:solidFill>
              </a:rPr>
              <a:t>What's the best title / headline for the passage?</a:t>
            </a:r>
            <a:endParaRPr lang="en-US" altLang="zh-CN">
              <a:solidFill>
                <a:srgbClr val="FF0066"/>
              </a:solidFill>
            </a:endParaRPr>
          </a:p>
          <a:p>
            <a:pPr marL="0" indent="0">
              <a:lnSpc>
                <a:spcPct val="90000"/>
              </a:lnSpc>
              <a:buNone/>
            </a:pPr>
            <a:r>
              <a:rPr lang="en-US" altLang="zh-CN">
                <a:solidFill>
                  <a:srgbClr val="FF0066"/>
                </a:solidFill>
              </a:rPr>
              <a:t>The best title for the passage might be ...</a:t>
            </a:r>
            <a:endParaRPr lang="en-US" altLang="zh-CN">
              <a:solidFill>
                <a:srgbClr val="FF0066"/>
              </a:solidFill>
            </a:endParaRPr>
          </a:p>
          <a:p>
            <a:pPr marL="0" indent="0">
              <a:lnSpc>
                <a:spcPct val="90000"/>
              </a:lnSpc>
              <a:buNone/>
            </a:pPr>
            <a:r>
              <a:rPr lang="zh-CN" altLang="en-US" dirty="0">
                <a:latin typeface="微软雅黑" panose="020B0503020204020204" pitchFamily="34" charset="-122"/>
                <a:ea typeface="微软雅黑" panose="020B0503020204020204" pitchFamily="34" charset="-122"/>
              </a:rPr>
              <a:t>作者意图类：</a:t>
            </a:r>
            <a:endParaRPr lang="zh-CN" altLang="en-US" dirty="0">
              <a:latin typeface="微软雅黑" panose="020B0503020204020204" pitchFamily="34" charset="-122"/>
              <a:ea typeface="微软雅黑" panose="020B0503020204020204" pitchFamily="34" charset="-122"/>
            </a:endParaRPr>
          </a:p>
          <a:p>
            <a:pPr marL="0" indent="0">
              <a:lnSpc>
                <a:spcPct val="90000"/>
              </a:lnSpc>
              <a:buNone/>
            </a:pPr>
            <a:r>
              <a:rPr lang="en-US" altLang="zh-CN" dirty="0">
                <a:solidFill>
                  <a:srgbClr val="FF0066"/>
                </a:solidFill>
              </a:rPr>
              <a:t>What's the writer's purpose in writing the passage</a:t>
            </a:r>
            <a:r>
              <a:rPr lang="zh-CN" altLang="en-US" dirty="0">
                <a:solidFill>
                  <a:srgbClr val="FF0066"/>
                </a:solidFill>
              </a:rPr>
              <a:t>？ </a:t>
            </a:r>
            <a:endParaRPr lang="zh-CN" altLang="en-US" dirty="0">
              <a:solidFill>
                <a:srgbClr val="FF0066"/>
              </a:solidFill>
            </a:endParaRPr>
          </a:p>
          <a:p>
            <a:pPr marL="0" indent="0">
              <a:lnSpc>
                <a:spcPct val="90000"/>
              </a:lnSpc>
              <a:buNone/>
            </a:pPr>
            <a:r>
              <a:rPr lang="en-US" altLang="zh-CN">
                <a:solidFill>
                  <a:srgbClr val="FF0066"/>
                </a:solidFill>
              </a:rPr>
              <a:t>The author's purpose of writing this passage is </a:t>
            </a:r>
            <a:r>
              <a:rPr lang="en-US" altLang="zh-CN">
                <a:solidFill>
                  <a:srgbClr val="FF0066"/>
                </a:solidFill>
                <a:latin typeface="Arial" panose="020B0604020202020204" pitchFamily="34" charset="0"/>
              </a:rPr>
              <a:t>…</a:t>
            </a:r>
            <a:endParaRPr lang="en-US" altLang="zh-CN">
              <a:solidFill>
                <a:srgbClr val="FF0066"/>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矩形 66561"/>
          <p:cNvSpPr/>
          <p:nvPr/>
        </p:nvSpPr>
        <p:spPr>
          <a:xfrm>
            <a:off x="179388" y="1263650"/>
            <a:ext cx="8785225" cy="4487863"/>
          </a:xfrm>
          <a:prstGeom prst="rect">
            <a:avLst/>
          </a:prstGeom>
          <a:noFill/>
          <a:ln w="9525" cap="flat" cmpd="sng">
            <a:solidFill>
              <a:schemeClr val="folHlink"/>
            </a:solidFill>
            <a:prstDash val="solid"/>
            <a:miter/>
            <a:headEnd type="none" w="med" len="med"/>
            <a:tailEnd type="none" w="med" len="med"/>
          </a:ln>
        </p:spPr>
        <p:txBody>
          <a:bodyPr anchor="ctr">
            <a:spAutoFit/>
          </a:bodyPr>
          <a:lstStyle/>
          <a:p>
            <a:r>
              <a:rPr lang="en-US" altLang="zh-CN" sz="3200" b="1" dirty="0">
                <a:latin typeface="黑体" panose="02010609060101010101" pitchFamily="2" charset="-122"/>
                <a:ea typeface="黑体" panose="02010609060101010101" pitchFamily="2" charset="-122"/>
              </a:rPr>
              <a:t>1.</a:t>
            </a:r>
            <a:r>
              <a:rPr lang="zh-CN" altLang="en-US" sz="3200" b="1" dirty="0">
                <a:latin typeface="黑体" panose="02010609060101010101" pitchFamily="2" charset="-122"/>
                <a:ea typeface="黑体" panose="02010609060101010101" pitchFamily="2" charset="-122"/>
              </a:rPr>
              <a:t>段落中出现表转折的词语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如</a:t>
            </a:r>
            <a:r>
              <a:rPr lang="en-US" altLang="zh-CN" sz="3200" b="1">
                <a:latin typeface="Times New Roman" panose="02020603050405020304" pitchFamily="18" charset="0"/>
                <a:ea typeface="黑体" panose="02010609060101010101" pitchFamily="2" charset="-122"/>
              </a:rPr>
              <a:t>however, but, in fact, actually, while, on the contrary, in contrast</a:t>
            </a:r>
            <a:r>
              <a:rPr lang="zh-CN" altLang="en-US" sz="3200" b="1" dirty="0">
                <a:latin typeface="黑体" panose="02010609060101010101" pitchFamily="2" charset="-122"/>
                <a:ea typeface="黑体" panose="02010609060101010101" pitchFamily="2" charset="-122"/>
              </a:rPr>
              <a:t>等</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时</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其后的句子很可能是主题句。 </a:t>
            </a:r>
            <a:endParaRPr lang="zh-CN" altLang="en-US"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首段出现疑问句时</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对该问题的回答很可能就是主题句。</a:t>
            </a:r>
            <a:endParaRPr lang="zh-CN" altLang="en-US"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3.</a:t>
            </a:r>
            <a:r>
              <a:rPr lang="zh-CN" altLang="en-US" sz="3200" b="1" dirty="0">
                <a:latin typeface="黑体" panose="02010609060101010101" pitchFamily="2" charset="-122"/>
                <a:ea typeface="黑体" panose="02010609060101010101" pitchFamily="2" charset="-122"/>
              </a:rPr>
              <a:t>作者有意识地反复强调的观点</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通常是</a:t>
            </a:r>
            <a:r>
              <a:rPr lang="zh-CN" altLang="en-US" sz="3200" b="1" dirty="0">
                <a:solidFill>
                  <a:srgbClr val="FF0000"/>
                </a:solidFill>
                <a:latin typeface="黑体" panose="02010609060101010101" pitchFamily="2" charset="-122"/>
                <a:ea typeface="黑体" panose="02010609060101010101" pitchFamily="2" charset="-122"/>
              </a:rPr>
              <a:t>主旨</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反复出现的词语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一般为体现文章主旨的</a:t>
            </a:r>
            <a:r>
              <a:rPr lang="zh-CN" altLang="en-US" sz="3200" b="1" dirty="0">
                <a:solidFill>
                  <a:srgbClr val="FF0000"/>
                </a:solidFill>
                <a:latin typeface="黑体" panose="02010609060101010101" pitchFamily="2" charset="-122"/>
                <a:ea typeface="黑体" panose="02010609060101010101" pitchFamily="2" charset="-122"/>
              </a:rPr>
              <a:t>关键词</a:t>
            </a:r>
            <a:r>
              <a:rPr lang="zh-CN" altLang="en-US" sz="3200" b="1" dirty="0">
                <a:latin typeface="黑体" panose="02010609060101010101" pitchFamily="2" charset="-122"/>
                <a:ea typeface="黑体" panose="02010609060101010101" pitchFamily="2" charset="-122"/>
              </a:rPr>
              <a:t>。</a:t>
            </a:r>
            <a:endParaRPr lang="zh-CN" altLang="en-US"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4.</a:t>
            </a:r>
            <a:r>
              <a:rPr lang="zh-CN" altLang="en-US" sz="3200" b="1" dirty="0">
                <a:latin typeface="黑体" panose="02010609060101010101" pitchFamily="2" charset="-122"/>
                <a:ea typeface="黑体" panose="02010609060101010101" pitchFamily="2" charset="-122"/>
              </a:rPr>
              <a:t>表示总结或结论的话常有</a:t>
            </a:r>
            <a:r>
              <a:rPr lang="en-US" altLang="zh-CN" sz="3200" b="1" dirty="0">
                <a:latin typeface="Times New Roman" panose="02020603050405020304" pitchFamily="18" charset="0"/>
                <a:ea typeface="黑体" panose="02010609060101010101" pitchFamily="2" charset="-122"/>
              </a:rPr>
              <a:t>therefore</a:t>
            </a:r>
            <a:r>
              <a:rPr lang="zh-CN" altLang="en-US" sz="3200" b="1" dirty="0">
                <a:latin typeface="Times New Roman" panose="02020603050405020304" pitchFamily="18" charset="0"/>
                <a:ea typeface="黑体" panose="02010609060101010101" pitchFamily="2" charset="-122"/>
              </a:rPr>
              <a:t>，</a:t>
            </a:r>
            <a:r>
              <a:rPr lang="en-US" altLang="zh-CN" sz="3200" b="1" dirty="0">
                <a:latin typeface="Times New Roman" panose="02020603050405020304" pitchFamily="18" charset="0"/>
                <a:ea typeface="黑体" panose="02010609060101010101" pitchFamily="2" charset="-122"/>
              </a:rPr>
              <a:t>thus</a:t>
            </a:r>
            <a:r>
              <a:rPr lang="zh-CN" altLang="en-US" sz="3200" b="1" dirty="0">
                <a:latin typeface="Times New Roman" panose="02020603050405020304" pitchFamily="18" charset="0"/>
                <a:ea typeface="黑体" panose="02010609060101010101" pitchFamily="2" charset="-122"/>
              </a:rPr>
              <a:t>，</a:t>
            </a:r>
            <a:r>
              <a:rPr lang="en-US" altLang="zh-CN" sz="3200" b="1" dirty="0">
                <a:latin typeface="Times New Roman" panose="02020603050405020304" pitchFamily="18" charset="0"/>
                <a:ea typeface="黑体" panose="02010609060101010101" pitchFamily="2" charset="-122"/>
              </a:rPr>
              <a:t>in short,  conclude</a:t>
            </a:r>
            <a:r>
              <a:rPr lang="zh-CN" altLang="en-US" sz="3200" b="1" dirty="0">
                <a:latin typeface="Times New Roman" panose="02020603050405020304" pitchFamily="18" charset="0"/>
                <a:ea typeface="黑体" panose="02010609060101010101" pitchFamily="2" charset="-122"/>
              </a:rPr>
              <a:t>，</a:t>
            </a:r>
            <a:r>
              <a:rPr lang="en-US" altLang="zh-CN" sz="3200" b="1">
                <a:latin typeface="Times New Roman" panose="02020603050405020304" pitchFamily="18" charset="0"/>
                <a:ea typeface="黑体" panose="02010609060101010101" pitchFamily="2" charset="-122"/>
              </a:rPr>
              <a:t>conclusion</a:t>
            </a:r>
            <a:r>
              <a:rPr lang="zh-CN" altLang="en-US" sz="3200" b="1" dirty="0">
                <a:latin typeface="黑体" panose="02010609060101010101" pitchFamily="2" charset="-122"/>
                <a:ea typeface="黑体" panose="02010609060101010101" pitchFamily="2" charset="-122"/>
              </a:rPr>
              <a:t>等。</a:t>
            </a:r>
            <a:endParaRPr lang="zh-CN" altLang="en-US" sz="3200" b="1" dirty="0">
              <a:latin typeface="黑体" panose="02010609060101010101" pitchFamily="2" charset="-122"/>
              <a:ea typeface="黑体" panose="02010609060101010101" pitchFamily="2" charset="-122"/>
            </a:endParaRPr>
          </a:p>
        </p:txBody>
      </p:sp>
      <p:sp>
        <p:nvSpPr>
          <p:cNvPr id="66563" name="矩形 66562"/>
          <p:cNvSpPr/>
          <p:nvPr/>
        </p:nvSpPr>
        <p:spPr>
          <a:xfrm>
            <a:off x="323850" y="476250"/>
            <a:ext cx="4672013" cy="579438"/>
          </a:xfrm>
          <a:prstGeom prst="rect">
            <a:avLst/>
          </a:prstGeom>
          <a:noFill/>
          <a:ln w="9525">
            <a:noFill/>
          </a:ln>
        </p:spPr>
        <p:txBody>
          <a:bodyPr wrap="none" anchor="t">
            <a:spAutoFit/>
          </a:bodyPr>
          <a:lstStyle/>
          <a:p>
            <a:r>
              <a:rPr lang="zh-CN" altLang="en-US" sz="3200" b="1" dirty="0">
                <a:latin typeface="Times New Roman" panose="02020603050405020304" pitchFamily="18" charset="0"/>
                <a:ea typeface="黑体" panose="02010609060101010101" pitchFamily="2" charset="-122"/>
              </a:rPr>
              <a:t>找主题句的四个小窍门：</a:t>
            </a:r>
            <a:endParaRPr lang="zh-CN" altLang="en-US" sz="3200" b="1" dirty="0">
              <a:latin typeface="Times New Roman" panose="02020603050405020304" pitchFamily="18" charset="0"/>
              <a:ea typeface="黑体" panose="02010609060101010101" pitchFamily="2" charset="-122"/>
            </a:endParaRPr>
          </a:p>
        </p:txBody>
      </p:sp>
    </p:spTree>
  </p:cSld>
  <p:clrMapOvr>
    <a:masterClrMapping/>
  </p:clrMapOvr>
  <p:transition>
    <p:checke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5" name="图片 63494" descr="13509552_13509552_1346487323625_mthumb"/>
          <p:cNvPicPr>
            <a:picLocks noChangeAspect="1"/>
          </p:cNvPicPr>
          <p:nvPr/>
        </p:nvPicPr>
        <p:blipFill>
          <a:blip r:embed="rId1"/>
          <a:stretch>
            <a:fillRect/>
          </a:stretch>
        </p:blipFill>
        <p:spPr>
          <a:xfrm>
            <a:off x="4495800" y="533400"/>
            <a:ext cx="4648200" cy="5867400"/>
          </a:xfrm>
          <a:prstGeom prst="rect">
            <a:avLst/>
          </a:prstGeom>
          <a:noFill/>
          <a:ln w="9525">
            <a:noFill/>
          </a:ln>
        </p:spPr>
      </p:pic>
      <p:sp>
        <p:nvSpPr>
          <p:cNvPr id="63491" name="AutoShape 5" descr="花束"/>
          <p:cNvSpPr/>
          <p:nvPr/>
        </p:nvSpPr>
        <p:spPr>
          <a:xfrm>
            <a:off x="0" y="1219200"/>
            <a:ext cx="3886200" cy="5638800"/>
          </a:xfrm>
          <a:prstGeom prst="cloudCallout">
            <a:avLst>
              <a:gd name="adj1" fmla="val 105310"/>
              <a:gd name="adj2" fmla="val -12472"/>
            </a:avLst>
          </a:prstGeom>
          <a:blipFill rotWithShape="0">
            <a:blip r:embed="rId2"/>
          </a:blipFill>
          <a:ln w="9525" cap="flat" cmpd="sng">
            <a:solidFill>
              <a:schemeClr val="tx1"/>
            </a:solidFill>
            <a:prstDash val="solid"/>
            <a:headEnd type="none" w="med" len="med"/>
            <a:tailEnd type="none" w="med" len="med"/>
          </a:ln>
        </p:spPr>
        <p:txBody>
          <a:bodyPr/>
          <a:lstStyle/>
          <a:p>
            <a:pPr algn="ctr"/>
            <a:endParaRPr lang="zh-CN" altLang="zh-CN" sz="2400" dirty="0">
              <a:latin typeface="Times New Roman" panose="02020603050405020304" pitchFamily="18" charset="0"/>
            </a:endParaRPr>
          </a:p>
        </p:txBody>
      </p:sp>
      <p:sp>
        <p:nvSpPr>
          <p:cNvPr id="63492" name="Text Box 6"/>
          <p:cNvSpPr txBox="1"/>
          <p:nvPr/>
        </p:nvSpPr>
        <p:spPr>
          <a:xfrm>
            <a:off x="0" y="2057400"/>
            <a:ext cx="3886200" cy="4117975"/>
          </a:xfrm>
          <a:prstGeom prst="rect">
            <a:avLst/>
          </a:prstGeom>
          <a:noFill/>
          <a:ln w="9525">
            <a:noFill/>
          </a:ln>
        </p:spPr>
        <p:txBody>
          <a:bodyPr>
            <a:spAutoFit/>
          </a:bodyPr>
          <a:lstStyle/>
          <a:p>
            <a:pPr algn="ctr">
              <a:spcBef>
                <a:spcPct val="50000"/>
              </a:spcBef>
            </a:pPr>
            <a:r>
              <a:rPr lang="en-US" altLang="zh-CN" sz="4800" b="1">
                <a:solidFill>
                  <a:srgbClr val="0000FF"/>
                </a:solidFill>
                <a:latin typeface="Comic Sans MS" panose="030F0702030302020204" pitchFamily="66" charset="0"/>
              </a:rPr>
              <a:t>  Please keep in mind,</a:t>
            </a:r>
            <a:endParaRPr lang="en-US" altLang="zh-CN" sz="4800" b="1">
              <a:solidFill>
                <a:srgbClr val="0000FF"/>
              </a:solidFill>
              <a:latin typeface="Comic Sans MS" panose="030F0702030302020204" pitchFamily="66" charset="0"/>
            </a:endParaRPr>
          </a:p>
          <a:p>
            <a:pPr algn="ctr">
              <a:spcBef>
                <a:spcPct val="50000"/>
              </a:spcBef>
            </a:pPr>
            <a:r>
              <a:rPr lang="en-US" altLang="zh-CN" sz="4800" b="1">
                <a:solidFill>
                  <a:srgbClr val="E40B06"/>
                </a:solidFill>
                <a:latin typeface="Comic Sans MS" panose="030F0702030302020204" pitchFamily="66" charset="0"/>
              </a:rPr>
              <a:t>Practice     makes perfect!</a:t>
            </a:r>
            <a:r>
              <a:rPr lang="en-US" altLang="zh-CN" sz="4800" b="1">
                <a:solidFill>
                  <a:srgbClr val="0000FF"/>
                </a:solidFill>
                <a:latin typeface="Comic Sans MS" panose="030F0702030302020204" pitchFamily="66" charset="0"/>
              </a:rPr>
              <a:t>   </a:t>
            </a:r>
            <a:endParaRPr lang="en-US" altLang="zh-CN" sz="4800" b="1">
              <a:solidFill>
                <a:srgbClr val="0000FF"/>
              </a:solidFill>
              <a:latin typeface="Comic Sans MS" panose="030F0702030302020204" pitchFamily="66" charset="0"/>
            </a:endParaRPr>
          </a:p>
        </p:txBody>
      </p:sp>
      <p:sp>
        <p:nvSpPr>
          <p:cNvPr id="63493" name="矩形 63492"/>
          <p:cNvSpPr/>
          <p:nvPr/>
        </p:nvSpPr>
        <p:spPr>
          <a:xfrm>
            <a:off x="304800" y="0"/>
            <a:ext cx="5105400" cy="2041525"/>
          </a:xfrm>
          <a:prstGeom prst="rect">
            <a:avLst/>
          </a:prstGeom>
          <a:noFill/>
          <a:ln w="9525">
            <a:noFill/>
          </a:ln>
        </p:spPr>
        <p:txBody>
          <a:bodyPr>
            <a:spAutoFit/>
          </a:bodyPr>
          <a:lstStyle/>
          <a:p>
            <a:endParaRPr lang="en-US" altLang="zh-CN" sz="3200" b="1">
              <a:solidFill>
                <a:srgbClr val="009900"/>
              </a:solidFill>
              <a:latin typeface="Arial" panose="020B0604020202020204" pitchFamily="34" charset="0"/>
            </a:endParaRPr>
          </a:p>
          <a:p>
            <a:r>
              <a:rPr lang="en-US" altLang="zh-CN" sz="3200" b="1">
                <a:solidFill>
                  <a:srgbClr val="009900"/>
                </a:solidFill>
                <a:latin typeface="Arial" panose="020B0604020202020204" pitchFamily="34" charset="0"/>
              </a:rPr>
              <a:t>Have a try! Guess the </a:t>
            </a:r>
            <a:endParaRPr lang="en-US" altLang="zh-CN" sz="3200" b="1">
              <a:solidFill>
                <a:srgbClr val="009900"/>
              </a:solidFill>
              <a:latin typeface="Arial" panose="020B0604020202020204" pitchFamily="34" charset="0"/>
            </a:endParaRPr>
          </a:p>
          <a:p>
            <a:r>
              <a:rPr lang="en-US" altLang="zh-CN" sz="3200" b="1">
                <a:solidFill>
                  <a:srgbClr val="009900"/>
                </a:solidFill>
                <a:latin typeface="Arial" panose="020B0604020202020204" pitchFamily="34" charset="0"/>
              </a:rPr>
              <a:t>main idea of each passage quickly!</a:t>
            </a:r>
            <a:endParaRPr lang="en-US" altLang="zh-CN" sz="3200" b="1">
              <a:solidFill>
                <a:srgbClr val="009900"/>
              </a:solidFill>
              <a:latin typeface="Arial" panose="020B0604020202020204" pitchFamily="34" charset="0"/>
            </a:endParaRPr>
          </a:p>
        </p:txBody>
      </p:sp>
    </p:spTree>
  </p:cSld>
  <p:clrMapOvr>
    <a:masterClrMapping/>
  </p:clrMapOvr>
  <p:transition spd="med">
    <p:plu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文本占位符 94209"/>
          <p:cNvSpPr>
            <a:spLocks noGrp="1" noRot="1"/>
          </p:cNvSpPr>
          <p:nvPr>
            <p:ph type="body" idx="1"/>
          </p:nvPr>
        </p:nvSpPr>
        <p:spPr>
          <a:xfrm>
            <a:off x="0" y="381000"/>
            <a:ext cx="9144000" cy="6248400"/>
          </a:xfrm>
        </p:spPr>
        <p:txBody>
          <a:bodyPr/>
          <a:lstStyle/>
          <a:p>
            <a:pPr>
              <a:buNone/>
            </a:pPr>
            <a:r>
              <a:rPr lang="en-US" altLang="zh-CN" sz="2800"/>
              <a:t>       </a:t>
            </a:r>
            <a:r>
              <a:rPr lang="en-US" altLang="zh-CN" sz="2800" b="1">
                <a:solidFill>
                  <a:schemeClr val="tx2"/>
                </a:solidFill>
              </a:rPr>
              <a:t>Smoking cigarettes is harmful to your health.</a:t>
            </a:r>
            <a:r>
              <a:rPr lang="en-US" altLang="zh-CN" sz="2800" b="1"/>
              <a:t> Experiments show that cigarette smoking can cause cancer. Besides the most serious and terrible disease (illness), cancer, cigarette smoking also can cause other health problems. For example, it can give one a “smoker’s cough”. Finally, studies have shown it is easy for cigarette smokers to catch colds. Whether you get an unimportant cold or terrible killer, cancer, smoking is harmful. Is it worth it? (1 minute)</a:t>
            </a:r>
            <a:endParaRPr lang="en-US" altLang="zh-CN" sz="2800" b="1"/>
          </a:p>
          <a:p>
            <a:pPr>
              <a:buNone/>
            </a:pPr>
            <a:r>
              <a:rPr lang="en-US" altLang="zh-CN" sz="2800" b="1">
                <a:solidFill>
                  <a:srgbClr val="009900"/>
                </a:solidFill>
              </a:rPr>
              <a:t>   </a:t>
            </a:r>
            <a:r>
              <a:rPr lang="en-US" altLang="zh-CN" sz="2800" b="1">
                <a:solidFill>
                  <a:srgbClr val="FF0000"/>
                </a:solidFill>
              </a:rPr>
              <a:t>Please find out the topic sentence of the passage.</a:t>
            </a:r>
            <a:endParaRPr lang="en-US" altLang="zh-CN" sz="2800" b="1">
              <a:solidFill>
                <a:srgbClr val="FF0000"/>
              </a:solidFill>
            </a:endParaRPr>
          </a:p>
          <a:p>
            <a:pPr algn="just">
              <a:buNone/>
            </a:pPr>
            <a:r>
              <a:rPr lang="zh-CN" altLang="en-US" sz="2800" b="1" dirty="0"/>
              <a:t>开门见山</a:t>
            </a:r>
            <a:r>
              <a:rPr lang="en-US" altLang="zh-CN" sz="2800" b="1"/>
              <a:t>, </a:t>
            </a:r>
            <a:r>
              <a:rPr lang="zh-CN" altLang="en-US" sz="2800" b="1" dirty="0"/>
              <a:t>提出主题</a:t>
            </a:r>
            <a:r>
              <a:rPr lang="en-US" altLang="zh-CN" sz="2800" b="1"/>
              <a:t>, </a:t>
            </a:r>
            <a:r>
              <a:rPr lang="zh-CN" altLang="en-US" sz="2800" b="1" dirty="0"/>
              <a:t>随之用细节来解释</a:t>
            </a:r>
            <a:r>
              <a:rPr lang="en-US" altLang="zh-CN" sz="2800" b="1"/>
              <a:t>, </a:t>
            </a:r>
            <a:r>
              <a:rPr lang="zh-CN" altLang="en-US" sz="2800" b="1" dirty="0"/>
              <a:t>支撑或发展主题句所表达的主题思想</a:t>
            </a:r>
            <a:r>
              <a:rPr lang="en-US" altLang="zh-CN" sz="2800" b="1"/>
              <a:t>. </a:t>
            </a:r>
            <a:r>
              <a:rPr lang="zh-CN" altLang="en-US" sz="2800" b="1" dirty="0"/>
              <a:t>最常见的演绎法写作方式</a:t>
            </a:r>
            <a:r>
              <a:rPr lang="en-US" altLang="zh-CN" sz="2800" b="1"/>
              <a:t>.</a:t>
            </a:r>
            <a:endParaRPr lang="en-US" altLang="zh-CN" sz="2800" b="1"/>
          </a:p>
          <a:p>
            <a:endParaRPr lang="en-US" altLang="zh-CN" sz="2800" dirty="0"/>
          </a:p>
        </p:txBody>
      </p:sp>
      <p:sp>
        <p:nvSpPr>
          <p:cNvPr id="94211" name="矩形 94210"/>
          <p:cNvSpPr/>
          <p:nvPr/>
        </p:nvSpPr>
        <p:spPr>
          <a:xfrm>
            <a:off x="3505200" y="0"/>
            <a:ext cx="1592263" cy="457200"/>
          </a:xfrm>
          <a:prstGeom prst="rect">
            <a:avLst/>
          </a:prstGeom>
          <a:noFill/>
          <a:ln w="9525">
            <a:noFill/>
          </a:ln>
        </p:spPr>
        <p:txBody>
          <a:bodyPr wrap="none" anchor="t">
            <a:spAutoFit/>
          </a:bodyPr>
          <a:lstStyle/>
          <a:p>
            <a:r>
              <a:rPr lang="en-US" altLang="zh-CN" sz="2400" b="1">
                <a:latin typeface="Arial" panose="020B0604020202020204" pitchFamily="34" charset="0"/>
              </a:rPr>
              <a:t>Passage1</a:t>
            </a:r>
            <a:endParaRPr lang="en-US" altLang="zh-CN" sz="2400" b="1">
              <a:latin typeface="Arial" panose="020B0604020202020204" pitchFamily="34" charset="0"/>
            </a:endParaRPr>
          </a:p>
        </p:txBody>
      </p:sp>
      <p:sp>
        <p:nvSpPr>
          <p:cNvPr id="31750" name="Line 6"/>
          <p:cNvSpPr>
            <a:spLocks noChangeShapeType="1"/>
          </p:cNvSpPr>
          <p:nvPr/>
        </p:nvSpPr>
        <p:spPr bwMode="auto">
          <a:xfrm>
            <a:off x="533400" y="838200"/>
            <a:ext cx="7924800" cy="76200"/>
          </a:xfrm>
          <a:prstGeom prst="line">
            <a:avLst/>
          </a:prstGeom>
          <a:ln w="28575">
            <a:solidFill>
              <a:srgbClr val="FF0066"/>
            </a:solidFill>
            <a:roun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4" name="Oval 4"/>
          <p:cNvSpPr>
            <a:spLocks noChangeArrowheads="1"/>
          </p:cNvSpPr>
          <p:nvPr/>
        </p:nvSpPr>
        <p:spPr bwMode="auto">
          <a:xfrm>
            <a:off x="228600" y="914400"/>
            <a:ext cx="31242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Oval 4"/>
          <p:cNvSpPr>
            <a:spLocks noChangeArrowheads="1"/>
          </p:cNvSpPr>
          <p:nvPr/>
        </p:nvSpPr>
        <p:spPr bwMode="auto">
          <a:xfrm>
            <a:off x="381000" y="1295400"/>
            <a:ext cx="23622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Oval 4"/>
          <p:cNvSpPr>
            <a:spLocks noChangeArrowheads="1"/>
          </p:cNvSpPr>
          <p:nvPr/>
        </p:nvSpPr>
        <p:spPr bwMode="auto">
          <a:xfrm>
            <a:off x="3276600" y="2133600"/>
            <a:ext cx="5486400" cy="5334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Oval 4"/>
          <p:cNvSpPr>
            <a:spLocks noChangeArrowheads="1"/>
          </p:cNvSpPr>
          <p:nvPr/>
        </p:nvSpPr>
        <p:spPr bwMode="auto">
          <a:xfrm>
            <a:off x="7239000" y="3886200"/>
            <a:ext cx="22098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Oval 4"/>
          <p:cNvSpPr>
            <a:spLocks noChangeArrowheads="1"/>
          </p:cNvSpPr>
          <p:nvPr/>
        </p:nvSpPr>
        <p:spPr bwMode="auto">
          <a:xfrm>
            <a:off x="381000" y="4267200"/>
            <a:ext cx="18288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50"/>
                                        </p:tgtEl>
                                        <p:attrNameLst>
                                          <p:attrName>style.visibility</p:attrName>
                                        </p:attrNameLst>
                                      </p:cBhvr>
                                      <p:to>
                                        <p:strVal val="visible"/>
                                      </p:to>
                                    </p:set>
                                    <p:animEffect transition="in" filter="blinds(horizontal)">
                                      <p:cBhvr>
                                        <p:cTn id="7" dur="500"/>
                                        <p:tgtEl>
                                          <p:spTgt spid="317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blinds(horizontal)">
                                      <p:cBhvr>
                                        <p:cTn id="12" dur="5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94210">
                                            <p:txEl>
                                              <p:pRg st="2" end="2"/>
                                            </p:txEl>
                                          </p:spTgt>
                                        </p:tgtEl>
                                        <p:attrNameLst>
                                          <p:attrName>style.visibility</p:attrName>
                                        </p:attrNameLst>
                                      </p:cBhvr>
                                      <p:to>
                                        <p:strVal val="visible"/>
                                      </p:to>
                                    </p:set>
                                    <p:animEffect transition="in" filter="box(in)">
                                      <p:cBhvr>
                                        <p:cTn id="37" dur="500"/>
                                        <p:tgtEl>
                                          <p:spTgt spid="942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P spid="2" grpId="1" animBg="1"/>
      <p:bldP spid="3" grpId="1" animBg="1"/>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文本占位符 92162"/>
          <p:cNvSpPr>
            <a:spLocks noGrp="1" noRot="1"/>
          </p:cNvSpPr>
          <p:nvPr>
            <p:ph type="body" idx="1"/>
          </p:nvPr>
        </p:nvSpPr>
        <p:spPr>
          <a:xfrm>
            <a:off x="152400" y="381000"/>
            <a:ext cx="8991600" cy="6172200"/>
          </a:xfrm>
        </p:spPr>
        <p:txBody>
          <a:bodyPr/>
          <a:lstStyle/>
          <a:p>
            <a:pPr>
              <a:buNone/>
            </a:pPr>
            <a:r>
              <a:rPr lang="en-US" altLang="zh-CN" sz="2800" dirty="0"/>
              <a:t>   Often no one looks more guilty than the innocent(</a:t>
            </a:r>
            <a:r>
              <a:rPr lang="zh-CN" altLang="en-US" sz="2800" dirty="0"/>
              <a:t>无辜的，无罪的，无辜者</a:t>
            </a:r>
            <a:r>
              <a:rPr lang="en-US" altLang="zh-CN" sz="2800"/>
              <a:t>). On the other hand, nobody may look more innocent than a professional criminal. And the man who knows “everything” may really only be trying to hide his own weakness. So, it is foolish to try to judge a person only by his appearance. </a:t>
            </a:r>
            <a:endParaRPr lang="en-US" altLang="zh-CN" sz="2800"/>
          </a:p>
          <a:p>
            <a:pPr>
              <a:buNone/>
            </a:pPr>
            <a:r>
              <a:rPr lang="en-US" altLang="zh-CN" sz="2800" b="1"/>
              <a:t>    (1 minute)</a:t>
            </a:r>
            <a:endParaRPr lang="en-US" altLang="zh-CN" sz="2800"/>
          </a:p>
          <a:p>
            <a:pPr>
              <a:buNone/>
            </a:pPr>
            <a:r>
              <a:rPr lang="en-US" altLang="zh-CN" sz="2800" b="1">
                <a:solidFill>
                  <a:srgbClr val="FF0000"/>
                </a:solidFill>
              </a:rPr>
              <a:t>Please find out the topic sentence of the passage.</a:t>
            </a:r>
            <a:endParaRPr lang="en-US" altLang="zh-CN" sz="2800">
              <a:solidFill>
                <a:srgbClr val="FF0000"/>
              </a:solidFill>
            </a:endParaRPr>
          </a:p>
          <a:p>
            <a:pPr>
              <a:buNone/>
            </a:pPr>
            <a:r>
              <a:rPr lang="en-US" altLang="zh-CN" sz="2400" b="1" dirty="0"/>
              <a:t>  </a:t>
            </a:r>
            <a:r>
              <a:rPr lang="zh-CN" altLang="en-US" sz="2400" b="1" dirty="0"/>
              <a:t>在表述细节后</a:t>
            </a:r>
            <a:r>
              <a:rPr lang="en-US" altLang="zh-CN" sz="2400" b="1">
                <a:cs typeface="Times New Roman" panose="02020603050405020304" pitchFamily="18" charset="0"/>
              </a:rPr>
              <a:t>, </a:t>
            </a:r>
            <a:r>
              <a:rPr lang="zh-CN" altLang="en-US" sz="2400" b="1" dirty="0"/>
              <a:t>归纳要点</a:t>
            </a:r>
            <a:r>
              <a:rPr lang="en-US" altLang="zh-CN" sz="2400" b="1">
                <a:cs typeface="Times New Roman" panose="02020603050405020304" pitchFamily="18" charset="0"/>
              </a:rPr>
              <a:t>, </a:t>
            </a:r>
            <a:r>
              <a:rPr lang="zh-CN" altLang="en-US" sz="2400" b="1" dirty="0"/>
              <a:t>印象</a:t>
            </a:r>
            <a:r>
              <a:rPr lang="en-US" altLang="zh-CN" sz="2400" b="1">
                <a:cs typeface="Times New Roman" panose="02020603050405020304" pitchFamily="18" charset="0"/>
              </a:rPr>
              <a:t>, </a:t>
            </a:r>
            <a:r>
              <a:rPr lang="zh-CN" altLang="en-US" sz="2400" b="1" dirty="0"/>
              <a:t>结论建议或结果</a:t>
            </a:r>
            <a:r>
              <a:rPr lang="en-US" altLang="zh-CN" sz="2400" b="1">
                <a:cs typeface="Times New Roman" panose="02020603050405020304" pitchFamily="18" charset="0"/>
              </a:rPr>
              <a:t>, </a:t>
            </a:r>
            <a:r>
              <a:rPr lang="zh-CN" altLang="en-US" sz="2400" b="1" dirty="0"/>
              <a:t>以概括主题</a:t>
            </a:r>
            <a:r>
              <a:rPr lang="en-US" altLang="zh-CN" sz="2400" b="1">
                <a:cs typeface="Times New Roman" panose="02020603050405020304" pitchFamily="18" charset="0"/>
              </a:rPr>
              <a:t>. </a:t>
            </a:r>
            <a:r>
              <a:rPr lang="zh-CN" altLang="en-US" sz="2400" b="1" dirty="0"/>
              <a:t>这是英语中最常见的归纳法写作方式文章或段落的主题句常常会出现在一些标志性的提示后。如：</a:t>
            </a:r>
            <a:r>
              <a:rPr lang="en-US" altLang="zh-CN" sz="2400" b="1"/>
              <a:t>so,</a:t>
            </a:r>
            <a:r>
              <a:rPr lang="en-US" altLang="zh-CN" sz="2800">
                <a:latin typeface="Times New Roman" panose="02020603050405020304" pitchFamily="18" charset="0"/>
              </a:rPr>
              <a:t> </a:t>
            </a:r>
            <a:r>
              <a:rPr lang="en-US" altLang="zh-CN" sz="2800" b="1">
                <a:latin typeface="Times New Roman" panose="02020603050405020304" pitchFamily="18" charset="0"/>
              </a:rPr>
              <a:t>on the </a:t>
            </a:r>
            <a:r>
              <a:rPr lang="en-US" altLang="zh-CN" sz="2400" b="1"/>
              <a:t>whole</a:t>
            </a:r>
            <a:r>
              <a:rPr lang="en-US" altLang="zh-CN" sz="2800" b="1">
                <a:latin typeface="Times New Roman" panose="02020603050405020304" pitchFamily="18" charset="0"/>
              </a:rPr>
              <a:t>, as a result, in short, therefore, thus…..</a:t>
            </a:r>
            <a:endParaRPr lang="en-US" altLang="zh-CN" sz="2800">
              <a:latin typeface="Times New Roman" panose="02020603050405020304" pitchFamily="18" charset="0"/>
            </a:endParaRPr>
          </a:p>
          <a:p>
            <a:pPr algn="just">
              <a:spcBef>
                <a:spcPct val="50000"/>
              </a:spcBef>
              <a:buClr>
                <a:schemeClr val="bg1"/>
              </a:buClr>
              <a:buFontTx/>
              <a:buNone/>
            </a:pPr>
            <a:endParaRPr lang="en-US" altLang="zh-CN" sz="2800" dirty="0"/>
          </a:p>
        </p:txBody>
      </p:sp>
      <p:sp>
        <p:nvSpPr>
          <p:cNvPr id="92164" name="矩形 92163"/>
          <p:cNvSpPr/>
          <p:nvPr/>
        </p:nvSpPr>
        <p:spPr>
          <a:xfrm>
            <a:off x="3505200" y="0"/>
            <a:ext cx="1676400" cy="457200"/>
          </a:xfrm>
          <a:prstGeom prst="rect">
            <a:avLst/>
          </a:prstGeom>
          <a:noFill/>
          <a:ln w="9525">
            <a:noFill/>
          </a:ln>
        </p:spPr>
        <p:txBody>
          <a:bodyPr wrap="none" anchor="t">
            <a:spAutoFit/>
          </a:bodyPr>
          <a:lstStyle/>
          <a:p>
            <a:r>
              <a:rPr lang="en-US" altLang="zh-CN" sz="2400" b="1">
                <a:latin typeface="Arial" panose="020B0604020202020204" pitchFamily="34" charset="0"/>
              </a:rPr>
              <a:t>Passage 2</a:t>
            </a:r>
            <a:endParaRPr lang="en-US" altLang="zh-CN" sz="2400" b="1">
              <a:latin typeface="Arial" panose="020B0604020202020204" pitchFamily="34" charset="0"/>
            </a:endParaRPr>
          </a:p>
        </p:txBody>
      </p:sp>
      <p:sp>
        <p:nvSpPr>
          <p:cNvPr id="92165" name="Line 6"/>
          <p:cNvSpPr/>
          <p:nvPr/>
        </p:nvSpPr>
        <p:spPr>
          <a:xfrm flipV="1">
            <a:off x="685800" y="3048000"/>
            <a:ext cx="8077200" cy="0"/>
          </a:xfrm>
          <a:prstGeom prst="line">
            <a:avLst/>
          </a:prstGeom>
          <a:ln w="28575" cap="flat" cmpd="sng">
            <a:solidFill>
              <a:srgbClr val="FF0066"/>
            </a:solidFill>
            <a:prstDash val="solid"/>
            <a:headEnd type="none" w="med" len="med"/>
            <a:tailEnd type="none" w="med" len="med"/>
          </a:ln>
        </p:spPr>
      </p:sp>
      <p:sp>
        <p:nvSpPr>
          <p:cNvPr id="92166" name="Line 6"/>
          <p:cNvSpPr/>
          <p:nvPr/>
        </p:nvSpPr>
        <p:spPr>
          <a:xfrm flipV="1">
            <a:off x="6019800" y="2590800"/>
            <a:ext cx="3124200" cy="0"/>
          </a:xfrm>
          <a:prstGeom prst="line">
            <a:avLst/>
          </a:prstGeom>
          <a:ln w="28575" cap="flat" cmpd="sng">
            <a:solidFill>
              <a:srgbClr val="FF0066"/>
            </a:solidFill>
            <a:prstDash val="solid"/>
            <a:headEnd type="none" w="med" len="med"/>
            <a:tailEnd type="none" w="med" len="med"/>
          </a:ln>
        </p:spPr>
      </p:sp>
      <p:sp>
        <p:nvSpPr>
          <p:cNvPr id="10244" name="Oval 4"/>
          <p:cNvSpPr>
            <a:spLocks noChangeArrowheads="1"/>
          </p:cNvSpPr>
          <p:nvPr/>
        </p:nvSpPr>
        <p:spPr bwMode="auto">
          <a:xfrm>
            <a:off x="6019800" y="2133600"/>
            <a:ext cx="10668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blinds(horizontal)">
                                      <p:cBhvr>
                                        <p:cTn id="7" dur="500"/>
                                        <p:tgtEl>
                                          <p:spTgt spid="9216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66"/>
                                        </p:tgtEl>
                                        <p:attrNameLst>
                                          <p:attrName>style.visibility</p:attrName>
                                        </p:attrNameLst>
                                      </p:cBhvr>
                                      <p:to>
                                        <p:strVal val="visible"/>
                                      </p:to>
                                    </p:set>
                                    <p:animEffect transition="in" filter="blinds(horizontal)">
                                      <p:cBhvr>
                                        <p:cTn id="12" dur="500"/>
                                        <p:tgtEl>
                                          <p:spTgt spid="9216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4"/>
                                        </p:tgtEl>
                                        <p:attrNameLst>
                                          <p:attrName>style.visibility</p:attrName>
                                        </p:attrNameLst>
                                      </p:cBhvr>
                                      <p:to>
                                        <p:strVal val="visible"/>
                                      </p:to>
                                    </p:set>
                                    <p:animEffect transition="in" filter="blinds(horizontal)">
                                      <p:cBhvr>
                                        <p:cTn id="17" dur="500"/>
                                        <p:tgtEl>
                                          <p:spTgt spid="1024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10244"/>
                                        </p:tgtEl>
                                        <p:attrNameLst>
                                          <p:attrName>style.visibility</p:attrName>
                                        </p:attrNameLst>
                                      </p:cBhvr>
                                      <p:to>
                                        <p:strVal val="visible"/>
                                      </p:to>
                                    </p:set>
                                    <p:animEffect transition="in" filter="blinds(horizontal)">
                                      <p:cBhvr>
                                        <p:cTn id="22" dur="500"/>
                                        <p:tgtEl>
                                          <p:spTgt spid="1024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2163">
                                            <p:txEl>
                                              <p:pRg st="3" end="3"/>
                                            </p:txEl>
                                          </p:spTgt>
                                        </p:tgtEl>
                                        <p:attrNameLst>
                                          <p:attrName>style.visibility</p:attrName>
                                        </p:attrNameLst>
                                      </p:cBhvr>
                                      <p:to>
                                        <p:strVal val="visible"/>
                                      </p:to>
                                    </p:set>
                                    <p:anim calcmode="lin" valueType="num">
                                      <p:cBhvr additive="base">
                                        <p:cTn id="27" dur="500" fill="hold"/>
                                        <p:tgtEl>
                                          <p:spTgt spid="9216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1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P spid="1024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矩形 38914"/>
          <p:cNvSpPr/>
          <p:nvPr/>
        </p:nvSpPr>
        <p:spPr>
          <a:xfrm>
            <a:off x="0" y="0"/>
            <a:ext cx="9144000" cy="6726238"/>
          </a:xfrm>
          <a:prstGeom prst="rect">
            <a:avLst/>
          </a:prstGeom>
          <a:noFill/>
          <a:ln w="9525">
            <a:noFill/>
          </a:ln>
        </p:spPr>
        <p:txBody>
          <a:bodyPr anchor="ctr">
            <a:spAutoFit/>
          </a:bodyPr>
          <a:lstStyle/>
          <a:p>
            <a:pPr indent="266700" algn="ctr"/>
            <a:r>
              <a:rPr lang="en-US" altLang="zh-CN" sz="2800" b="1">
                <a:solidFill>
                  <a:srgbClr val="009900"/>
                </a:solidFill>
                <a:latin typeface="Arial" panose="020B0604020202020204" pitchFamily="34" charset="0"/>
              </a:rPr>
              <a:t>Passage 3</a:t>
            </a:r>
            <a:endParaRPr lang="en-US" altLang="zh-CN" sz="2800" b="1">
              <a:solidFill>
                <a:srgbClr val="009900"/>
              </a:solidFill>
              <a:latin typeface="Arial" panose="020B0604020202020204" pitchFamily="34" charset="0"/>
            </a:endParaRPr>
          </a:p>
          <a:p>
            <a:pPr indent="266700"/>
            <a:r>
              <a:rPr lang="en-US" altLang="zh-CN" sz="2400" b="1" dirty="0">
                <a:latin typeface="Arial" panose="020B0604020202020204" pitchFamily="34" charset="0"/>
              </a:rPr>
              <a:t>Success is often measured by the ability to overcome adversity(</a:t>
            </a:r>
            <a:r>
              <a:rPr lang="zh-CN" altLang="en-US" sz="2400" b="1" dirty="0">
                <a:latin typeface="Arial" panose="020B0604020202020204" pitchFamily="34" charset="0"/>
              </a:rPr>
              <a:t>困境，逆境）</a:t>
            </a:r>
            <a:r>
              <a:rPr lang="en-US" altLang="zh-CN" sz="2400" b="1">
                <a:latin typeface="Arial" panose="020B0604020202020204" pitchFamily="34" charset="0"/>
              </a:rPr>
              <a:t>. But, it is often the belief of others that gives us the courage to try.</a:t>
            </a:r>
            <a:endParaRPr lang="en-US" altLang="zh-CN" sz="2400" b="1">
              <a:latin typeface="Arial" panose="020B0604020202020204" pitchFamily="34" charset="0"/>
            </a:endParaRPr>
          </a:p>
          <a:p>
            <a:pPr indent="266700"/>
            <a:r>
              <a:rPr lang="en-US" altLang="zh-CN" sz="2400" b="1">
                <a:latin typeface="Arial" panose="020B0604020202020204" pitchFamily="34" charset="0"/>
              </a:rPr>
              <a:t>  J. K. Rowling, author of the Harry Potter book series, began writing at age 6.In her biography, …..became the first person to encourage her and help build the confidence that one day she would be a very good writer.</a:t>
            </a:r>
            <a:endParaRPr lang="en-US" altLang="zh-CN" sz="2400" b="1">
              <a:latin typeface="Arial" panose="020B0604020202020204" pitchFamily="34" charset="0"/>
            </a:endParaRPr>
          </a:p>
          <a:p>
            <a:pPr indent="266700"/>
            <a:r>
              <a:rPr lang="en-US" altLang="zh-CN" sz="2400" b="1">
                <a:latin typeface="Arial" panose="020B0604020202020204" pitchFamily="34" charset="0"/>
              </a:rPr>
              <a:t>…Now with seven books that have sold nearly 400 million copies in 64 languages, J. K. Rowling is the highest earning novelist in history. And it all began with her commitment to writing that was fostered by the confidence of a friend ! </a:t>
            </a:r>
            <a:r>
              <a:rPr lang="en-US" altLang="zh-CN" sz="2400" b="1">
                <a:solidFill>
                  <a:schemeClr val="tx2"/>
                </a:solidFill>
                <a:latin typeface="Arial" panose="020B0604020202020204" pitchFamily="34" charset="0"/>
              </a:rPr>
              <a:t>(2 minutes)</a:t>
            </a:r>
            <a:endParaRPr lang="en-US" altLang="zh-CN" sz="2400" b="1">
              <a:latin typeface="Arial" panose="020B0604020202020204" pitchFamily="34" charset="0"/>
            </a:endParaRPr>
          </a:p>
          <a:p>
            <a:pPr indent="266700"/>
            <a:r>
              <a:rPr lang="en-US" altLang="zh-CN" sz="2400" b="1">
                <a:latin typeface="Arial" panose="020B0604020202020204" pitchFamily="34" charset="0"/>
              </a:rPr>
              <a:t> </a:t>
            </a:r>
            <a:r>
              <a:rPr lang="en-US" altLang="zh-CN" sz="2400" b="1">
                <a:solidFill>
                  <a:srgbClr val="FF0000"/>
                </a:solidFill>
                <a:latin typeface="Arial" panose="020B0604020202020204" pitchFamily="34" charset="0"/>
              </a:rPr>
              <a:t>The text mainly tells us</a:t>
            </a:r>
            <a:r>
              <a:rPr lang="en-US" altLang="zh-CN" sz="2400" b="1">
                <a:solidFill>
                  <a:srgbClr val="009900"/>
                </a:solidFill>
                <a:latin typeface="Arial" panose="020B0604020202020204" pitchFamily="34" charset="0"/>
              </a:rPr>
              <a:t> </a:t>
            </a:r>
            <a:r>
              <a:rPr lang="en-US" altLang="zh-CN" sz="2400" b="1" u="sng">
                <a:solidFill>
                  <a:srgbClr val="009900"/>
                </a:solidFill>
                <a:latin typeface="Arial" panose="020B0604020202020204" pitchFamily="34" charset="0"/>
              </a:rPr>
              <a:t>        </a:t>
            </a:r>
            <a:r>
              <a:rPr lang="en-US" altLang="zh-CN" sz="2400" b="1">
                <a:solidFill>
                  <a:srgbClr val="009900"/>
                </a:solidFill>
                <a:latin typeface="Arial" panose="020B0604020202020204" pitchFamily="34" charset="0"/>
              </a:rPr>
              <a:t>.</a:t>
            </a:r>
            <a:endParaRPr lang="en-US" altLang="zh-CN" sz="2400" b="1">
              <a:solidFill>
                <a:srgbClr val="009900"/>
              </a:solidFill>
              <a:latin typeface="Arial" panose="020B0604020202020204" pitchFamily="34" charset="0"/>
            </a:endParaRPr>
          </a:p>
          <a:p>
            <a:pPr indent="266700"/>
            <a:r>
              <a:rPr lang="en-US" altLang="zh-CN" sz="2400" b="1">
                <a:latin typeface="Arial" panose="020B0604020202020204" pitchFamily="34" charset="0"/>
              </a:rPr>
              <a:t>A. hardship makes a good novelist</a:t>
            </a:r>
            <a:endParaRPr lang="en-US" altLang="zh-CN" sz="2400" b="1">
              <a:latin typeface="Arial" panose="020B0604020202020204" pitchFamily="34" charset="0"/>
            </a:endParaRPr>
          </a:p>
          <a:p>
            <a:pPr indent="266700"/>
            <a:r>
              <a:rPr lang="en-US" altLang="zh-CN" sz="2400" b="1">
                <a:latin typeface="Arial" panose="020B0604020202020204" pitchFamily="34" charset="0"/>
              </a:rPr>
              <a:t>B. the courage to try is a special ability</a:t>
            </a:r>
            <a:endParaRPr lang="en-US" altLang="zh-CN" sz="2400" b="1">
              <a:latin typeface="Arial" panose="020B0604020202020204" pitchFamily="34" charset="0"/>
            </a:endParaRPr>
          </a:p>
          <a:p>
            <a:pPr indent="266700"/>
            <a:r>
              <a:rPr lang="en-US" altLang="zh-CN" sz="2400" b="1">
                <a:latin typeface="Arial" panose="020B0604020202020204" pitchFamily="34" charset="0"/>
              </a:rPr>
              <a:t>C. you can have a wonderful idea everywhere</a:t>
            </a:r>
            <a:endParaRPr lang="en-US" altLang="zh-CN" sz="2400" b="1">
              <a:latin typeface="Arial" panose="020B0604020202020204" pitchFamily="34" charset="0"/>
            </a:endParaRPr>
          </a:p>
          <a:p>
            <a:pPr indent="266700"/>
            <a:r>
              <a:rPr lang="en-US" altLang="zh-CN" sz="2400" b="1">
                <a:latin typeface="Arial" panose="020B0604020202020204" pitchFamily="34" charset="0"/>
              </a:rPr>
              <a:t>D. encouragement contributes to one's success</a:t>
            </a:r>
            <a:endParaRPr lang="en-US" altLang="zh-CN" sz="2400" b="1">
              <a:latin typeface="Arial" panose="020B0604020202020204" pitchFamily="34" charset="0"/>
            </a:endParaRPr>
          </a:p>
        </p:txBody>
      </p:sp>
      <p:sp>
        <p:nvSpPr>
          <p:cNvPr id="31750" name="Line 6"/>
          <p:cNvSpPr>
            <a:spLocks noChangeShapeType="1"/>
          </p:cNvSpPr>
          <p:nvPr/>
        </p:nvSpPr>
        <p:spPr bwMode="auto">
          <a:xfrm>
            <a:off x="3352800" y="1219200"/>
            <a:ext cx="5791200" cy="76200"/>
          </a:xfrm>
          <a:prstGeom prst="line">
            <a:avLst/>
          </a:prstGeom>
          <a:ln w="28575">
            <a:solidFill>
              <a:srgbClr val="FF0066"/>
            </a:solidFill>
            <a:roun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4" name="Oval 4"/>
          <p:cNvSpPr>
            <a:spLocks noChangeArrowheads="1"/>
          </p:cNvSpPr>
          <p:nvPr/>
        </p:nvSpPr>
        <p:spPr bwMode="auto">
          <a:xfrm>
            <a:off x="3429000" y="838200"/>
            <a:ext cx="685800" cy="457200"/>
          </a:xfrm>
          <a:prstGeom prst="ellipse">
            <a:avLst/>
          </a:prstGeom>
          <a:ln w="76200">
            <a:solidFill>
              <a:srgbClr val="FF0000"/>
            </a:solidFill>
            <a:rou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Line 6"/>
          <p:cNvSpPr>
            <a:spLocks noChangeShapeType="1"/>
          </p:cNvSpPr>
          <p:nvPr/>
        </p:nvSpPr>
        <p:spPr bwMode="auto">
          <a:xfrm>
            <a:off x="0" y="1600200"/>
            <a:ext cx="3962400" cy="0"/>
          </a:xfrm>
          <a:prstGeom prst="line">
            <a:avLst/>
          </a:prstGeom>
          <a:ln w="28575">
            <a:solidFill>
              <a:srgbClr val="FF0066"/>
            </a:solidFill>
            <a:roun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87048" name="Picture 8" descr="u=720101266,4292655404&amp;fm=13&amp;gp=0"/>
          <p:cNvPicPr>
            <a:picLocks noChangeAspect="1"/>
          </p:cNvPicPr>
          <p:nvPr/>
        </p:nvPicPr>
        <p:blipFill>
          <a:blip r:embed="rId1"/>
          <a:stretch>
            <a:fillRect/>
          </a:stretch>
        </p:blipFill>
        <p:spPr>
          <a:xfrm>
            <a:off x="304800" y="6324600"/>
            <a:ext cx="533400" cy="533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blinds(horizontal)">
                                      <p:cBhvr>
                                        <p:cTn id="7" dur="500"/>
                                        <p:tgtEl>
                                          <p:spTgt spid="389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7048"/>
                                        </p:tgtEl>
                                        <p:attrNameLst>
                                          <p:attrName>style.visibility</p:attrName>
                                        </p:attrNameLst>
                                      </p:cBhvr>
                                      <p:to>
                                        <p:strVal val="visible"/>
                                      </p:to>
                                    </p:set>
                                    <p:animEffect transition="in" filter="blinds(horizontal)">
                                      <p:cBhvr>
                                        <p:cTn id="12" dur="500"/>
                                        <p:tgtEl>
                                          <p:spTgt spid="870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50"/>
                                        </p:tgtEl>
                                        <p:attrNameLst>
                                          <p:attrName>style.visibility</p:attrName>
                                        </p:attrNameLst>
                                      </p:cBhvr>
                                      <p:to>
                                        <p:strVal val="visible"/>
                                      </p:to>
                                    </p:set>
                                    <p:animEffect transition="in" filter="blinds(horizontal)">
                                      <p:cBhvr>
                                        <p:cTn id="17" dur="500"/>
                                        <p:tgtEl>
                                          <p:spTgt spid="317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4"/>
                                        </p:tgtEl>
                                        <p:attrNameLst>
                                          <p:attrName>style.visibility</p:attrName>
                                        </p:attrNameLst>
                                      </p:cBhvr>
                                      <p:to>
                                        <p:strVal val="visible"/>
                                      </p:to>
                                    </p:set>
                                    <p:animEffect transition="in" filter="blinds(horizontal)">
                                      <p:cBhvr>
                                        <p:cTn id="27"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10244" grpId="0" animBg="1"/>
    </p:bldLst>
  </p:timing>
</p:sld>
</file>

<file path=ppt/theme/theme1.xml><?xml version="1.0" encoding="utf-8"?>
<a:theme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
        <a:dk1>
          <a:srgbClr val="005FBE"/>
        </a:dk1>
        <a:lt1>
          <a:srgbClr val="FFFFDD"/>
        </a:lt1>
        <a:dk2>
          <a:srgbClr val="2C5884"/>
        </a:dk2>
        <a:lt2>
          <a:srgbClr val="C0C0C0"/>
        </a:lt2>
        <a:accent1>
          <a:srgbClr val="E9F7FF"/>
        </a:accent1>
        <a:accent2>
          <a:srgbClr val="F89400"/>
        </a:accent2>
        <a:accent3>
          <a:srgbClr val="FFFFEB"/>
        </a:accent3>
        <a:accent4>
          <a:srgbClr val="0051A3"/>
        </a:accent4>
        <a:accent5>
          <a:srgbClr val="F2FAFF"/>
        </a:accent5>
        <a:accent6>
          <a:srgbClr val="DE84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
        <a:dk1>
          <a:srgbClr val="5D5D8B"/>
        </a:dk1>
        <a:lt1>
          <a:srgbClr val="DAEADE"/>
        </a:lt1>
        <a:dk2>
          <a:srgbClr val="A25269"/>
        </a:dk2>
        <a:lt2>
          <a:srgbClr val="C0C0C0"/>
        </a:lt2>
        <a:accent1>
          <a:srgbClr val="FFFFDD"/>
        </a:accent1>
        <a:accent2>
          <a:srgbClr val="3399FF"/>
        </a:accent2>
        <a:accent3>
          <a:srgbClr val="E9F2EB"/>
        </a:accent3>
        <a:accent4>
          <a:srgbClr val="4F4F77"/>
        </a:accent4>
        <a:accent5>
          <a:srgbClr val="FFFFEB"/>
        </a:accent5>
        <a:accent6>
          <a:srgbClr val="2D89E5"/>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
        <a:dk1>
          <a:srgbClr val="006666"/>
        </a:dk1>
        <a:lt1>
          <a:srgbClr val="CCECFF"/>
        </a:lt1>
        <a:dk2>
          <a:srgbClr val="336699"/>
        </a:dk2>
        <a:lt2>
          <a:srgbClr val="C0C0C0"/>
        </a:lt2>
        <a:accent1>
          <a:srgbClr val="FFFFCC"/>
        </a:accent1>
        <a:accent2>
          <a:srgbClr val="FF6600"/>
        </a:accent2>
        <a:accent3>
          <a:srgbClr val="E2F4FF"/>
        </a:accent3>
        <a:accent4>
          <a:srgbClr val="005757"/>
        </a:accent4>
        <a:accent5>
          <a:srgbClr val="FFFFE2"/>
        </a:accent5>
        <a:accent6>
          <a:srgbClr val="E55B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
        <a:dk1>
          <a:srgbClr val="0033CC"/>
        </a:dk1>
        <a:lt1>
          <a:srgbClr val="FFE9E9"/>
        </a:lt1>
        <a:dk2>
          <a:srgbClr val="000000"/>
        </a:dk2>
        <a:lt2>
          <a:srgbClr val="C0C0C0"/>
        </a:lt2>
        <a:accent1>
          <a:srgbClr val="D5E5DB"/>
        </a:accent1>
        <a:accent2>
          <a:srgbClr val="3366FF"/>
        </a:accent2>
        <a:accent3>
          <a:srgbClr val="FFF2F2"/>
        </a:accent3>
        <a:accent4>
          <a:srgbClr val="002AAF"/>
        </a:accent4>
        <a:accent5>
          <a:srgbClr val="E6EFEA"/>
        </a:accent5>
        <a:accent6>
          <a:srgbClr val="2D5BE5"/>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
        <a:dk1>
          <a:srgbClr val="336699"/>
        </a:dk1>
        <a:lt1>
          <a:srgbClr val="F4E9E0"/>
        </a:lt1>
        <a:dk2>
          <a:srgbClr val="DC5900"/>
        </a:dk2>
        <a:lt2>
          <a:srgbClr val="C0C0C0"/>
        </a:lt2>
        <a:accent1>
          <a:srgbClr val="E4E4E4"/>
        </a:accent1>
        <a:accent2>
          <a:srgbClr val="3399FF"/>
        </a:accent2>
        <a:accent3>
          <a:srgbClr val="F8F2ED"/>
        </a:accent3>
        <a:accent4>
          <a:srgbClr val="2A5783"/>
        </a:accent4>
        <a:accent5>
          <a:srgbClr val="EFEFEF"/>
        </a:accent5>
        <a:accent6>
          <a:srgbClr val="2D89E5"/>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
        <a:dk1>
          <a:srgbClr val="CC3300"/>
        </a:dk1>
        <a:lt1>
          <a:srgbClr val="E5E5FF"/>
        </a:lt1>
        <a:dk2>
          <a:srgbClr val="565680"/>
        </a:dk2>
        <a:lt2>
          <a:srgbClr val="C0C0C0"/>
        </a:lt2>
        <a:accent1>
          <a:srgbClr val="E6E4EC"/>
        </a:accent1>
        <a:accent2>
          <a:srgbClr val="0066CC"/>
        </a:accent2>
        <a:accent3>
          <a:srgbClr val="EFEFFF"/>
        </a:accent3>
        <a:accent4>
          <a:srgbClr val="AF2A00"/>
        </a:accent4>
        <a:accent5>
          <a:srgbClr val="F0EFF4"/>
        </a:accent5>
        <a:accent6>
          <a:srgbClr val="005BB7"/>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
        <a:dk1>
          <a:srgbClr val="000099"/>
        </a:dk1>
        <a:lt1>
          <a:srgbClr val="FFE2C5"/>
        </a:lt1>
        <a:dk2>
          <a:srgbClr val="007D7A"/>
        </a:dk2>
        <a:lt2>
          <a:srgbClr val="C0C0C0"/>
        </a:lt2>
        <a:accent1>
          <a:srgbClr val="EAEAEA"/>
        </a:accent1>
        <a:accent2>
          <a:srgbClr val="B26EB4"/>
        </a:accent2>
        <a:accent3>
          <a:srgbClr val="FFEEDE"/>
        </a:accent3>
        <a:accent4>
          <a:srgbClr val="000083"/>
        </a:accent4>
        <a:accent5>
          <a:srgbClr val="F2F2F2"/>
        </a:accent5>
        <a:accent6>
          <a:srgbClr val="9F62A1"/>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10111</Words>
  <Application>WPS 演示</Application>
  <PresentationFormat>全屏显示(4:3)</PresentationFormat>
  <Paragraphs>429</Paragraphs>
  <Slides>37</Slides>
  <Notes>0</Notes>
  <HiddenSlides>0</HiddenSlides>
  <MMClips>2</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37</vt:i4>
      </vt:variant>
    </vt:vector>
  </HeadingPairs>
  <TitlesOfParts>
    <vt:vector size="56" baseType="lpstr">
      <vt:lpstr>Arial</vt:lpstr>
      <vt:lpstr>宋体</vt:lpstr>
      <vt:lpstr>Wingdings</vt:lpstr>
      <vt:lpstr>华文行楷</vt:lpstr>
      <vt:lpstr>Comic Sans MS</vt:lpstr>
      <vt:lpstr>仿宋_GB2312</vt:lpstr>
      <vt:lpstr>仿宋</vt:lpstr>
      <vt:lpstr>微软雅黑</vt:lpstr>
      <vt:lpstr>黑体</vt:lpstr>
      <vt:lpstr>Times New Roman</vt:lpstr>
      <vt:lpstr>Arial Unicode MS</vt:lpstr>
      <vt:lpstr>Calibri</vt:lpstr>
      <vt:lpstr>Arial Black</vt:lpstr>
      <vt:lpstr>Monotype Corsiva</vt:lpstr>
      <vt:lpstr>Trebuchet MS</vt:lpstr>
      <vt:lpstr>Gill Sans MT</vt:lpstr>
      <vt:lpstr>MingLiU_HKSCS-ExtB</vt:lpstr>
      <vt:lpstr>华文中宋</vt:lpstr>
      <vt:lpstr>诗情画意</vt:lpstr>
      <vt:lpstr>PowerPoint 演示文稿</vt:lpstr>
      <vt:lpstr>英语高考大纲中关于阅读理解的要求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Types of Paragraph Structures</vt:lpstr>
      <vt:lpstr>What should we pay attention to?</vt:lpstr>
      <vt:lpstr>How to tell the wrong choices?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Rule 4: to use ____________________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Self_confident man</cp:lastModifiedBy>
  <cp:revision>147</cp:revision>
  <dcterms:created xsi:type="dcterms:W3CDTF">2019-07-15T03:42:00Z</dcterms:created>
  <dcterms:modified xsi:type="dcterms:W3CDTF">2020-09-27T04:18:53Z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2052-11.1.0.9999</vt:lpwstr>
  </property>
</Properties>
</file>