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33"/>
    <a:srgbClr val="006600"/>
    <a:srgbClr val="00FF00"/>
    <a:srgbClr val="660066"/>
    <a:srgbClr val="990000"/>
    <a:srgbClr val="FF3300"/>
    <a:srgbClr val="FFFF9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8" y="126"/>
      </p:cViewPr>
      <p:guideLst>
        <p:guide orient="horz" pos="23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981200"/>
            <a:ext cx="103632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57628"/>
            <a:ext cx="85344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69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166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15525" y="274641"/>
            <a:ext cx="1866875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9105925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90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482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854150"/>
            <a:ext cx="103632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2356428"/>
            <a:ext cx="103632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80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31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795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410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65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011" y="381000"/>
            <a:ext cx="3556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0400" y="381000"/>
            <a:ext cx="72136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35011" y="2214554"/>
            <a:ext cx="3556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37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7299" y="553735"/>
            <a:ext cx="9798992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 sz="1800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 sz="1800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 sz="1800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02550" y="612777"/>
            <a:ext cx="9620317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80972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85974" y="5481658"/>
            <a:ext cx="9620317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82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837" y="6483998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9B935-B17C-47BA-9F9C-CF1496638DE4}" type="datetimeFigureOut">
              <a:rPr lang="zh-CN" altLang="en-US" smtClean="0"/>
              <a:t>2017/1/8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483998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3525" y="6483998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7D8C9-173E-4C6A-87A1-94E5958C1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5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98494" y="426571"/>
            <a:ext cx="8431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苏教版五年级上语文第一组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0365" y="2756647"/>
            <a:ext cx="5862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、古诗两首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9341" y="5459506"/>
            <a:ext cx="6360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楼园小学  吴    平</a:t>
            </a:r>
            <a:endParaRPr lang="zh-CN" altLang="en-US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833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96455" y="513220"/>
            <a:ext cx="3113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</a:rPr>
              <a:t>作   业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691" y="2575195"/>
            <a:ext cx="8966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一、读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古诗填空。                 </a:t>
            </a:r>
          </a:p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寻隐者不遇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这首诗的作者是（     ）代诗人（     ）。诗歌记述了（      ）这件事。通过与童子的问答，体现了隐者（     ）性格以及诗人对他的（     ）。</a:t>
            </a:r>
          </a:p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二、搜集描写儿童生活的古诗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三、自学古诗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所见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6653">
                        <a14:foregroundMark x1="41004" y1="53333" x2="41004" y2="53333"/>
                        <a14:foregroundMark x1="11297" y1="31667" x2="11297" y2="31667"/>
                        <a14:backgroundMark x1="10879" y1="33333" x2="10879" y2="33333"/>
                        <a14:backgroundMark x1="10879" y1="23750" x2="10879" y2="23750"/>
                        <a14:backgroundMark x1="9623" y1="14583" x2="9623" y2="14583"/>
                        <a14:backgroundMark x1="16318" y1="8333" x2="16318" y2="8333"/>
                        <a14:backgroundMark x1="18410" y1="17917" x2="18410" y2="17917"/>
                        <a14:backgroundMark x1="21339" y1="25417" x2="21339" y2="25417"/>
                        <a14:backgroundMark x1="21339" y1="15417" x2="21339" y2="15417"/>
                        <a14:backgroundMark x1="21339" y1="10000" x2="21339" y2="10000"/>
                        <a14:backgroundMark x1="21339" y1="5417" x2="21339" y2="5417"/>
                        <a14:backgroundMark x1="20921" y1="34583" x2="20921" y2="34583"/>
                        <a14:backgroundMark x1="20921" y1="42917" x2="20921" y2="42917"/>
                        <a14:backgroundMark x1="20921" y1="52083" x2="20921" y2="52083"/>
                        <a14:backgroundMark x1="17573" y1="64583" x2="17573" y2="64583"/>
                        <a14:backgroundMark x1="22594" y1="77917" x2="22594" y2="77917"/>
                        <a14:backgroundMark x1="21757" y1="71250" x2="21757" y2="71250"/>
                        <a14:backgroundMark x1="7950" y1="77917" x2="7950" y2="77917"/>
                        <a14:backgroundMark x1="15063" y1="81250" x2="15063" y2="81250"/>
                        <a14:backgroundMark x1="6276" y1="2917" x2="6276" y2="2917"/>
                        <a14:backgroundMark x1="3347" y1="16250" x2="3347" y2="16250"/>
                        <a14:backgroundMark x1="8368" y1="10417" x2="8368" y2="10417"/>
                        <a14:backgroundMark x1="2929" y1="10000" x2="2929" y2="10000"/>
                        <a14:backgroundMark x1="10042" y1="7917" x2="10042" y2="7917"/>
                        <a14:backgroundMark x1="6695" y1="37083" x2="5858" y2="37083"/>
                        <a14:backgroundMark x1="5021" y1="29583" x2="5021" y2="29583"/>
                        <a14:backgroundMark x1="5021" y1="26667" x2="5021" y2="26667"/>
                        <a14:backgroundMark x1="6695" y1="53333" x2="6695" y2="53333"/>
                        <a14:backgroundMark x1="11715" y1="38750" x2="11715" y2="38750"/>
                        <a14:backgroundMark x1="5858" y1="42083" x2="5858" y2="42083"/>
                        <a14:backgroundMark x1="3347" y1="42917" x2="3347" y2="42917"/>
                        <a14:backgroundMark x1="7531" y1="25000" x2="7531" y2="25000"/>
                        <a14:backgroundMark x1="5021" y1="18333" x2="5021" y2="18333"/>
                        <a14:backgroundMark x1="8368" y1="21250" x2="8368" y2="21250"/>
                        <a14:backgroundMark x1="9623" y1="12917" x2="9623" y2="12917"/>
                        <a14:backgroundMark x1="4184" y1="55000" x2="4184" y2="55000"/>
                        <a14:backgroundMark x1="7950" y1="51250" x2="7950" y2="51250"/>
                        <a14:backgroundMark x1="7950" y1="58333" x2="7950" y2="58333"/>
                        <a14:backgroundMark x1="5021" y1="46667" x2="5021" y2="46667"/>
                        <a14:backgroundMark x1="5858" y1="64583" x2="5858" y2="64583"/>
                        <a14:backgroundMark x1="8368" y1="65000" x2="8368" y2="65000"/>
                        <a14:backgroundMark x1="5021" y1="62917" x2="5021" y2="62917"/>
                        <a14:backgroundMark x1="7950" y1="71250" x2="7950" y2="71250"/>
                        <a14:backgroundMark x1="12971" y1="59583" x2="12971" y2="59583"/>
                        <a14:backgroundMark x1="11297" y1="63750" x2="11297" y2="63750"/>
                        <a14:backgroundMark x1="12552" y1="70000" x2="12552" y2="70000"/>
                        <a14:backgroundMark x1="1674" y1="65000" x2="1674" y2="65000"/>
                        <a14:backgroundMark x1="24268" y1="6667" x2="24268" y2="6667"/>
                        <a14:backgroundMark x1="23431" y1="12917" x2="23431" y2="12917"/>
                        <a14:backgroundMark x1="23849" y1="18333" x2="23849" y2="18333"/>
                        <a14:backgroundMark x1="23013" y1="22083" x2="23013" y2="22083"/>
                        <a14:backgroundMark x1="6276" y1="19583" x2="6276" y2="19583"/>
                        <a14:backgroundMark x1="23431" y1="57083" x2="23431" y2="57083"/>
                        <a14:backgroundMark x1="22594" y1="28750" x2="22594" y2="28750"/>
                        <a14:backgroundMark x1="23013" y1="27917" x2="23013" y2="27917"/>
                        <a14:backgroundMark x1="16318" y1="31667" x2="16318" y2="31667"/>
                        <a14:backgroundMark x1="12552" y1="15417" x2="12552" y2="15417"/>
                        <a14:backgroundMark x1="3347" y1="58333" x2="3347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9195"/>
            <a:ext cx="3429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6965" y="687032"/>
            <a:ext cx="3860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自学提示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7423" y="2663792"/>
            <a:ext cx="74893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00CC"/>
                </a:solidFill>
              </a:rPr>
              <a:t>一读古诗：知诗人 </a:t>
            </a:r>
            <a:r>
              <a:rPr lang="zh-CN" altLang="en-US" sz="4400" dirty="0" smtClean="0">
                <a:solidFill>
                  <a:srgbClr val="0000CC"/>
                </a:solidFill>
              </a:rPr>
              <a:t>解题意</a:t>
            </a:r>
            <a:endParaRPr lang="en-US" altLang="zh-CN" sz="4400" dirty="0" smtClean="0">
              <a:solidFill>
                <a:srgbClr val="0000CC"/>
              </a:solidFill>
            </a:endParaRPr>
          </a:p>
          <a:p>
            <a:endParaRPr lang="en-US" altLang="zh-CN" sz="4400" dirty="0" smtClean="0">
              <a:solidFill>
                <a:srgbClr val="0000CC"/>
              </a:solidFill>
            </a:endParaRPr>
          </a:p>
          <a:p>
            <a:r>
              <a:rPr lang="zh-CN" altLang="en-US" sz="4400" dirty="0">
                <a:solidFill>
                  <a:srgbClr val="0000CC"/>
                </a:solidFill>
              </a:rPr>
              <a:t>二</a:t>
            </a:r>
            <a:r>
              <a:rPr lang="zh-CN" altLang="en-US" sz="4400" dirty="0" smtClean="0">
                <a:solidFill>
                  <a:srgbClr val="0000CC"/>
                </a:solidFill>
              </a:rPr>
              <a:t>读古诗：抓字眼 明句</a:t>
            </a:r>
            <a:r>
              <a:rPr lang="zh-CN" altLang="en-US" sz="4400" dirty="0" smtClean="0">
                <a:solidFill>
                  <a:srgbClr val="0000CC"/>
                </a:solidFill>
              </a:rPr>
              <a:t>意</a:t>
            </a:r>
            <a:endParaRPr lang="en-US" altLang="zh-CN" sz="4400" dirty="0" smtClean="0">
              <a:solidFill>
                <a:srgbClr val="0000CC"/>
              </a:solidFill>
            </a:endParaRPr>
          </a:p>
          <a:p>
            <a:endParaRPr lang="en-US" altLang="zh-CN" sz="4400" dirty="0" smtClean="0">
              <a:solidFill>
                <a:srgbClr val="0000CC"/>
              </a:solidFill>
            </a:endParaRPr>
          </a:p>
          <a:p>
            <a:r>
              <a:rPr lang="zh-CN" altLang="en-US" sz="4400" dirty="0">
                <a:solidFill>
                  <a:srgbClr val="0000CC"/>
                </a:solidFill>
              </a:rPr>
              <a:t>三</a:t>
            </a:r>
            <a:r>
              <a:rPr lang="zh-CN" altLang="en-US" sz="4400" dirty="0" smtClean="0">
                <a:solidFill>
                  <a:srgbClr val="0000CC"/>
                </a:solidFill>
              </a:rPr>
              <a:t>读古诗：体诗意 悟诗情</a:t>
            </a:r>
            <a:endParaRPr lang="zh-CN" altLang="en-US" sz="4400" dirty="0">
              <a:solidFill>
                <a:srgbClr val="0000CC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9091" r="49407">
                        <a14:backgroundMark x1="45850" y1="35833" x2="45850" y2="35833"/>
                        <a14:backgroundMark x1="41502" y1="45417" x2="41502" y2="45417"/>
                        <a14:backgroundMark x1="43478" y1="31250" x2="43478" y2="31250"/>
                        <a14:backgroundMark x1="41107" y1="37917" x2="41107" y2="37917"/>
                        <a14:backgroundMark x1="45059" y1="58750" x2="45059" y2="58750"/>
                        <a14:backgroundMark x1="44664" y1="41250" x2="44664" y2="4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5" y="336282"/>
            <a:ext cx="4238170" cy="371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08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442491" y="787402"/>
            <a:ext cx="3805579" cy="1709056"/>
          </a:xfrm>
        </p:spPr>
        <p:txBody>
          <a:bodyPr vert="horz"/>
          <a:lstStyle/>
          <a:p>
            <a:r>
              <a:rPr lang="zh-CN" alt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贾岛简介</a:t>
            </a:r>
            <a:endParaRPr lang="zh-CN" altLang="en-US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85" y="315688"/>
            <a:ext cx="2018051" cy="2618012"/>
          </a:xfrm>
        </p:spPr>
      </p:pic>
      <p:sp>
        <p:nvSpPr>
          <p:cNvPr id="12" name="文本框 11"/>
          <p:cNvSpPr txBox="1"/>
          <p:nvPr/>
        </p:nvSpPr>
        <p:spPr>
          <a:xfrm>
            <a:off x="834572" y="3410157"/>
            <a:ext cx="10522855" cy="3447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zh-CN" altLang="en-US" sz="36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贾岛：唐代诗人。早年出家为僧。</a:t>
            </a:r>
            <a:r>
              <a:rPr lang="en-US" altLang="zh-CN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岁云游，识孟郊等，因推敲识韩愈。他惟喜作诗苦吟，在字句上狠下工夫。其诗精于雕琢，喜写荒凉、枯寂之境，多凄苦情味，自谓“两句三年得，一吟双泪流”。贾岛人称“诗囚”又被称为“诗奴”。著有</a:t>
            </a:r>
            <a:r>
              <a:rPr lang="en-US" altLang="zh-CN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长江集</a:t>
            </a:r>
            <a:r>
              <a:rPr lang="en-US" altLang="zh-CN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864823" y="2467429"/>
            <a:ext cx="2960914" cy="2902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774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245429" y="577224"/>
            <a:ext cx="436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寻隐者不遇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4228" y="1843389"/>
            <a:ext cx="294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B050"/>
                </a:solidFill>
              </a:rPr>
              <a:t>唐   贾岛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14286" y="3047999"/>
            <a:ext cx="89262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松下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童子，</a:t>
            </a:r>
            <a:endParaRPr lang="en-US" altLang="zh-CN" sz="5400" dirty="0" smtClean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sz="54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言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师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采药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去。</a:t>
            </a:r>
            <a:endParaRPr lang="en-US" altLang="zh-CN" sz="5400" dirty="0" smtClean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sz="54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只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此山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中，</a:t>
            </a:r>
            <a:endParaRPr lang="en-US" altLang="zh-CN" sz="5400" dirty="0" smtClean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285750" indent="-285750" algn="ctr">
              <a:buFont typeface="Wingdings" panose="05000000000000000000" pitchFamily="2" charset="2"/>
              <a:buChar char="u"/>
            </a:pP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云深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不知</a:t>
            </a:r>
            <a:r>
              <a:rPr lang="en-US" altLang="zh-CN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54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处。</a:t>
            </a:r>
            <a:endParaRPr lang="zh-CN" altLang="en-US" sz="5400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244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638" y="0"/>
            <a:ext cx="404336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57715" y="833514"/>
            <a:ext cx="37591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宋体" panose="02010609030101010101" pitchFamily="49" charset="-122"/>
                <a:ea typeface="新宋体" panose="02010609030101010101" pitchFamily="49" charset="-122"/>
              </a:rPr>
              <a:t>松下问童子，</a:t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宋体" panose="02010609030101010101" pitchFamily="49" charset="-122"/>
                <a:ea typeface="新宋体" panose="02010609030101010101" pitchFamily="49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宋体" panose="02010609030101010101" pitchFamily="49" charset="-122"/>
                <a:ea typeface="新宋体" panose="02010609030101010101" pitchFamily="49" charset="-122"/>
              </a:rPr>
              <a:t>言师采药去。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986971" y="2939143"/>
            <a:ext cx="7053943" cy="391885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宋体"/>
              </a:rPr>
              <a:t>童子：小孩，这是指隐者的弟子。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宋体"/>
              </a:rPr>
              <a:t>言：回答说。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宋体"/>
              </a:rPr>
              <a:t>意思是：松树下，我询问了年少的童子（你的师傅去了哪里）。他回答说：“师傅已经去山中采药了。”</a:t>
            </a:r>
          </a:p>
        </p:txBody>
      </p:sp>
    </p:spTree>
    <p:extLst>
      <p:ext uri="{BB962C8B-B14F-4D97-AF65-F5344CB8AC3E}">
        <p14:creationId xmlns:p14="http://schemas.microsoft.com/office/powerpoint/2010/main" val="2430944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0" y="391886"/>
            <a:ext cx="5167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只</a:t>
            </a:r>
            <a:r>
              <a:rPr lang="zh-CN" altLang="en-US" sz="4800" b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在此</a:t>
            </a:r>
            <a:r>
              <a:rPr lang="zh-CN" altLang="en-US" sz="4800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山中，</a:t>
            </a:r>
            <a:br>
              <a:rPr lang="zh-CN" altLang="en-US" sz="4800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</a:br>
            <a:r>
              <a:rPr lang="zh-CN" altLang="en-US" sz="4800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云深不知处</a:t>
            </a:r>
            <a:r>
              <a:rPr lang="zh-CN" altLang="en-US" sz="4800" kern="0" dirty="0">
                <a:solidFill>
                  <a:srgbClr val="006600"/>
                </a:solidFill>
                <a:latin typeface="Arial"/>
                <a:ea typeface="宋体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30514" y="4339772"/>
            <a:ext cx="5167086" cy="191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1358900" y="2152802"/>
            <a:ext cx="7150100" cy="4373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只：就。表肯定。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Arial"/>
              <a:ea typeface="宋体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云深：指山上云雾缭绕</a:t>
            </a:r>
            <a:b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</a:b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的地方。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处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: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地方。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意思是：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  <a:sym typeface="Wingdings" panose="05000000000000000000" pitchFamily="2" charset="2"/>
              </a:rPr>
              <a:t>（童子）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Arial"/>
                <a:ea typeface="宋体"/>
              </a:rPr>
              <a:t>还对我说（他的师父）就在这座大山中，可山中云雾弥漫，不知道师傅到底在什么地方。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0"/>
            <a:ext cx="3683000" cy="6858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72452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62300" y="15628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寻隐者</a:t>
            </a:r>
            <a:r>
              <a:rPr lang="zh-CN" altLang="en-US" sz="4000" b="1" dirty="0" smtClean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不遇</a:t>
            </a:r>
            <a:endParaRPr lang="en-US" altLang="zh-CN" sz="4000" b="1" dirty="0" smtClean="0">
              <a:solidFill>
                <a:srgbClr val="00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 algn="ctr"/>
            <a:endParaRPr lang="en-US" altLang="zh-CN" sz="4000" b="1" dirty="0">
              <a:solidFill>
                <a:srgbClr val="00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 algn="ctr"/>
            <a:r>
              <a:rPr lang="en-US" altLang="zh-CN" sz="4000" b="1" dirty="0" smtClean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3200" b="1" dirty="0" smtClean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松下</a:t>
            </a:r>
            <a:r>
              <a:rPr lang="zh-CN" altLang="en-US" sz="3200" b="1" dirty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问童子，</a:t>
            </a:r>
          </a:p>
          <a:p>
            <a:pPr lvl="0" algn="ctr"/>
            <a:r>
              <a:rPr lang="zh-CN" altLang="en-US" sz="3200" b="1" dirty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言师采药去。</a:t>
            </a:r>
          </a:p>
          <a:p>
            <a:pPr lvl="0" algn="ctr"/>
            <a:r>
              <a:rPr lang="zh-CN" altLang="en-US" sz="3200" b="1" dirty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只在此山中，</a:t>
            </a:r>
          </a:p>
          <a:p>
            <a:pPr lvl="0" algn="ctr"/>
            <a:r>
              <a:rPr lang="zh-CN" altLang="en-US" sz="3200" b="1" dirty="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云深不知处。</a:t>
            </a:r>
          </a:p>
        </p:txBody>
      </p:sp>
      <p:sp>
        <p:nvSpPr>
          <p:cNvPr id="7" name="AutoShape 4"/>
          <p:cNvSpPr/>
          <p:nvPr/>
        </p:nvSpPr>
        <p:spPr>
          <a:xfrm>
            <a:off x="2152357" y="3878923"/>
            <a:ext cx="8862646" cy="27050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eaLnBrk="1" hangingPunct="1"/>
            <a:r>
              <a:rPr lang="zh-CN" altLang="en-US" sz="2800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赏析：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“我”在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松树下碰到一个孩子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原来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那孩子</a:t>
            </a:r>
            <a:endParaRPr lang="en-US" altLang="zh-CN" sz="2800" b="1" dirty="0" smtClean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小徒弟。“我”问他师傅的去向，他说师傅采</a:t>
            </a:r>
            <a:endParaRPr lang="en-US" altLang="zh-CN" sz="2800" b="1" dirty="0" smtClean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去了，师傅就在这座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山里，山上云雾迷蒙，他也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不知</a:t>
            </a:r>
            <a:endParaRPr lang="en-US" altLang="zh-CN" sz="2800" b="1" dirty="0" smtClean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道师傅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究竟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什么地方。</a:t>
            </a:r>
          </a:p>
        </p:txBody>
      </p:sp>
    </p:spTree>
    <p:extLst>
      <p:ext uri="{BB962C8B-B14F-4D97-AF65-F5344CB8AC3E}">
        <p14:creationId xmlns:p14="http://schemas.microsoft.com/office/powerpoint/2010/main" val="17603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56" b="93889" l="0" r="27917"/>
                    </a14:imgEffect>
                  </a14:imgLayer>
                </a14:imgProps>
              </a:ext>
            </a:extLst>
          </a:blip>
          <a:srcRect l="1526" t="4868" r="27288" b="-4868"/>
          <a:stretch/>
        </p:blipFill>
        <p:spPr>
          <a:xfrm>
            <a:off x="-94129" y="-305218"/>
            <a:ext cx="14301576" cy="818916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91748" y="842398"/>
            <a:ext cx="650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诗人问</a:t>
            </a:r>
            <a:r>
              <a:rPr lang="zh-CN" altLang="en-US" sz="3600" dirty="0" smtClean="0">
                <a:solidFill>
                  <a:srgbClr val="FF0000"/>
                </a:solidFill>
              </a:rPr>
              <a:t>：</a:t>
            </a:r>
            <a:r>
              <a:rPr lang="zh-CN" altLang="en-US" sz="3600" dirty="0" smtClean="0">
                <a:solidFill>
                  <a:srgbClr val="0000CC"/>
                </a:solidFill>
              </a:rPr>
              <a:t>你</a:t>
            </a:r>
            <a:r>
              <a:rPr lang="zh-CN" altLang="en-US" sz="3600" dirty="0">
                <a:solidFill>
                  <a:srgbClr val="0000CC"/>
                </a:solidFill>
              </a:rPr>
              <a:t>师父干什么去</a:t>
            </a:r>
            <a:r>
              <a:rPr lang="zh-CN" altLang="en-US" sz="3600" dirty="0" smtClean="0">
                <a:solidFill>
                  <a:srgbClr val="0000CC"/>
                </a:solidFill>
              </a:rPr>
              <a:t>了</a:t>
            </a:r>
            <a:r>
              <a:rPr lang="zh-CN" altLang="en-US" sz="3600" dirty="0">
                <a:solidFill>
                  <a:srgbClr val="0000CC"/>
                </a:solidFill>
              </a:rPr>
              <a:t>？</a:t>
            </a:r>
            <a:endParaRPr lang="en-US" altLang="zh-CN" sz="3600" dirty="0">
              <a:solidFill>
                <a:srgbClr val="0000C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7560" y="2155892"/>
            <a:ext cx="600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诗人问</a:t>
            </a:r>
            <a:r>
              <a:rPr lang="zh-CN" altLang="en-US" sz="3600" dirty="0" smtClean="0">
                <a:solidFill>
                  <a:srgbClr val="FF0000"/>
                </a:solidFill>
              </a:rPr>
              <a:t>：</a:t>
            </a:r>
            <a:r>
              <a:rPr lang="zh-CN" altLang="en-US" sz="3600" dirty="0" smtClean="0">
                <a:solidFill>
                  <a:srgbClr val="0000CC"/>
                </a:solidFill>
              </a:rPr>
              <a:t>到</a:t>
            </a:r>
            <a:r>
              <a:rPr lang="zh-CN" altLang="en-US" sz="3600" dirty="0">
                <a:solidFill>
                  <a:srgbClr val="0000CC"/>
                </a:solidFill>
              </a:rPr>
              <a:t>哪里采药去</a:t>
            </a:r>
            <a:r>
              <a:rPr lang="zh-CN" altLang="en-US" sz="3600" dirty="0" smtClean="0">
                <a:solidFill>
                  <a:srgbClr val="0000CC"/>
                </a:solidFill>
              </a:rPr>
              <a:t>了</a:t>
            </a:r>
            <a:r>
              <a:rPr lang="zh-CN" altLang="en-US" sz="3600" dirty="0">
                <a:solidFill>
                  <a:srgbClr val="0000CC"/>
                </a:solidFill>
              </a:rPr>
              <a:t>？</a:t>
            </a:r>
            <a:endParaRPr lang="en-US" altLang="zh-CN" sz="3600" dirty="0">
              <a:solidFill>
                <a:srgbClr val="0000CC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7147" y="3545351"/>
            <a:ext cx="6310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诗人</a:t>
            </a:r>
            <a:r>
              <a:rPr lang="zh-CN" altLang="en-US" sz="3600" dirty="0" smtClean="0">
                <a:solidFill>
                  <a:srgbClr val="FF0000"/>
                </a:solidFill>
              </a:rPr>
              <a:t>问：</a:t>
            </a:r>
            <a:r>
              <a:rPr lang="zh-CN" altLang="en-US" sz="3600" dirty="0" smtClean="0">
                <a:solidFill>
                  <a:srgbClr val="0000CC"/>
                </a:solidFill>
              </a:rPr>
              <a:t>他</a:t>
            </a:r>
            <a:r>
              <a:rPr lang="zh-CN" altLang="en-US" sz="3600" dirty="0">
                <a:solidFill>
                  <a:srgbClr val="0000CC"/>
                </a:solidFill>
              </a:rPr>
              <a:t>到底在山中的什么地方呢？你能帮我找到他吗</a:t>
            </a:r>
            <a:r>
              <a:rPr lang="zh-CN" altLang="en-US" sz="3600" dirty="0" smtClean="0">
                <a:solidFill>
                  <a:srgbClr val="0000CC"/>
                </a:solidFill>
              </a:rPr>
              <a:t>？</a:t>
            </a:r>
            <a:endParaRPr lang="en-US" altLang="zh-CN" sz="3600" dirty="0">
              <a:solidFill>
                <a:srgbClr val="0000C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59912" y="1448555"/>
            <a:ext cx="6310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童子</a:t>
            </a:r>
            <a:r>
              <a:rPr lang="zh-CN" altLang="en-US" sz="3600" dirty="0" smtClean="0"/>
              <a:t>答：师父</a:t>
            </a:r>
            <a:r>
              <a:rPr lang="zh-CN" altLang="en-US" sz="3600" dirty="0"/>
              <a:t>采药去了。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87560" y="2874575"/>
            <a:ext cx="562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童子答：就</a:t>
            </a:r>
            <a:r>
              <a:rPr lang="zh-CN" altLang="en-US" sz="3600" dirty="0"/>
              <a:t>在这座山里。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87560" y="4778802"/>
            <a:ext cx="548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童子</a:t>
            </a:r>
            <a:r>
              <a:rPr lang="zh-CN" altLang="en-US" sz="3600" dirty="0" smtClean="0"/>
              <a:t>答：山</a:t>
            </a:r>
            <a:r>
              <a:rPr lang="zh-CN" altLang="en-US" sz="3600" dirty="0"/>
              <a:t>中云雾很浓，我也不知师父到底在什么</a:t>
            </a:r>
            <a:r>
              <a:rPr lang="zh-CN" altLang="en-US" sz="3600" dirty="0" smtClean="0"/>
              <a:t>地方。</a:t>
            </a:r>
            <a:endParaRPr lang="zh-CN" altLang="en-US" sz="36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4987560" y="1354426"/>
            <a:ext cx="6007100" cy="331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74113" y="2059307"/>
            <a:ext cx="599738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959912" y="4121378"/>
            <a:ext cx="61734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959912" y="4721851"/>
            <a:ext cx="6173499" cy="569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959912" y="5336901"/>
            <a:ext cx="6173499" cy="17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974113" y="2762282"/>
            <a:ext cx="6051448" cy="39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067760" y="6533128"/>
            <a:ext cx="606565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987560" y="5903259"/>
            <a:ext cx="6145851" cy="185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974113" y="3491509"/>
            <a:ext cx="6051448" cy="2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3839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6040" y="333957"/>
            <a:ext cx="3479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002060"/>
                </a:solidFill>
              </a:rPr>
              <a:t>悟诗情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9836" y="3035104"/>
            <a:ext cx="7493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师生交流：</a:t>
            </a:r>
            <a:endParaRPr lang="en-US" altLang="zh-CN" sz="4000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4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隐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者为什么要归隐？说明理由。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诗人为什么要执意寻访隐者？说明理由。</a:t>
            </a:r>
          </a:p>
          <a:p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05">
                        <a14:foregroundMark x1="22772" y1="25000" x2="22772" y2="25000"/>
                        <a14:foregroundMark x1="16832" y1="22500" x2="16832" y2="22500"/>
                        <a14:foregroundMark x1="54455" y1="19167" x2="54455" y2="19167"/>
                        <a14:foregroundMark x1="53465" y1="17083" x2="53465" y2="17083"/>
                        <a14:foregroundMark x1="63861" y1="13750" x2="63861" y2="13750"/>
                        <a14:foregroundMark x1="58416" y1="62083" x2="58416" y2="62083"/>
                        <a14:foregroundMark x1="77228" y1="70417" x2="77228" y2="70417"/>
                        <a14:foregroundMark x1="63861" y1="74167" x2="63861" y2="74167"/>
                        <a14:foregroundMark x1="82178" y1="63333" x2="82178" y2="63333"/>
                        <a14:foregroundMark x1="83168" y1="70833" x2="83168" y2="70833"/>
                        <a14:foregroundMark x1="71287" y1="70833" x2="71287" y2="70833"/>
                        <a14:foregroundMark x1="58416" y1="74583" x2="58416" y2="74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071" y="488702"/>
            <a:ext cx="25654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96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336</TotalTime>
  <Words>434</Words>
  <Application>Microsoft Office PowerPoint</Application>
  <PresentationFormat>宽屏</PresentationFormat>
  <Paragraphs>51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方正姚体</vt:lpstr>
      <vt:lpstr>华文行楷</vt:lpstr>
      <vt:lpstr>华文新魏</vt:lpstr>
      <vt:lpstr>隶书</vt:lpstr>
      <vt:lpstr>宋体</vt:lpstr>
      <vt:lpstr>新宋体</vt:lpstr>
      <vt:lpstr>Arial</vt:lpstr>
      <vt:lpstr>Calibri</vt:lpstr>
      <vt:lpstr>Cambria</vt:lpstr>
      <vt:lpstr>Wingdings</vt:lpstr>
      <vt:lpstr>Wingdings 2</vt:lpstr>
      <vt:lpstr>行云流水</vt:lpstr>
      <vt:lpstr>PowerPoint 演示文稿</vt:lpstr>
      <vt:lpstr>PowerPoint 演示文稿</vt:lpstr>
      <vt:lpstr>贾岛简介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87</cp:revision>
  <dcterms:created xsi:type="dcterms:W3CDTF">2017-01-07T08:49:54Z</dcterms:created>
  <dcterms:modified xsi:type="dcterms:W3CDTF">2017-01-08T13:58:16Z</dcterms:modified>
</cp:coreProperties>
</file>