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3" r:id="rId5"/>
    <p:sldId id="258" r:id="rId6"/>
    <p:sldId id="259" r:id="rId7"/>
    <p:sldId id="260" r:id="rId8"/>
    <p:sldId id="264" r:id="rId9"/>
    <p:sldId id="265" r:id="rId10"/>
    <p:sldId id="261" r:id="rId11"/>
    <p:sldId id="268" r:id="rId12"/>
    <p:sldId id="269" r:id="rId13"/>
    <p:sldId id="270" r:id="rId14"/>
    <p:sldId id="271" r:id="rId15"/>
    <p:sldId id="267" r:id="rId16"/>
    <p:sldId id="272" r:id="rId17"/>
    <p:sldId id="266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3FEB39-B3D9-4A11-BCF6-AC42870A9141}" type="datetimeFigureOut">
              <a:rPr lang="zh-CN" altLang="en-US" smtClean="0"/>
              <a:t>2017-4-11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6A490CB-3887-41A9-9B28-908BB7A523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3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p4.so.qhimgs1.com/bdr/_240_/t01d07f5f9edbb3eb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4032249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练习</a:t>
            </a:r>
            <a:r>
              <a:rPr lang="en-US" altLang="zh-CN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6</a:t>
            </a:r>
            <a:endParaRPr lang="zh-CN" alt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6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215206" y="714356"/>
            <a:ext cx="17033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读读背背</a:t>
            </a:r>
          </a:p>
        </p:txBody>
      </p:sp>
      <p:sp>
        <p:nvSpPr>
          <p:cNvPr id="7" name="Text 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428868"/>
            <a:ext cx="1285851" cy="523220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学和用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9" name="Text Box 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5212" y="235743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做做说说</a:t>
            </a:r>
          </a:p>
        </p:txBody>
      </p:sp>
      <p:sp>
        <p:nvSpPr>
          <p:cNvPr id="10" name="Text Box 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714752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写字有方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11" name="Text Box 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5212" y="4357694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口语交际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3489" y="5934670"/>
            <a:ext cx="60805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明德小学   冯本山</a:t>
            </a:r>
            <a:endParaRPr lang="zh-CN" altLang="en-US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写字有方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pic>
        <p:nvPicPr>
          <p:cNvPr id="3" name="图片 2" descr="QQ图片20170411142034.jpg"/>
          <p:cNvPicPr>
            <a:picLocks noChangeAspect="1"/>
          </p:cNvPicPr>
          <p:nvPr/>
        </p:nvPicPr>
        <p:blipFill>
          <a:blip r:embed="rId3"/>
          <a:srcRect l="1389" t="52083" r="13889" b="14584"/>
          <a:stretch>
            <a:fillRect/>
          </a:stretch>
        </p:blipFill>
        <p:spPr>
          <a:xfrm>
            <a:off x="0" y="571480"/>
            <a:ext cx="9144000" cy="62865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写字有方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143108" y="571480"/>
            <a:ext cx="533400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7000" dirty="0" smtClean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于</a:t>
            </a:r>
            <a:endParaRPr lang="zh-CN" altLang="en-US" sz="37000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写字有方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071670" y="214290"/>
            <a:ext cx="533400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7000" dirty="0" smtClean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呼</a:t>
            </a:r>
            <a:endParaRPr lang="zh-CN" altLang="en-US" sz="37000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写字有方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071670" y="500042"/>
            <a:ext cx="533400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7000" dirty="0" smtClean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行</a:t>
            </a:r>
            <a:endParaRPr lang="zh-CN" altLang="en-US" sz="37000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写字有方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928794" y="642918"/>
            <a:ext cx="533400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7000" dirty="0" smtClean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你</a:t>
            </a:r>
            <a:endParaRPr lang="zh-CN" altLang="en-US" sz="37000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口语交际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pic>
        <p:nvPicPr>
          <p:cNvPr id="3" name="图片 2" descr="QQ图片20170411134626.jpg"/>
          <p:cNvPicPr>
            <a:picLocks noChangeAspect="1"/>
          </p:cNvPicPr>
          <p:nvPr/>
        </p:nvPicPr>
        <p:blipFill>
          <a:blip r:embed="rId3"/>
          <a:srcRect l="6945" t="15625" r="11111" b="10416"/>
          <a:stretch>
            <a:fillRect/>
          </a:stretch>
        </p:blipFill>
        <p:spPr>
          <a:xfrm>
            <a:off x="0" y="500042"/>
            <a:ext cx="9144000" cy="635795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口语交际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42918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dirty="0" smtClean="0"/>
              <a:t>    </a:t>
            </a:r>
            <a:r>
              <a:rPr lang="zh-CN" altLang="en-US" sz="4000" dirty="0" smtClean="0">
                <a:solidFill>
                  <a:srgbClr val="FF0000"/>
                </a:solidFill>
              </a:rPr>
              <a:t>“六一”</a:t>
            </a:r>
            <a:r>
              <a:rPr lang="zh-CN" altLang="en-US" sz="4000" dirty="0">
                <a:solidFill>
                  <a:srgbClr val="FF0000"/>
                </a:solidFill>
              </a:rPr>
              <a:t>儿童节到了，</a:t>
            </a:r>
            <a:r>
              <a:rPr lang="zh-CN" altLang="en-US" sz="4000" dirty="0" smtClean="0">
                <a:solidFill>
                  <a:srgbClr val="FF0000"/>
                </a:solidFill>
              </a:rPr>
              <a:t>我们学校打扮</a:t>
            </a:r>
            <a:r>
              <a:rPr lang="zh-CN" altLang="en-US" sz="4000" dirty="0">
                <a:solidFill>
                  <a:srgbClr val="FF0000"/>
                </a:solidFill>
              </a:rPr>
              <a:t>得</a:t>
            </a:r>
            <a:r>
              <a:rPr lang="zh-CN" altLang="en-US" sz="4000" dirty="0" smtClean="0">
                <a:solidFill>
                  <a:srgbClr val="FF0000"/>
                </a:solidFill>
              </a:rPr>
              <a:t>漂漂亮亮。我们学校举行了</a:t>
            </a:r>
            <a:r>
              <a:rPr lang="zh-CN" altLang="en-US" sz="4000" dirty="0">
                <a:solidFill>
                  <a:srgbClr val="FF0000"/>
                </a:solidFill>
              </a:rPr>
              <a:t>庆祝</a:t>
            </a:r>
            <a:r>
              <a:rPr lang="zh-CN" altLang="en-US" sz="4000" dirty="0" smtClean="0">
                <a:solidFill>
                  <a:srgbClr val="FF0000"/>
                </a:solidFill>
              </a:rPr>
              <a:t>会。我们一年级的同学</a:t>
            </a:r>
            <a:r>
              <a:rPr lang="zh-CN" altLang="en-US" sz="4000" dirty="0" smtClean="0">
                <a:solidFill>
                  <a:srgbClr val="FF0000"/>
                </a:solidFill>
              </a:rPr>
              <a:t>戴上了红领巾，还</a:t>
            </a:r>
            <a:r>
              <a:rPr lang="zh-CN" altLang="en-US" sz="4000" dirty="0" smtClean="0">
                <a:solidFill>
                  <a:srgbClr val="FF0000"/>
                </a:solidFill>
              </a:rPr>
              <a:t>在</a:t>
            </a:r>
            <a:r>
              <a:rPr lang="zh-CN" altLang="en-US" sz="4000" dirty="0">
                <a:solidFill>
                  <a:srgbClr val="FF0000"/>
                </a:solidFill>
              </a:rPr>
              <a:t>队旗</a:t>
            </a:r>
            <a:r>
              <a:rPr lang="zh-CN" altLang="en-US" sz="4000" dirty="0" smtClean="0">
                <a:solidFill>
                  <a:srgbClr val="FF0000"/>
                </a:solidFill>
              </a:rPr>
              <a:t>下庄严宣誓。</a:t>
            </a:r>
            <a:r>
              <a:rPr lang="zh-CN" altLang="en-US" sz="4000" dirty="0">
                <a:solidFill>
                  <a:srgbClr val="FF0000"/>
                </a:solidFill>
              </a:rPr>
              <a:t>随后</a:t>
            </a:r>
            <a:r>
              <a:rPr lang="zh-CN" altLang="en-US" sz="4000" dirty="0" smtClean="0">
                <a:solidFill>
                  <a:srgbClr val="FF0000"/>
                </a:solidFill>
              </a:rPr>
              <a:t>，同学们还进行了</a:t>
            </a:r>
            <a:r>
              <a:rPr lang="zh-CN" altLang="en-US" sz="4000" dirty="0">
                <a:solidFill>
                  <a:srgbClr val="FF0000"/>
                </a:solidFill>
              </a:rPr>
              <a:t>精彩的舞蹈</a:t>
            </a:r>
            <a:r>
              <a:rPr lang="zh-CN" altLang="en-US" sz="4000" dirty="0" smtClean="0">
                <a:solidFill>
                  <a:srgbClr val="FF0000"/>
                </a:solidFill>
              </a:rPr>
              <a:t>、唱歌、</a:t>
            </a:r>
            <a:r>
              <a:rPr lang="zh-CN" altLang="en-US" sz="4000" dirty="0">
                <a:solidFill>
                  <a:srgbClr val="FF0000"/>
                </a:solidFill>
              </a:rPr>
              <a:t>朗诵等表演，台上表演不断，台</a:t>
            </a:r>
            <a:r>
              <a:rPr lang="zh-CN" altLang="en-US" sz="4000" dirty="0" smtClean="0">
                <a:solidFill>
                  <a:srgbClr val="FF0000"/>
                </a:solidFill>
              </a:rPr>
              <a:t>下同学们的</a:t>
            </a:r>
            <a:r>
              <a:rPr lang="zh-CN" altLang="en-US" sz="4000" dirty="0">
                <a:solidFill>
                  <a:srgbClr val="FF0000"/>
                </a:solidFill>
              </a:rPr>
              <a:t>掌声也不断</a:t>
            </a:r>
            <a:r>
              <a:rPr lang="zh-CN" altLang="en-US" sz="4000" dirty="0" smtClean="0">
                <a:solidFill>
                  <a:srgbClr val="FF0000"/>
                </a:solidFill>
              </a:rPr>
              <a:t>。我还参加了表演呢！ 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pPr latinLnBrk="1"/>
            <a:r>
              <a:rPr lang="en-US" altLang="zh-CN" sz="4000" dirty="0">
                <a:solidFill>
                  <a:srgbClr val="FF0000"/>
                </a:solidFill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</a:rPr>
              <a:t>“六一”</a:t>
            </a:r>
            <a:r>
              <a:rPr lang="zh-CN" altLang="en-US" sz="4000" dirty="0">
                <a:solidFill>
                  <a:srgbClr val="FF0000"/>
                </a:solidFill>
              </a:rPr>
              <a:t>这一天，我玩得十分开心！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0.so.qhmsg.com/bdr/_240_/t0180da87ceb40cb1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357422" y="0"/>
            <a:ext cx="429476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8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欢迎指导</a:t>
            </a:r>
            <a:endParaRPr lang="zh-CN" altLang="en-US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学和用</a:t>
            </a:r>
            <a:endParaRPr lang="zh-CN" altLang="en-US" sz="4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QQ图片20170411085329.jpg"/>
          <p:cNvPicPr>
            <a:picLocks noChangeAspect="1"/>
          </p:cNvPicPr>
          <p:nvPr/>
        </p:nvPicPr>
        <p:blipFill>
          <a:blip r:embed="rId2"/>
          <a:srcRect l="15278" t="22208" r="12500" b="14583"/>
          <a:stretch>
            <a:fillRect/>
          </a:stretch>
        </p:blipFill>
        <p:spPr>
          <a:xfrm>
            <a:off x="2071670" y="142852"/>
            <a:ext cx="7072330" cy="656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1071546"/>
            <a:ext cx="15716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你家里有这些吗？放在什么地方？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学和用</a:t>
            </a:r>
            <a:endParaRPr lang="zh-CN" altLang="en-US" sz="4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533400"/>
            <a:ext cx="4616450" cy="6340197"/>
          </a:xfrm>
          <a:prstGeom prst="rect">
            <a:avLst/>
          </a:prstGeom>
          <a:solidFill>
            <a:srgbClr val="FFFF99">
              <a:alpha val="59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kumimoji="1" lang="en-US" altLang="zh-CN" sz="2800" b="1" dirty="0">
              <a:solidFill>
                <a:srgbClr val="0000FF"/>
              </a:solidFill>
              <a:latin typeface="宋体" charset="-122"/>
            </a:endParaRPr>
          </a:p>
          <a:p>
            <a:pPr algn="ctr"/>
            <a:r>
              <a:rPr kumimoji="1" lang="zh-CN" altLang="en-US" sz="5400" b="1" dirty="0" smtClean="0">
                <a:latin typeface="楷体_GB2312" pitchFamily="49" charset="-122"/>
                <a:ea typeface="楷体_GB2312" pitchFamily="49" charset="-122"/>
              </a:rPr>
              <a:t>客厅  卧室</a:t>
            </a:r>
            <a:endParaRPr kumimoji="1"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kumimoji="1" lang="zh-CN" altLang="en-US" sz="5400" b="1" dirty="0">
              <a:solidFill>
                <a:srgbClr val="0000FF"/>
              </a:solidFill>
              <a:latin typeface="宋体" charset="-122"/>
            </a:endParaRPr>
          </a:p>
          <a:p>
            <a:pPr algn="ctr"/>
            <a:r>
              <a:rPr kumimoji="1" lang="zh-CN" altLang="en-US" sz="5400" b="1" dirty="0" smtClean="0">
                <a:latin typeface="楷体_GB2312" pitchFamily="49" charset="-122"/>
                <a:ea typeface="楷体_GB2312" pitchFamily="49" charset="-122"/>
              </a:rPr>
              <a:t>沙发  茶几</a:t>
            </a:r>
            <a:endParaRPr kumimoji="1"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kumimoji="1" lang="zh-CN" altLang="en-US" sz="5400" b="1" dirty="0">
              <a:solidFill>
                <a:srgbClr val="0000FF"/>
              </a:solidFill>
              <a:latin typeface="宋体" charset="-122"/>
            </a:endParaRPr>
          </a:p>
          <a:p>
            <a:pPr algn="ctr"/>
            <a:r>
              <a:rPr kumimoji="1" lang="zh-CN" altLang="en-US" sz="5400" b="1" dirty="0" smtClean="0">
                <a:latin typeface="楷体_GB2312" pitchFamily="49" charset="-122"/>
                <a:ea typeface="楷体_GB2312" pitchFamily="49" charset="-122"/>
              </a:rPr>
              <a:t>枕头  被子</a:t>
            </a:r>
            <a:endParaRPr kumimoji="1"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kumimoji="1"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kumimoji="1" lang="zh-CN" altLang="en-US" sz="5400" b="1" dirty="0" smtClean="0">
                <a:latin typeface="楷体_GB2312" pitchFamily="49" charset="-122"/>
                <a:ea typeface="楷体_GB2312" pitchFamily="49" charset="-122"/>
              </a:rPr>
              <a:t>书橱  玩具</a:t>
            </a:r>
            <a:endParaRPr kumimoji="1" lang="zh-CN" altLang="en-US" sz="5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72000" y="533400"/>
            <a:ext cx="4572000" cy="6439776"/>
          </a:xfrm>
          <a:prstGeom prst="rect">
            <a:avLst/>
          </a:prstGeom>
          <a:solidFill>
            <a:srgbClr val="CCFFFF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endParaRPr lang="en-US" altLang="zh-CN" sz="2800" dirty="0">
              <a:solidFill>
                <a:srgbClr val="0000FF"/>
              </a:solidFill>
              <a:latin typeface="宋体" charset="-122"/>
            </a:endParaRPr>
          </a:p>
          <a:p>
            <a:pPr algn="ctr">
              <a:lnSpc>
                <a:spcPct val="55000"/>
              </a:lnSpc>
              <a:spcBef>
                <a:spcPct val="50000"/>
              </a:spcBef>
            </a:pPr>
            <a:r>
              <a:rPr lang="zh-CN" altLang="en-US" sz="5400" b="1" dirty="0" smtClean="0">
                <a:ea typeface="楷体_GB2312" pitchFamily="49" charset="-122"/>
              </a:rPr>
              <a:t>门锁  门铃</a:t>
            </a:r>
            <a:endParaRPr lang="zh-CN" altLang="en-US" sz="5400" b="1" dirty="0">
              <a:ea typeface="楷体_GB2312" pitchFamily="49" charset="-122"/>
            </a:endParaRPr>
          </a:p>
          <a:p>
            <a:pPr algn="ctr">
              <a:lnSpc>
                <a:spcPct val="55000"/>
              </a:lnSpc>
              <a:spcBef>
                <a:spcPct val="50000"/>
              </a:spcBef>
            </a:pPr>
            <a:endParaRPr lang="zh-CN" altLang="en-US" sz="5400" dirty="0">
              <a:solidFill>
                <a:srgbClr val="0000FF"/>
              </a:solidFill>
              <a:latin typeface="宋体" charset="-122"/>
            </a:endParaRPr>
          </a:p>
          <a:p>
            <a:pPr algn="ctr">
              <a:lnSpc>
                <a:spcPct val="55000"/>
              </a:lnSpc>
              <a:spcBef>
                <a:spcPct val="50000"/>
              </a:spcBef>
            </a:pPr>
            <a:r>
              <a:rPr lang="zh-CN" altLang="en-US" sz="5400" b="1" dirty="0" smtClean="0">
                <a:ea typeface="楷体_GB2312" pitchFamily="49" charset="-122"/>
              </a:rPr>
              <a:t>电视  屏风</a:t>
            </a:r>
            <a:endParaRPr lang="zh-CN" altLang="en-US" sz="5400" b="1" dirty="0">
              <a:ea typeface="楷体_GB2312" pitchFamily="49" charset="-122"/>
            </a:endParaRPr>
          </a:p>
          <a:p>
            <a:pPr algn="ctr">
              <a:lnSpc>
                <a:spcPct val="55000"/>
              </a:lnSpc>
              <a:spcBef>
                <a:spcPct val="50000"/>
              </a:spcBef>
            </a:pPr>
            <a:endParaRPr lang="zh-CN" altLang="en-US" sz="5400" dirty="0">
              <a:ea typeface="楷体_GB2312" pitchFamily="49" charset="-122"/>
            </a:endParaRPr>
          </a:p>
          <a:p>
            <a:pPr algn="ctr">
              <a:lnSpc>
                <a:spcPct val="55000"/>
              </a:lnSpc>
              <a:spcBef>
                <a:spcPct val="50000"/>
              </a:spcBef>
            </a:pPr>
            <a:r>
              <a:rPr lang="zh-CN" altLang="en-US" sz="5400" b="1" dirty="0" smtClean="0">
                <a:ea typeface="楷体_GB2312" pitchFamily="49" charset="-122"/>
              </a:rPr>
              <a:t>电脑  台灯</a:t>
            </a:r>
            <a:endParaRPr lang="zh-CN" altLang="en-US" sz="5400" b="1" dirty="0">
              <a:ea typeface="楷体_GB2312" pitchFamily="49" charset="-122"/>
            </a:endParaRPr>
          </a:p>
          <a:p>
            <a:pPr algn="ctr">
              <a:lnSpc>
                <a:spcPct val="55000"/>
              </a:lnSpc>
              <a:spcBef>
                <a:spcPct val="50000"/>
              </a:spcBef>
            </a:pPr>
            <a:r>
              <a:rPr lang="zh-CN" altLang="en-US" sz="5400" dirty="0"/>
              <a:t> </a:t>
            </a:r>
          </a:p>
          <a:p>
            <a:pPr algn="ctr">
              <a:lnSpc>
                <a:spcPct val="55000"/>
              </a:lnSpc>
              <a:spcBef>
                <a:spcPct val="50000"/>
              </a:spcBef>
            </a:pPr>
            <a:r>
              <a:rPr lang="zh-CN" altLang="en-US" sz="5400" b="1" dirty="0" smtClean="0">
                <a:ea typeface="楷体_GB2312" pitchFamily="49" charset="-122"/>
              </a:rPr>
              <a:t>衣架  花瓶</a:t>
            </a:r>
            <a:endParaRPr lang="zh-CN" altLang="en-US" sz="5400" b="1" dirty="0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学和用</a:t>
            </a:r>
            <a:endParaRPr lang="zh-CN" altLang="en-US" sz="4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42844" y="714356"/>
            <a:ext cx="9001156" cy="1754326"/>
          </a:xfrm>
          <a:prstGeom prst="rect">
            <a:avLst/>
          </a:prstGeom>
          <a:solidFill>
            <a:srgbClr val="CCFFCC">
              <a:alpha val="59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5400" b="1" dirty="0" smtClean="0">
                <a:latin typeface="楷体_GB2312" pitchFamily="49" charset="-122"/>
                <a:ea typeface="楷体_GB2312" pitchFamily="49" charset="-122"/>
              </a:rPr>
              <a:t>  说说</a:t>
            </a:r>
            <a:r>
              <a:rPr kumimoji="1" lang="zh-CN" altLang="en-US" sz="5400" b="1" dirty="0">
                <a:latin typeface="楷体_GB2312" pitchFamily="49" charset="-122"/>
                <a:ea typeface="楷体_GB2312" pitchFamily="49" charset="-122"/>
              </a:rPr>
              <a:t>看，你的卧室</a:t>
            </a:r>
            <a:r>
              <a:rPr kumimoji="1" lang="zh-CN" altLang="en-US" sz="5400" b="1" dirty="0" smtClean="0">
                <a:latin typeface="楷体_GB2312" pitchFamily="49" charset="-122"/>
                <a:ea typeface="楷体_GB2312" pitchFamily="49" charset="-122"/>
              </a:rPr>
              <a:t>里摆放</a:t>
            </a:r>
            <a:r>
              <a:rPr kumimoji="1" lang="zh-CN" altLang="en-US" sz="5400" b="1" dirty="0">
                <a:latin typeface="楷体_GB2312" pitchFamily="49" charset="-122"/>
                <a:ea typeface="楷体_GB2312" pitchFamily="49" charset="-122"/>
              </a:rPr>
              <a:t>了哪些</a:t>
            </a:r>
            <a:r>
              <a:rPr kumimoji="1" lang="zh-CN" altLang="en-US" sz="5400" b="1" dirty="0" smtClean="0">
                <a:latin typeface="楷体_GB2312" pitchFamily="49" charset="-122"/>
                <a:ea typeface="楷体_GB2312" pitchFamily="49" charset="-122"/>
              </a:rPr>
              <a:t>东西？</a:t>
            </a:r>
            <a:endParaRPr kumimoji="1" lang="zh-CN" altLang="en-US" sz="5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1746" name="Picture 2" descr="http://p0.so.qhmsg.com/bdr/_240_/t01156aa80b64c19a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06"/>
            <a:ext cx="4286248" cy="4214827"/>
          </a:xfrm>
          <a:prstGeom prst="rect">
            <a:avLst/>
          </a:prstGeom>
          <a:noFill/>
        </p:spPr>
      </p:pic>
      <p:pic>
        <p:nvPicPr>
          <p:cNvPr id="31750" name="Picture 6" descr="http://p2.so.qhmsg.com/bdr/_240_/t01e912d05536e439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500306"/>
            <a:ext cx="4857752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033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读读背背</a:t>
            </a:r>
          </a:p>
        </p:txBody>
      </p:sp>
      <p:pic>
        <p:nvPicPr>
          <p:cNvPr id="5" name="图片 4" descr="QQ图片20170411090948.jpg"/>
          <p:cNvPicPr>
            <a:picLocks noChangeAspect="1"/>
          </p:cNvPicPr>
          <p:nvPr/>
        </p:nvPicPr>
        <p:blipFill>
          <a:blip r:embed="rId3"/>
          <a:srcRect l="6944" t="34375" r="6944" b="26041"/>
          <a:stretch>
            <a:fillRect/>
          </a:stretch>
        </p:blipFill>
        <p:spPr>
          <a:xfrm>
            <a:off x="0" y="571480"/>
            <a:ext cx="9144000" cy="62865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4282" y="642918"/>
            <a:ext cx="892971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err="1" smtClean="0">
                <a:solidFill>
                  <a:srgbClr val="FF0000"/>
                </a:solidFill>
                <a:latin typeface="宋体" charset="-122"/>
              </a:rPr>
              <a:t>màn</a:t>
            </a:r>
            <a:r>
              <a:rPr lang="en-US" altLang="zh-CN" sz="4800" b="1" dirty="0" smtClean="0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宋体" charset="-122"/>
              </a:rPr>
              <a:t>shān</a:t>
            </a:r>
            <a:r>
              <a:rPr lang="en-US" altLang="zh-CN" sz="4800" b="1" dirty="0" smtClean="0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宋体" charset="-122"/>
              </a:rPr>
              <a:t>biàn</a:t>
            </a:r>
            <a:r>
              <a:rPr lang="en-US" altLang="zh-CN" sz="4800" b="1" dirty="0" smtClean="0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宋体" charset="-122"/>
              </a:rPr>
              <a:t>yě</a:t>
            </a:r>
            <a:endParaRPr lang="en-US" altLang="zh-CN" sz="4800" b="1" dirty="0" smtClean="0">
              <a:solidFill>
                <a:srgbClr val="FF0000"/>
              </a:solidFill>
              <a:latin typeface="宋体" charset="-122"/>
            </a:endParaRPr>
          </a:p>
          <a:p>
            <a:pPr algn="ctr"/>
            <a:r>
              <a:rPr lang="zh-CN" altLang="en-US" sz="48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漫  山  遍  野</a:t>
            </a:r>
          </a:p>
          <a:p>
            <a:pPr algn="ctr"/>
            <a:r>
              <a:rPr lang="en-US" altLang="zh-CN" sz="4800" b="1" dirty="0" err="1" smtClean="0">
                <a:solidFill>
                  <a:srgbClr val="FF0000"/>
                </a:solidFill>
              </a:rPr>
              <a:t>lǜ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  </a:t>
            </a:r>
            <a:r>
              <a:rPr lang="en-US" sz="4800" dirty="0" err="1" smtClean="0">
                <a:solidFill>
                  <a:srgbClr val="FF0000"/>
                </a:solidFill>
              </a:rPr>
              <a:t>Sh</a:t>
            </a:r>
            <a:r>
              <a:rPr lang="en-US" altLang="zh-CN" sz="4800" dirty="0" err="1" smtClean="0">
                <a:solidFill>
                  <a:srgbClr val="FF0000"/>
                </a:solidFill>
              </a:rPr>
              <a:t>ù</a:t>
            </a:r>
            <a:r>
              <a:rPr lang="en-US" altLang="zh-CN" sz="4800" dirty="0" smtClean="0">
                <a:solidFill>
                  <a:srgbClr val="FF0000"/>
                </a:solidFill>
              </a:rPr>
              <a:t> </a:t>
            </a:r>
            <a:r>
              <a:rPr lang="en-US" altLang="zh-CN" sz="4800" b="1" dirty="0" err="1" smtClean="0">
                <a:solidFill>
                  <a:srgbClr val="FF0000"/>
                </a:solidFill>
              </a:rPr>
              <a:t>chéng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800" b="1" dirty="0" err="1" smtClean="0">
                <a:solidFill>
                  <a:srgbClr val="FF0000"/>
                </a:solidFill>
              </a:rPr>
              <a:t>yīn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8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绿  叶  成  阴</a:t>
            </a:r>
          </a:p>
          <a:p>
            <a:pPr algn="ctr"/>
            <a:r>
              <a:rPr lang="en-US" altLang="zh-CN" sz="4800" b="1" dirty="0" err="1" smtClean="0">
                <a:solidFill>
                  <a:srgbClr val="FF0000"/>
                </a:solidFill>
              </a:rPr>
              <a:t>tiān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800" b="1" dirty="0" err="1" smtClean="0">
                <a:solidFill>
                  <a:srgbClr val="FF0000"/>
                </a:solidFill>
              </a:rPr>
              <a:t>cháng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800" b="1" dirty="0" err="1" smtClean="0">
                <a:solidFill>
                  <a:srgbClr val="FF0000"/>
                </a:solidFill>
              </a:rPr>
              <a:t>rì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800" b="1" dirty="0" err="1" smtClean="0">
                <a:solidFill>
                  <a:srgbClr val="FF0000"/>
                </a:solidFill>
              </a:rPr>
              <a:t>jiǔ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8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天  长  日  久</a:t>
            </a:r>
          </a:p>
          <a:p>
            <a:pPr algn="ctr"/>
            <a:r>
              <a:rPr lang="en-US" altLang="zh-CN" sz="4800" b="1" dirty="0" err="1" smtClean="0">
                <a:solidFill>
                  <a:srgbClr val="FF0000"/>
                </a:solidFill>
              </a:rPr>
              <a:t>shù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800" b="1" dirty="0" err="1" smtClean="0">
                <a:solidFill>
                  <a:srgbClr val="FF0000"/>
                </a:solidFill>
              </a:rPr>
              <a:t>dà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800" b="1" dirty="0" err="1" smtClean="0">
                <a:solidFill>
                  <a:srgbClr val="FF0000"/>
                </a:solidFill>
              </a:rPr>
              <a:t>gēn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800" b="1" dirty="0" err="1" smtClean="0">
                <a:solidFill>
                  <a:srgbClr val="FF0000"/>
                </a:solidFill>
              </a:rPr>
              <a:t>shēn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8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树  大  根  深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033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读读背背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0" y="1857364"/>
            <a:ext cx="4038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99"/>
                </a:solidFill>
              </a:rPr>
              <a:t>绿树成阴：</a:t>
            </a:r>
            <a:endParaRPr lang="zh-CN" altLang="en-US" sz="4400" b="1" dirty="0">
              <a:solidFill>
                <a:srgbClr val="000099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2643182"/>
            <a:ext cx="82867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99"/>
                </a:solidFill>
              </a:rPr>
              <a:t>天长日久：</a:t>
            </a:r>
            <a:r>
              <a:rPr lang="zh-CN" altLang="en-US" sz="4400" dirty="0" smtClean="0">
                <a:solidFill>
                  <a:srgbClr val="FF0000"/>
                </a:solidFill>
              </a:rPr>
              <a:t>时间长，日子久。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3357562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99"/>
                </a:solidFill>
              </a:rPr>
              <a:t>树大根深：</a:t>
            </a:r>
            <a:r>
              <a:rPr lang="zh-CN" altLang="en-US" sz="4400" dirty="0" smtClean="0">
                <a:solidFill>
                  <a:srgbClr val="FF0000"/>
                </a:solidFill>
              </a:rPr>
              <a:t>比喻势力强大，根基牢固</a:t>
            </a:r>
            <a:r>
              <a:rPr lang="zh-CN" altLang="en-US" sz="4400" dirty="0" smtClean="0"/>
              <a:t>。</a:t>
            </a:r>
            <a:endParaRPr lang="zh-CN" altLang="en-US" sz="4400" b="1" dirty="0">
              <a:solidFill>
                <a:srgbClr val="000099"/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428604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99"/>
                </a:solidFill>
              </a:rPr>
              <a:t>漫山遍野：</a:t>
            </a:r>
            <a:r>
              <a:rPr lang="zh-CN" altLang="en-US" sz="4000" dirty="0" smtClean="0">
                <a:solidFill>
                  <a:srgbClr val="FF0000"/>
                </a:solidFill>
              </a:rPr>
              <a:t>漫：满；遍：到处。山上和田野里到处都是。形容很多。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1736" y="1857364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树木枝叶茂密，遮蔽了阳光。</a:t>
            </a:r>
          </a:p>
        </p:txBody>
      </p:sp>
      <p:pic>
        <p:nvPicPr>
          <p:cNvPr id="3074" name="Picture 2" descr="http://p1.so.qhimgs1.com/bdr/_240_/t01082a43ac311ac57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214819"/>
            <a:ext cx="3428992" cy="2643182"/>
          </a:xfrm>
          <a:prstGeom prst="rect">
            <a:avLst/>
          </a:prstGeom>
          <a:noFill/>
        </p:spPr>
      </p:pic>
      <p:pic>
        <p:nvPicPr>
          <p:cNvPr id="3076" name="Picture 4" descr="http://p1.so.qhimgs1.com/bdr/_240_/t01b2ff0057305b1a8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43381"/>
            <a:ext cx="2786050" cy="2714620"/>
          </a:xfrm>
          <a:prstGeom prst="rect">
            <a:avLst/>
          </a:prstGeom>
          <a:noFill/>
        </p:spPr>
      </p:pic>
      <p:pic>
        <p:nvPicPr>
          <p:cNvPr id="3078" name="Picture 6" descr="http://p4.so.qhmsg.com/bdr/_240_/t0166a212749200386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4143380"/>
            <a:ext cx="3000396" cy="2714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做做说说</a:t>
            </a:r>
          </a:p>
        </p:txBody>
      </p:sp>
      <p:pic>
        <p:nvPicPr>
          <p:cNvPr id="5" name="图片 4" descr="QQ图片20170411134647.jpg"/>
          <p:cNvPicPr>
            <a:picLocks noChangeAspect="1"/>
          </p:cNvPicPr>
          <p:nvPr/>
        </p:nvPicPr>
        <p:blipFill>
          <a:blip r:embed="rId3"/>
          <a:srcRect l="1389" t="13541" r="5555" b="31250"/>
          <a:stretch>
            <a:fillRect/>
          </a:stretch>
        </p:blipFill>
        <p:spPr>
          <a:xfrm>
            <a:off x="0" y="500042"/>
            <a:ext cx="9144000" cy="63579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844" y="3286124"/>
            <a:ext cx="90011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收集你喜欢的体育比赛或优秀运动员的图片，在班上搞一个“小小体育窗”展览，同学们自己来做解说员。</a:t>
            </a:r>
            <a:endParaRPr lang="zh-CN" alt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做做说说</a:t>
            </a:r>
          </a:p>
        </p:txBody>
      </p:sp>
      <p:pic>
        <p:nvPicPr>
          <p:cNvPr id="35842" name="Picture 2" descr="http://www.tianqi.com/upload/article/16-08-07/qyCF_160807061922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0"/>
            <a:ext cx="3429024" cy="350043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344168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   </a:t>
            </a:r>
            <a:r>
              <a:rPr lang="zh-CN" altLang="en-US" sz="3600" dirty="0" smtClean="0">
                <a:solidFill>
                  <a:srgbClr val="7030A0"/>
                </a:solidFill>
              </a:rPr>
              <a:t>何</a:t>
            </a:r>
            <a:r>
              <a:rPr lang="zh-CN" altLang="en-US" sz="3600" dirty="0">
                <a:solidFill>
                  <a:srgbClr val="7030A0"/>
                </a:solidFill>
              </a:rPr>
              <a:t>姿是中国著名的跳水运动员，虽然年纪轻轻但是已经在很多国际比赛中获得优异的成绩了，</a:t>
            </a:r>
            <a:r>
              <a:rPr lang="en-US" altLang="zh-CN" sz="3600" dirty="0">
                <a:solidFill>
                  <a:srgbClr val="7030A0"/>
                </a:solidFill>
              </a:rPr>
              <a:t>2014</a:t>
            </a:r>
            <a:r>
              <a:rPr lang="zh-CN" altLang="en-US" sz="3600" dirty="0">
                <a:solidFill>
                  <a:srgbClr val="7030A0"/>
                </a:solidFill>
              </a:rPr>
              <a:t>年在仁川亚运会跳水项目女子</a:t>
            </a:r>
            <a:r>
              <a:rPr lang="en-US" altLang="zh-CN" sz="3600" dirty="0">
                <a:solidFill>
                  <a:srgbClr val="7030A0"/>
                </a:solidFill>
              </a:rPr>
              <a:t>3</a:t>
            </a:r>
            <a:r>
              <a:rPr lang="zh-CN" altLang="en-US" sz="3600" dirty="0">
                <a:solidFill>
                  <a:srgbClr val="7030A0"/>
                </a:solidFill>
              </a:rPr>
              <a:t>米板中获得冠军</a:t>
            </a:r>
            <a:r>
              <a:rPr lang="zh-CN" altLang="en-US" sz="3600" dirty="0" smtClean="0">
                <a:solidFill>
                  <a:srgbClr val="7030A0"/>
                </a:solidFill>
              </a:rPr>
              <a:t>，</a:t>
            </a:r>
            <a:r>
              <a:rPr lang="zh-CN" altLang="en-US" sz="3600" dirty="0">
                <a:solidFill>
                  <a:srgbClr val="7030A0"/>
                </a:solidFill>
              </a:rPr>
              <a:t>在</a:t>
            </a:r>
            <a:r>
              <a:rPr lang="en-US" altLang="zh-CN" sz="3600" dirty="0">
                <a:solidFill>
                  <a:srgbClr val="7030A0"/>
                </a:solidFill>
              </a:rPr>
              <a:t>2016</a:t>
            </a:r>
            <a:r>
              <a:rPr lang="zh-CN" altLang="en-US" sz="3600" dirty="0">
                <a:solidFill>
                  <a:srgbClr val="7030A0"/>
                </a:solidFill>
              </a:rPr>
              <a:t>年里约奥运会跳水女子</a:t>
            </a:r>
            <a:r>
              <a:rPr lang="en-US" altLang="zh-CN" sz="3600" dirty="0">
                <a:solidFill>
                  <a:srgbClr val="7030A0"/>
                </a:solidFill>
              </a:rPr>
              <a:t>3</a:t>
            </a:r>
            <a:r>
              <a:rPr lang="zh-CN" altLang="en-US" sz="3600" dirty="0">
                <a:solidFill>
                  <a:srgbClr val="7030A0"/>
                </a:solidFill>
              </a:rPr>
              <a:t>米板决赛中，中国选手何姿以</a:t>
            </a:r>
            <a:r>
              <a:rPr lang="en-US" altLang="zh-CN" sz="3600" dirty="0">
                <a:solidFill>
                  <a:srgbClr val="7030A0"/>
                </a:solidFill>
              </a:rPr>
              <a:t>387.90</a:t>
            </a:r>
            <a:r>
              <a:rPr lang="zh-CN" altLang="en-US" sz="3600" dirty="0">
                <a:solidFill>
                  <a:srgbClr val="7030A0"/>
                </a:solidFill>
              </a:rPr>
              <a:t>分获得亚军。</a:t>
            </a:r>
          </a:p>
        </p:txBody>
      </p:sp>
      <p:pic>
        <p:nvPicPr>
          <p:cNvPr id="35844" name="Picture 4" descr="http://p7.qhmsg.com/dr/220__/t015e4c721dd4ca37d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5" y="0"/>
            <a:ext cx="3357555" cy="3500438"/>
          </a:xfrm>
          <a:prstGeom prst="rect">
            <a:avLst/>
          </a:prstGeom>
          <a:noFill/>
        </p:spPr>
      </p:pic>
      <p:pic>
        <p:nvPicPr>
          <p:cNvPr id="35846" name="Picture 6" descr="http://p4.qhmsg.com/dr/220__/t0159cfc836707286f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42"/>
            <a:ext cx="2428860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做做说说</a:t>
            </a:r>
          </a:p>
        </p:txBody>
      </p:sp>
      <p:pic>
        <p:nvPicPr>
          <p:cNvPr id="34818" name="Picture 2" descr="http://p5.qhmsg.com/dr/270_500_/t01b89264ce7ce51737.jpg?size=450x4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0"/>
            <a:ext cx="2571750" cy="2886053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2826127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    马龙</a:t>
            </a:r>
            <a:r>
              <a:rPr lang="en-US" altLang="zh-CN" sz="3200" dirty="0" smtClean="0">
                <a:solidFill>
                  <a:srgbClr val="FF0000"/>
                </a:solidFill>
              </a:rPr>
              <a:t>2003</a:t>
            </a:r>
            <a:r>
              <a:rPr lang="zh-CN" altLang="en-US" sz="3200" dirty="0">
                <a:solidFill>
                  <a:srgbClr val="FF0000"/>
                </a:solidFill>
              </a:rPr>
              <a:t>年进入国家队；</a:t>
            </a:r>
            <a:r>
              <a:rPr lang="en-US" altLang="zh-CN" sz="3200" dirty="0">
                <a:solidFill>
                  <a:srgbClr val="FF0000"/>
                </a:solidFill>
              </a:rPr>
              <a:t>2004</a:t>
            </a:r>
            <a:r>
              <a:rPr lang="zh-CN" altLang="en-US" sz="3200" dirty="0">
                <a:solidFill>
                  <a:srgbClr val="FF0000"/>
                </a:solidFill>
              </a:rPr>
              <a:t>年获得亚青赛男单、混双冠军；世青赛男单冠军</a:t>
            </a:r>
            <a:r>
              <a:rPr lang="zh-CN" altLang="en-US" sz="3200" dirty="0" smtClean="0">
                <a:solidFill>
                  <a:srgbClr val="FF0000"/>
                </a:solidFill>
              </a:rPr>
              <a:t>；</a:t>
            </a:r>
            <a:r>
              <a:rPr lang="en-US" altLang="zh-CN" sz="3200" dirty="0" smtClean="0">
                <a:solidFill>
                  <a:srgbClr val="FF0000"/>
                </a:solidFill>
              </a:rPr>
              <a:t>2014</a:t>
            </a:r>
            <a:r>
              <a:rPr lang="zh-CN" altLang="en-US" sz="3200" dirty="0">
                <a:solidFill>
                  <a:srgbClr val="FF0000"/>
                </a:solidFill>
              </a:rPr>
              <a:t>年，亚洲杯上马龙夺得了个人第</a:t>
            </a:r>
            <a:r>
              <a:rPr lang="en-US" altLang="zh-CN" sz="3200" dirty="0">
                <a:solidFill>
                  <a:srgbClr val="FF0000"/>
                </a:solidFill>
              </a:rPr>
              <a:t>4</a:t>
            </a:r>
            <a:r>
              <a:rPr lang="zh-CN" altLang="en-US" sz="3200" dirty="0">
                <a:solidFill>
                  <a:srgbClr val="FF0000"/>
                </a:solidFill>
              </a:rPr>
              <a:t>个亚洲杯冠军，再度成为夺得亚洲杯冠军最多的选手，被称</a:t>
            </a:r>
            <a:r>
              <a:rPr lang="zh-CN" altLang="en-US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</a:rPr>
              <a:t>亚洲第一人</a:t>
            </a:r>
            <a:r>
              <a:rPr lang="zh-CN" altLang="en-US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r>
              <a:rPr lang="en-US" altLang="zh-CN" sz="3200" dirty="0" smtClean="0">
                <a:solidFill>
                  <a:srgbClr val="FF0000"/>
                </a:solidFill>
              </a:rPr>
              <a:t>2016</a:t>
            </a:r>
            <a:r>
              <a:rPr lang="zh-CN" altLang="en-US" sz="3200" dirty="0">
                <a:solidFill>
                  <a:srgbClr val="FF0000"/>
                </a:solidFill>
              </a:rPr>
              <a:t>年</a:t>
            </a:r>
            <a:r>
              <a:rPr lang="en-US" altLang="zh-CN" sz="3200" dirty="0">
                <a:solidFill>
                  <a:srgbClr val="FF0000"/>
                </a:solidFill>
              </a:rPr>
              <a:t>8</a:t>
            </a:r>
            <a:r>
              <a:rPr lang="zh-CN" altLang="en-US" sz="3200" dirty="0">
                <a:solidFill>
                  <a:srgbClr val="FF0000"/>
                </a:solidFill>
              </a:rPr>
              <a:t>月</a:t>
            </a:r>
            <a:r>
              <a:rPr lang="en-US" altLang="zh-CN" sz="3200" dirty="0">
                <a:solidFill>
                  <a:srgbClr val="FF0000"/>
                </a:solidFill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</a:rPr>
              <a:t>日，马龙获得里约奥运会乒乓球男单冠军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r>
              <a:rPr lang="en-US" altLang="zh-CN" sz="3200" dirty="0" smtClean="0">
                <a:solidFill>
                  <a:srgbClr val="FF0000"/>
                </a:solidFill>
              </a:rPr>
              <a:t>2016</a:t>
            </a:r>
            <a:r>
              <a:rPr lang="zh-CN" altLang="en-US" sz="3200" dirty="0">
                <a:solidFill>
                  <a:srgbClr val="FF0000"/>
                </a:solidFill>
              </a:rPr>
              <a:t>年</a:t>
            </a:r>
            <a:r>
              <a:rPr lang="en-US" altLang="zh-CN" sz="3200" dirty="0">
                <a:solidFill>
                  <a:srgbClr val="FF0000"/>
                </a:solidFill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</a:rPr>
              <a:t>月</a:t>
            </a:r>
            <a:r>
              <a:rPr lang="en-US" altLang="zh-CN" sz="3200" dirty="0">
                <a:solidFill>
                  <a:srgbClr val="FF0000"/>
                </a:solidFill>
              </a:rPr>
              <a:t>15</a:t>
            </a:r>
            <a:r>
              <a:rPr lang="zh-CN" altLang="en-US" sz="3200" dirty="0">
                <a:solidFill>
                  <a:srgbClr val="FF0000"/>
                </a:solidFill>
              </a:rPr>
              <a:t>日，马龙当选</a:t>
            </a:r>
            <a:r>
              <a:rPr lang="en-US" altLang="zh-CN" sz="3200" dirty="0">
                <a:solidFill>
                  <a:srgbClr val="FF0000"/>
                </a:solidFill>
              </a:rPr>
              <a:t>2016</a:t>
            </a:r>
            <a:r>
              <a:rPr lang="zh-CN" altLang="en-US" sz="3200" dirty="0">
                <a:solidFill>
                  <a:srgbClr val="FF0000"/>
                </a:solidFill>
              </a:rPr>
              <a:t>中国十佳劳伦斯冠军奖最佳男运动员。</a:t>
            </a:r>
            <a:r>
              <a:rPr lang="en-US" altLang="zh-CN" sz="3200" dirty="0">
                <a:solidFill>
                  <a:srgbClr val="FF0000"/>
                </a:solidFill>
              </a:rPr>
              <a:t>2017</a:t>
            </a:r>
            <a:r>
              <a:rPr lang="zh-CN" altLang="en-US" sz="3200" dirty="0">
                <a:solidFill>
                  <a:srgbClr val="FF0000"/>
                </a:solidFill>
              </a:rPr>
              <a:t>年</a:t>
            </a: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zh-CN" altLang="en-US" sz="3200" dirty="0">
                <a:solidFill>
                  <a:srgbClr val="FF0000"/>
                </a:solidFill>
              </a:rPr>
              <a:t>月</a:t>
            </a:r>
            <a:r>
              <a:rPr lang="en-US" altLang="zh-CN" sz="3200" dirty="0">
                <a:solidFill>
                  <a:srgbClr val="FF0000"/>
                </a:solidFill>
              </a:rPr>
              <a:t>15</a:t>
            </a:r>
            <a:r>
              <a:rPr lang="zh-CN" altLang="en-US" sz="3200" dirty="0">
                <a:solidFill>
                  <a:srgbClr val="FF0000"/>
                </a:solidFill>
              </a:rPr>
              <a:t>日，获得</a:t>
            </a:r>
            <a:r>
              <a:rPr lang="en-US" altLang="zh-CN" sz="3200" dirty="0">
                <a:solidFill>
                  <a:srgbClr val="FF0000"/>
                </a:solidFill>
              </a:rPr>
              <a:t>2016</a:t>
            </a:r>
            <a:r>
              <a:rPr lang="zh-CN" altLang="en-US" sz="3200" dirty="0">
                <a:solidFill>
                  <a:srgbClr val="FF0000"/>
                </a:solidFill>
              </a:rPr>
              <a:t>年</a:t>
            </a:r>
            <a:r>
              <a:rPr lang="en-US" altLang="zh-CN" sz="3200" dirty="0">
                <a:solidFill>
                  <a:srgbClr val="FF0000"/>
                </a:solidFill>
              </a:rPr>
              <a:t>CCTV</a:t>
            </a:r>
            <a:r>
              <a:rPr lang="zh-CN" altLang="en-US" sz="3200" dirty="0">
                <a:solidFill>
                  <a:srgbClr val="FF0000"/>
                </a:solidFill>
              </a:rPr>
              <a:t>体坛风云人物最佳男运动员奖。</a:t>
            </a:r>
          </a:p>
        </p:txBody>
      </p:sp>
      <p:pic>
        <p:nvPicPr>
          <p:cNvPr id="34820" name="Picture 4" descr="http://p6.qhmsg.com/dr/220__/t01459087d15c7563a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0"/>
            <a:ext cx="2928926" cy="2857496"/>
          </a:xfrm>
          <a:prstGeom prst="rect">
            <a:avLst/>
          </a:prstGeom>
          <a:noFill/>
        </p:spPr>
      </p:pic>
      <p:pic>
        <p:nvPicPr>
          <p:cNvPr id="34822" name="Picture 6" descr="http://p4.so.qhimgs1.com/bdr/_240_/t01362297ab4eeb19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571480"/>
            <a:ext cx="2181228" cy="228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386</TotalTime>
  <Words>466</Words>
  <Application>Microsoft Office PowerPoint</Application>
  <PresentationFormat>全屏显示(4:3)</PresentationFormat>
  <Paragraphs>63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24</cp:revision>
  <dcterms:created xsi:type="dcterms:W3CDTF">2017-04-11T00:21:53Z</dcterms:created>
  <dcterms:modified xsi:type="dcterms:W3CDTF">2017-04-11T06:48:44Z</dcterms:modified>
</cp:coreProperties>
</file>