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sldIdLst>
    <p:sldId id="270" r:id="rId4"/>
    <p:sldId id="347" r:id="rId5"/>
    <p:sldId id="265" r:id="rId6"/>
    <p:sldId id="311" r:id="rId7"/>
    <p:sldId id="312" r:id="rId8"/>
    <p:sldId id="313" r:id="rId9"/>
    <p:sldId id="294" r:id="rId10"/>
    <p:sldId id="276" r:id="rId11"/>
    <p:sldId id="291" r:id="rId12"/>
    <p:sldId id="293" r:id="rId13"/>
    <p:sldId id="287" r:id="rId14"/>
    <p:sldId id="286" r:id="rId15"/>
    <p:sldId id="308" r:id="rId16"/>
    <p:sldId id="298" r:id="rId17"/>
    <p:sldId id="309" r:id="rId18"/>
    <p:sldId id="300" r:id="rId19"/>
    <p:sldId id="299" r:id="rId20"/>
    <p:sldId id="284" r:id="rId21"/>
    <p:sldId id="301" r:id="rId22"/>
    <p:sldId id="282" r:id="rId23"/>
    <p:sldId id="304" r:id="rId24"/>
    <p:sldId id="316" r:id="rId25"/>
    <p:sldId id="349" r:id="rId26"/>
    <p:sldId id="292" r:id="rId27"/>
    <p:sldId id="350" r:id="rId28"/>
    <p:sldId id="296" r:id="rId29"/>
  </p:sldIdLst>
  <p:sldSz cx="12192000" cy="6858000"/>
  <p:notesSz cx="6858000" cy="9144000"/>
  <p:embeddedFontLst>
    <p:embeddedFont>
      <p:font typeface="Calibri" panose="020F0502020204030204" charset="0"/>
      <p:regular r:id="rId33"/>
      <p:bold r:id="rId34"/>
      <p:italic r:id="rId35"/>
      <p:boldItalic r:id="rId36"/>
    </p:embeddedFont>
    <p:embeddedFont>
      <p:font typeface="微软雅黑" panose="020B0503020204020204" pitchFamily="34" charset="-122"/>
      <p:regular r:id="rId37"/>
    </p:embeddedFont>
    <p:embeddedFont>
      <p:font typeface="楷体" panose="02010609060101010101" pitchFamily="49" charset="-122"/>
      <p:regular r:id="rId38"/>
    </p:embeddedFont>
  </p:embeddedFontLst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26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120" y="-294"/>
      </p:cViewPr>
      <p:guideLst>
        <p:guide orient="horz" pos="2160"/>
        <p:guide pos="3801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6" d="100"/>
        <a:sy n="66" d="100"/>
      </p:scale>
      <p:origin x="0" y="2262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FigureOut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2" name="chimes.wav"/>
          </p:stSnd>
        </p:sndAc>
      </p:transition>
    </mc:Choice>
    <mc:Fallback>
      <p:transition>
        <p:random/>
        <p:sndAc>
          <p:stSnd>
            <p:snd r:embed="rId2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audio" Target="../media/audio1.wav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12" name="chimes.wav"/>
          </p:stSnd>
        </p:sndAc>
      </p:transition>
    </mc:Choice>
    <mc:Fallback>
      <p:transition>
        <p:random/>
        <p:sndAc>
          <p:stSnd>
            <p:snd r:embed="rId12" name="chimes.wav"/>
          </p:stSnd>
        </p:sndAc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2" name="标题 5120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03" name="文本占位符 5120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1204" name="日期占位符 5120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1205" name="页脚占位符 5120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1206" name="灯片编号占位符 5120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charset="0"/>
              </a:rPr>
            </a:fld>
            <a:endParaRPr lang="zh-CN" altLang="en-US" dirty="0"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  <p:sndAc>
          <p:stSnd>
            <p:snd r:embed="rId12" name="chimes.wav"/>
          </p:stSnd>
        </p:sndAc>
      </p:transition>
    </mc:Choice>
    <mc:Fallback>
      <p:transition>
        <p:random/>
        <p:sndAc>
          <p:stSnd>
            <p:snd r:embed="rId12" name="chimes.wav"/>
          </p:stSnd>
        </p:sndAc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.pn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audio1.wav"/><Relationship Id="rId1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1128713" y="3633788"/>
            <a:ext cx="9931400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上节课我们跟随作者初步领略了丁香花的美丽，我们不禁喜欢上了那一簇簇可爱的花儿。接下来，作者又赋予丁香花什么样的情感呢？继续学习课文。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2" descr="C:\Documents and Settings\Administrator\桌面\6c224f4a20a44623cec2fa979222720e0cf3d73f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439" y="775154"/>
            <a:ext cx="4221149" cy="28593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1743075" y="2030413"/>
            <a:ext cx="921861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“丁香结”引发了“我”对人生怎样的思考呢</a:t>
            </a:r>
            <a:r>
              <a: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3" descr="C:\Documents and Settings\Administrator\桌面\u=2074066077,52451111&amp;fm=26&amp;gp=0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0504" y="3383567"/>
            <a:ext cx="3538779" cy="26500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Documents and Settings\Administrator\桌面\u=2445927579,1346631540&amp;fm=15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958" y="3383567"/>
            <a:ext cx="3410912" cy="26500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悟花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14"/>
          <p:cNvSpPr/>
          <p:nvPr/>
        </p:nvSpPr>
        <p:spPr>
          <a:xfrm>
            <a:off x="1624013" y="4557713"/>
            <a:ext cx="444341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Calibri" panose="020F0502020204030204" charset="0"/>
              </a:rPr>
              <a:t>        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19188" y="2860675"/>
            <a:ext cx="9342437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古人词云：“芭蕉不展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结”、“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空结雨中愁”。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006975" y="812800"/>
            <a:ext cx="4694238" cy="1614488"/>
            <a:chOff x="3491880" y="0"/>
            <a:chExt cx="3024336" cy="1368152"/>
          </a:xfrm>
        </p:grpSpPr>
        <p:sp>
          <p:nvSpPr>
            <p:cNvPr id="21" name="云形标注 20"/>
            <p:cNvSpPr/>
            <p:nvPr/>
          </p:nvSpPr>
          <p:spPr>
            <a:xfrm>
              <a:off x="3491880" y="0"/>
              <a:ext cx="3024336" cy="1368152"/>
            </a:xfrm>
            <a:prstGeom prst="cloudCallout">
              <a:avLst>
                <a:gd name="adj1" fmla="val -41230"/>
                <a:gd name="adj2" fmla="val 74006"/>
              </a:avLst>
            </a:prstGeom>
            <a:solidFill>
              <a:schemeClr val="bg1"/>
            </a:solidFill>
            <a:ln w="28575">
              <a:solidFill>
                <a:srgbClr val="92D050"/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z="2800" strike="noStrike" noProof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677" name="矩形 21"/>
            <p:cNvSpPr/>
            <p:nvPr/>
          </p:nvSpPr>
          <p:spPr>
            <a:xfrm>
              <a:off x="3986800" y="374738"/>
              <a:ext cx="2066396" cy="808637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Calibri" panose="020F0502020204030204" charset="0"/>
                </a:rPr>
                <a:t> 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丁香花蕾丛生，比   喻人愁心不解。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19213" y="4449763"/>
            <a:ext cx="7007225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作者用自然界的植物用以喻指自己的愁思。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188325" y="3960813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4"/>
          <p:cNvSpPr txBox="1"/>
          <p:nvPr/>
        </p:nvSpPr>
        <p:spPr>
          <a:xfrm>
            <a:off x="974725" y="1514475"/>
            <a:ext cx="5776913" cy="739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这里引用诗句有什么作用？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74725" y="2579688"/>
            <a:ext cx="5167313" cy="2247900"/>
          </a:xfrm>
          <a:prstGeom prst="wedgeRoundRectCallout">
            <a:avLst>
              <a:gd name="adj1" fmla="val 20347"/>
              <a:gd name="adj2" fmla="val -81870"/>
              <a:gd name="adj3" fmla="val 16667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丁香就是惆怅的代表，作者引用古诗句有利于表达自己的情感，使文章意境更加优美 。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C:\Documents and Settings\Administrator\桌面\u=3047374911,726966403&amp;fm=26&amp;gp=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537" y="3368616"/>
            <a:ext cx="3555999" cy="222210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Documents and Settings\Administrator\桌面\u=1173932194,1440154853&amp;fm=11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9537" y="1128280"/>
            <a:ext cx="3556000" cy="218530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962025" y="1077913"/>
            <a:ext cx="10069513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在细雨迷蒙中，着了水滴的丁香格外妩媚。花墙边两株紫色的，如同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印象派的画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，线条模糊了，直向窗外的莹白渗过来。让人觉得，丁香确实该和微雨连在一起。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2025" y="3230563"/>
            <a:ext cx="8085138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写出了雨中丁香的特点：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格外妩媚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617075" y="3887788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Picture 2" descr="C:\Documents and Settings\Administrator\桌面\u=4078280204,1206548233&amp;fm=27&amp;gp=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700" y="2230279"/>
            <a:ext cx="3465399" cy="263292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Documents and Settings\Administrator\桌面\u=339198311,746909412&amp;fm=26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298" y="2230280"/>
            <a:ext cx="3307691" cy="263292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Documents and Settings\Administrator\桌面\u=3074962796,3112572098&amp;fm=26&amp;gp=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13"/>
          <a:stretch>
            <a:fillRect/>
          </a:stretch>
        </p:blipFill>
        <p:spPr bwMode="auto">
          <a:xfrm>
            <a:off x="8037646" y="2230280"/>
            <a:ext cx="3315092" cy="263292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125663" y="5472113"/>
            <a:ext cx="868203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景物轮廓模糊、色彩交错渗透，有朦胧之感。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5981700" y="5003800"/>
            <a:ext cx="484188" cy="488950"/>
          </a:xfrm>
          <a:prstGeom prst="downArrow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trike="noStrike" noProof="1" dirty="0"/>
          </a:p>
        </p:txBody>
      </p:sp>
      <p:sp>
        <p:nvSpPr>
          <p:cNvPr id="12" name="圆角矩形 11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印象派的画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矩形 16"/>
          <p:cNvSpPr/>
          <p:nvPr/>
        </p:nvSpPr>
        <p:spPr>
          <a:xfrm>
            <a:off x="1647825" y="1293813"/>
            <a:ext cx="5595938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想象一下这幅画面，作者为什么说丁香确实该和微雨连在一起？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43788" y="1986164"/>
            <a:ext cx="4330700" cy="29938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647825" y="2660650"/>
            <a:ext cx="5795963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答：因为雨中的丁香朦胧绰约，颜色柔和，犹如一幅色彩边缘模糊、柔和婉约的画作。着了水滴的丁香十分动人，所以作者说丁香确实该和微雨在一起。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00063" y="2130425"/>
            <a:ext cx="11087100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只是赏过这么多年的丁香，却一直不解，何以古人发明了丁香结的说法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。今年一次春雨，久立窗前，望着斜伸过来的丁香枝条上一柄花蕾。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小小的花苞圆圆的，鼓鼓的，恰如衣襟上的盘花扣。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我才恍然，果然是丁香结！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3051175" y="3957638"/>
            <a:ext cx="6350" cy="11668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427288" y="5022850"/>
            <a:ext cx="12620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丁香结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6434138" y="1414463"/>
            <a:ext cx="9525" cy="8540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786438" y="998538"/>
            <a:ext cx="16208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承上启下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1169988" y="1658938"/>
            <a:ext cx="7002462" cy="738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说说作者为什么把丁香花喻为“丁香结”？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2863" y="2693988"/>
            <a:ext cx="6745287" cy="1308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从外形上看，也许是因为它跟衣襟上的盘花扣很相似。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 descr="C:\Documents and Settings\Administrator\桌面\u=482070726,389978781&amp;fm=200&amp;gp=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524" y="1273837"/>
            <a:ext cx="3083537" cy="222364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Administrator\桌面\03140c107cd184254b3535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524" y="3581733"/>
            <a:ext cx="3083537" cy="2282038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1390650" y="4375150"/>
            <a:ext cx="5767388" cy="66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丁香花负担着解不开的愁怨。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1"/>
          <p:cNvSpPr/>
          <p:nvPr/>
        </p:nvSpPr>
        <p:spPr>
          <a:xfrm>
            <a:off x="1212850" y="2209800"/>
            <a:ext cx="9420225" cy="77470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2850" y="2438400"/>
            <a:ext cx="10086975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每个人一辈子都有许多不顺心的事，一件完了一件又来。所以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丁香结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年年都有。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结，是解不完的；人生中的问题也是解不完的，不然，岂不是太平淡无味了么？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151188" y="952500"/>
            <a:ext cx="4068763" cy="1282700"/>
          </a:xfrm>
          <a:prstGeom prst="wedgeRoundRectCallout">
            <a:avLst>
              <a:gd name="adj1" fmla="val -62352"/>
              <a:gd name="adj2" fmla="val 134702"/>
              <a:gd name="adj3" fmla="val 1666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生活中不顺心的事情，生活中解不开的愁怨。</a:t>
            </a:r>
            <a:endParaRPr lang="zh-CN" altLang="en-US" sz="2800" strike="noStrike" noProof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952750" y="4683125"/>
            <a:ext cx="6608763" cy="1152525"/>
          </a:xfrm>
          <a:prstGeom prst="wedgeRoundRectCallout">
            <a:avLst>
              <a:gd name="adj1" fmla="val 58485"/>
              <a:gd name="adj2" fmla="val 45484"/>
              <a:gd name="adj3" fmla="val 1666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因为有了这永远解不完的结，我们的生活才有乐趣，我们的明天才更加灿烂！</a:t>
            </a:r>
            <a:endParaRPr lang="zh-CN" altLang="en-US" sz="2800" strike="noStrike" noProof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144125" y="4887913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533400"/>
            <a:ext cx="2039938" cy="1611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 bldLvl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111250" y="1116013"/>
            <a:ext cx="8447088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小讨论：和原句对比读，哪句话给你印象更为深刻</a:t>
            </a:r>
            <a:r>
              <a:rPr lang="en-US" altLang="zh-CN" sz="2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1738" y="2633663"/>
            <a:ext cx="3660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不然，太平淡无味了。</a:t>
            </a:r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72125" y="2633663"/>
            <a:ext cx="5211763" cy="514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just">
              <a:lnSpc>
                <a:spcPts val="35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不然，岂不是太平淡无味了么？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9225" y="4179888"/>
            <a:ext cx="60960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反问语气更强烈。表达了“我”洞明世事，积极乐观的生活态度。</a:t>
            </a:r>
            <a:endParaRPr lang="zh-CN" altLang="en-US" sz="2800" dirty="0">
              <a:latin typeface="Calibri" panose="020F0502020204030204" charset="0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4903788" y="2633663"/>
            <a:ext cx="628650" cy="495300"/>
          </a:xfrm>
          <a:prstGeom prst="rightArrow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cxnSp>
        <p:nvCxnSpPr>
          <p:cNvPr id="31" name="直接箭头连接符 30"/>
          <p:cNvCxnSpPr/>
          <p:nvPr/>
        </p:nvCxnSpPr>
        <p:spPr>
          <a:xfrm>
            <a:off x="7986713" y="3057525"/>
            <a:ext cx="11113" cy="116522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402638" y="4491038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5" grpId="0"/>
      <p:bldP spid="7" grpId="0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圆角矩形 8"/>
          <p:cNvSpPr/>
          <p:nvPr/>
        </p:nvSpPr>
        <p:spPr>
          <a:xfrm>
            <a:off x="1708150" y="4229100"/>
            <a:ext cx="4535805" cy="646167"/>
          </a:xfrm>
          <a:prstGeom prst="roundRect">
            <a:avLst>
              <a:gd name="adj" fmla="val 16667"/>
            </a:avLst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rPr>
              <a:t>①颜色 ②形状 ③气味 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1708150" y="2001838"/>
            <a:ext cx="51847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</a:rPr>
              <a:t>作者是从哪几个方面写丁香的？ 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11" name="Picture 3" descr="C:\Documents and Settings\Administrator\桌面\08f790529822720e49022df17bcb0a46f31fabe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137" y="1349829"/>
            <a:ext cx="3463121" cy="23893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Documents and Settings\Administrator\桌面\6c224f4a20a44623cec2fa979222720e0cf3d73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7723" y="3944403"/>
            <a:ext cx="3451247" cy="227066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12"/>
          <p:cNvSpPr/>
          <p:nvPr/>
        </p:nvSpPr>
        <p:spPr>
          <a:xfrm>
            <a:off x="1431925" y="1619250"/>
            <a:ext cx="8183563" cy="3599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丁香结如同生活中遇到的各种各样的问题，作者认为，人生虽然总会遇到许多的问题，令人烦忧，但是如果没有这些问题，人生也少了许多趣味。</a:t>
            </a:r>
            <a:endParaRPr lang="zh-CN" altLang="en-US" sz="3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0" y="879475"/>
            <a:ext cx="1139825" cy="120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矩形 18"/>
          <p:cNvSpPr/>
          <p:nvPr/>
        </p:nvSpPr>
        <p:spPr>
          <a:xfrm>
            <a:off x="1616075" y="1014413"/>
            <a:ext cx="8455025" cy="2030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想一想，古人笔下的“丁香结”充满了愁怨。而我们读起文章来却感受到了作者字里行间因丁香而带来的欢愉，为什么？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87475" y="3922713"/>
            <a:ext cx="6781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因为作者有从容、豁达、积极的人生态度。</a:t>
            </a:r>
            <a:endParaRPr lang="zh-CN" altLang="en-US" dirty="0">
              <a:latin typeface="Calibri" panose="020F050202020403020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397875" y="3338513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矩形 5"/>
          <p:cNvSpPr/>
          <p:nvPr/>
        </p:nvSpPr>
        <p:spPr>
          <a:xfrm>
            <a:off x="1452563" y="1579563"/>
            <a:ext cx="5588000" cy="58420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>
              <a:lnSpc>
                <a:spcPts val="36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52563" y="847725"/>
            <a:ext cx="756285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想一想，作者为什么能将见到的丁香花写成这么美的文章呢？</a:t>
            </a:r>
            <a:endParaRPr lang="zh-CN" altLang="en-US" dirty="0">
              <a:latin typeface="Calibri" panose="020F050202020403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52563" y="2714625"/>
            <a:ext cx="55197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运用拟人、比喻等修辞手法。</a:t>
            </a:r>
            <a:endParaRPr lang="zh-CN" altLang="en-US" dirty="0">
              <a:solidFill>
                <a:srgbClr val="FF0000"/>
              </a:solidFill>
              <a:latin typeface="Calibri" panose="020F050202020403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52563" y="3595688"/>
            <a:ext cx="8367712" cy="744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能展开丰富的想象，表达自己独特的感受。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52563" y="4635500"/>
            <a:ext cx="4699000" cy="7445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热爱大自然，热爱生活。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8825" y="4635500"/>
            <a:ext cx="1590675" cy="1568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3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12"/>
          <p:cNvSpPr/>
          <p:nvPr/>
        </p:nvSpPr>
        <p:spPr>
          <a:xfrm>
            <a:off x="1431925" y="847725"/>
            <a:ext cx="8183563" cy="4939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50000"/>
              </a:lnSpc>
            </a:pPr>
            <a:r>
              <a:rPr lang="zh-CN" altLang="en-US" sz="3500" b="1" dirty="0">
                <a:ln/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中心思想：《丁香结》这篇课文通过写丁香的美并回忆了古人的诗句，感叹如果人生</a:t>
            </a:r>
            <a:r>
              <a:rPr lang="zh-CN" altLang="en-US" sz="3500" b="1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没有任何困难</a:t>
            </a:r>
            <a:r>
              <a:rPr lang="zh-CN" altLang="en-US" sz="3500" b="1" dirty="0">
                <a:ln/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，反而</a:t>
            </a:r>
            <a:r>
              <a:rPr lang="zh-CN" altLang="en-US" sz="3500" b="1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平淡无味</a:t>
            </a:r>
            <a:r>
              <a:rPr lang="zh-CN" altLang="en-US" sz="3500" b="1" dirty="0">
                <a:ln/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。表达了作者</a:t>
            </a:r>
            <a:r>
              <a:rPr lang="zh-CN" altLang="en-US" sz="3500" b="1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从容、豁达、积极</a:t>
            </a:r>
            <a:r>
              <a:rPr lang="zh-CN" altLang="en-US" sz="3500" b="1" dirty="0">
                <a:ln/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的人生态度，对困难忧愁</a:t>
            </a:r>
            <a:r>
              <a:rPr lang="zh-CN" altLang="en-US" sz="3500" b="1" dirty="0">
                <a:ln/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无惧无畏、平常心看待</a:t>
            </a:r>
            <a:r>
              <a:rPr lang="zh-CN" altLang="en-US" sz="3500" b="1" dirty="0">
                <a:ln/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的优秀品格。</a:t>
            </a:r>
            <a:endParaRPr lang="zh-CN" altLang="en-US" sz="3500" b="1" dirty="0">
              <a:ln/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62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0" y="879475"/>
            <a:ext cx="1139825" cy="120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Rectangle 1"/>
          <p:cNvSpPr/>
          <p:nvPr/>
        </p:nvSpPr>
        <p:spPr>
          <a:xfrm>
            <a:off x="1023938" y="2047875"/>
            <a:ext cx="8694737" cy="522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355600" eaLnBrk="0" hangingPunct="0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选择你喜欢的一种花，写一个小片段。（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字）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8900" y="3209925"/>
            <a:ext cx="5472113" cy="1308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提示：写的时候注意学习作者的写法，融进自己的感受。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19063" y="712788"/>
            <a:ext cx="539750" cy="59213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0" name="Rectangle 1"/>
          <p:cNvSpPr/>
          <p:nvPr/>
        </p:nvSpPr>
        <p:spPr>
          <a:xfrm>
            <a:off x="606425" y="715963"/>
            <a:ext cx="3689350" cy="5857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indent="266700"/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小练笔。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951663" y="3671888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1330325" y="1622425"/>
            <a:ext cx="6288088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选择你喜欢的一种花，写一个小片段。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363" y="2262188"/>
            <a:ext cx="11072812" cy="397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水仙花养在水里。它叶子是碧绿的，又窄又直，在叶子顶端部分开始弯下来。如果连着根部看，就像一棵立着的青葱一样，挺有趣！水仙花的花不大，花瓣是淡黄色的，花心是金黄色的一圈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像小女孩穿的撑开的一圈黄裙子，中间有几根伸出来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顶端也是金黄色的花芯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很淡雅，让人百看不厌。凑近鼻子闻一下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你就能闻到水仙花发出的那股淡淡的香味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清淡宜人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小练笔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0488613" y="5429250"/>
            <a:ext cx="809625" cy="1185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3560763" y="2413000"/>
            <a:ext cx="6048375" cy="3287713"/>
            <a:chOff x="2638179" y="1253621"/>
            <a:chExt cx="5030165" cy="2852201"/>
          </a:xfrm>
        </p:grpSpPr>
        <p:sp>
          <p:nvSpPr>
            <p:cNvPr id="47106" name="矩形 10"/>
            <p:cNvSpPr/>
            <p:nvPr/>
          </p:nvSpPr>
          <p:spPr>
            <a:xfrm>
              <a:off x="2825829" y="3651870"/>
              <a:ext cx="1348149" cy="4539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红豆</a:t>
              </a:r>
              <a:r>
                <a:rPr lang="en-US" altLang="zh-CN"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07" name="TextBox 11"/>
            <p:cNvSpPr txBox="1"/>
            <p:nvPr/>
          </p:nvSpPr>
          <p:spPr>
            <a:xfrm>
              <a:off x="5508104" y="3651870"/>
              <a:ext cx="2160240" cy="45395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弦上的梦</a:t>
              </a:r>
              <a:r>
                <a:rPr lang="en-US" altLang="zh-CN" sz="28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7108" name="Picture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638179" y="1253621"/>
              <a:ext cx="1791072" cy="228580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47109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42806" y="1255753"/>
              <a:ext cx="1791072" cy="228580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sp>
        <p:nvSpPr>
          <p:cNvPr id="13" name="圆角矩形 12"/>
          <p:cNvSpPr/>
          <p:nvPr/>
        </p:nvSpPr>
        <p:spPr>
          <a:xfrm>
            <a:off x="3932238" y="838200"/>
            <a:ext cx="374015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推荐阅读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Text Box 5"/>
          <p:cNvSpPr txBox="1"/>
          <p:nvPr/>
        </p:nvSpPr>
        <p:spPr>
          <a:xfrm>
            <a:off x="4152900" y="1809750"/>
            <a:ext cx="2438400" cy="80010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>
            <a:spAutoFit/>
          </a:bodyPr>
          <a:p>
            <a:pPr>
              <a:spcBef>
                <a:spcPct val="50000"/>
              </a:spcBef>
            </a:pPr>
            <a:endParaRPr lang="zh-CN" altLang="zh-CN" sz="4300" b="1" dirty="0">
              <a:solidFill>
                <a:srgbClr val="FF0000"/>
              </a:solidFill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24" name="矩形标注 23"/>
          <p:cNvSpPr/>
          <p:nvPr/>
        </p:nvSpPr>
        <p:spPr>
          <a:xfrm>
            <a:off x="2532063" y="4879975"/>
            <a:ext cx="5372100" cy="738188"/>
          </a:xfrm>
          <a:prstGeom prst="wedgeRectCallout">
            <a:avLst>
              <a:gd name="adj1" fmla="val 27532"/>
              <a:gd name="adj2" fmla="val -97713"/>
            </a:avLst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文中的“丁香结”指什么？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708650" y="2700338"/>
            <a:ext cx="533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" descr="C:\Documents and Settings\Administrator\桌面\u=35206103,1355191138&amp;fm=27&amp;gp=0 (1)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997" y="2676145"/>
            <a:ext cx="3952682" cy="257298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解读题目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868738" y="1931988"/>
            <a:ext cx="30067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丁香结</a:t>
            </a:r>
            <a:r>
              <a:rPr lang="en-US" altLang="zh-CN" sz="4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zh-CN" sz="4300" b="1" dirty="0">
              <a:solidFill>
                <a:srgbClr val="FF0000"/>
              </a:solidFill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459288"/>
            <a:ext cx="1022350" cy="19478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9" name="直接连接符 18"/>
          <p:cNvCxnSpPr/>
          <p:nvPr/>
        </p:nvCxnSpPr>
        <p:spPr>
          <a:xfrm>
            <a:off x="6007100" y="2735263"/>
            <a:ext cx="0" cy="5476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3541713" y="3114675"/>
            <a:ext cx="3517900" cy="1385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条状物打成的疙瘩：蝴蝶结、领结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2.丁香结">
            <a:hlinkClick r:id="" action="ppaction://media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138" y="8382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606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4" grpId="0"/>
      <p:bldP spid="13" grpId="0" bldLvl="0" animBg="1"/>
      <p:bldP spid="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横卷形 11"/>
          <p:cNvSpPr/>
          <p:nvPr/>
        </p:nvSpPr>
        <p:spPr>
          <a:xfrm>
            <a:off x="3854450" y="4235450"/>
            <a:ext cx="6716395" cy="2190750"/>
          </a:xfrm>
          <a:prstGeom prst="horizontalScroll">
            <a:avLst/>
          </a:prstGeom>
          <a:noFill/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/>
            <a:r>
              <a:rPr lang="zh-CN" altLang="en-US" sz="3000" strike="noStrike" noProof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运用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拟人的手法形象生动地写出了丁香悄然绽放的美丽景象。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表达了作者对丁香花的喜爱之情。</a:t>
            </a:r>
            <a:endParaRPr lang="zh-CN" altLang="en-US" sz="3000" strike="noStrike" noProof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89000" y="1744663"/>
            <a:ext cx="10261600" cy="2122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城里街旁，忽然呈出两片雪白，顿使人眼前一亮，再仔细看，才知是两行丁香花。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有的宅院里探出半树银枝妆，星星般的小花缀满枝头，从墙上窥着行人，惹得人走过了，还要回头望。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034088" y="3074988"/>
            <a:ext cx="5143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54450" y="3721100"/>
            <a:ext cx="51593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 花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7" name="直接连接符 26"/>
          <p:cNvCxnSpPr/>
          <p:nvPr/>
        </p:nvCxnSpPr>
        <p:spPr>
          <a:xfrm>
            <a:off x="4108450" y="3764280"/>
            <a:ext cx="3252470" cy="7112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331913" y="1820863"/>
            <a:ext cx="9097962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有的宅院里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半树银枝妆，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星星般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的小花缀满枝头，从墙上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窥着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行人，惹得人走过了，还要回头望。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6105" y="4078605"/>
            <a:ext cx="64160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长发般的柳枝，在微风中，轻轻抚摸着湖面。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6" descr="C:\Users\Administrator\Desktop\eaf93d2dd88b4af7.jpeg!q.5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78745" y="3517888"/>
            <a:ext cx="4075268" cy="2562731"/>
          </a:xfrm>
          <a:prstGeom prst="roundRect">
            <a:avLst/>
          </a:prstGeom>
          <a:noFill/>
        </p:spPr>
      </p:pic>
      <p:sp>
        <p:nvSpPr>
          <p:cNvPr id="8" name="圆角矩形 7"/>
          <p:cNvSpPr/>
          <p:nvPr/>
        </p:nvSpPr>
        <p:spPr>
          <a:xfrm>
            <a:off x="3932238" y="838200"/>
            <a:ext cx="3581400" cy="67151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2800" strike="noStrike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 写</a:t>
            </a:r>
            <a:endParaRPr lang="zh-CN" altLang="en-US" sz="2800" strike="noStrike" noProof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551238" y="385763"/>
            <a:ext cx="1036637" cy="1182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524000" y="1220788"/>
            <a:ext cx="9080500" cy="1385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最好的是图书馆北面的丁香三角地，种有十数棵的白丁香和紫丁香。月光下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白的潇洒，紫的朦胧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24000" y="3016250"/>
            <a:ext cx="639445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说一说，这样写有怎样的表达效果呢？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73225" y="4164013"/>
            <a:ext cx="6245225" cy="1309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表达了作者对丁香花的喜爱，同时也感受到了作者因丁香而带来的欢愉。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8696325" y="4164013"/>
            <a:ext cx="1155700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7"/>
          <p:cNvSpPr/>
          <p:nvPr/>
        </p:nvSpPr>
        <p:spPr>
          <a:xfrm>
            <a:off x="1382713" y="1422400"/>
            <a:ext cx="848201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2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82713" y="552450"/>
            <a:ext cx="8890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每到春来，伏案时抬头便看见檐前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积雪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。雪色映进窗来，香气直透毫端。人也似乎轻灵得多，不那么浑浊笨拙了。从外面回来时，最先映入眼帘的，也是那一片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莹白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1213" y="3486150"/>
            <a:ext cx="3416300" cy="738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这样写有什么好处？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32163" y="4210050"/>
            <a:ext cx="6875462" cy="2030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避免反复提到“丁香”带来的重复。能够更鲜明更直观地</a:t>
            </a:r>
            <a:r>
              <a:rPr lang="zh-CN" altLang="en-US" sz="2800" u="sng" dirty="0">
                <a:solidFill>
                  <a:srgbClr val="FF0000"/>
                </a:solidFill>
                <a:uFill>
                  <a:solidFill>
                    <a:schemeClr val="tx2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</a:rPr>
              <a:t>突出丁香的特点：色白且纯净、轻柔、给人眼前一亮。</a:t>
            </a:r>
            <a:endParaRPr lang="zh-CN" altLang="en-US" sz="2800" u="sng" dirty="0">
              <a:solidFill>
                <a:srgbClr val="FF0000"/>
              </a:solidFill>
              <a:uFill>
                <a:solidFill>
                  <a:schemeClr val="tx2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5525" y="3471863"/>
            <a:ext cx="1620838" cy="6619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代指丁香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711325" y="3060700"/>
            <a:ext cx="0" cy="54768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10136188" y="4541838"/>
            <a:ext cx="1155700" cy="169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8" name="圆角矩形 27"/>
          <p:cNvSpPr/>
          <p:nvPr/>
        </p:nvSpPr>
        <p:spPr>
          <a:xfrm>
            <a:off x="1403350" y="3571875"/>
            <a:ext cx="5397500" cy="1736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fontAlgn="auto">
              <a:lnSpc>
                <a:spcPct val="120000"/>
              </a:lnSpc>
            </a:pPr>
            <a:r>
              <a:rPr lang="zh-CN" altLang="en-US" sz="2800" strike="noStrike" noProof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既写出了花白的如雪如月，似有光辉晕出，又写了花对人的影响，花和人相依相伴。</a:t>
            </a:r>
            <a:endParaRPr lang="zh-CN" altLang="en-US" sz="2800" strike="noStrike" noProof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Picture 2" descr="C:\Documents and Settings\Administrator\桌面\u=4288643571,439447344&amp;fm=26&amp;gp=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985" y="2390548"/>
            <a:ext cx="3640851" cy="259884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82700" y="1109663"/>
            <a:ext cx="7385050" cy="203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那十字小白花，那样小，却不显得单薄。许多小花形成一簇，许多簇花开满一树，遮掩着我的窗，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照耀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着我的文思和梦想。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>
            <a:off x="3468688" y="2943225"/>
            <a:ext cx="3175" cy="74612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圆角矩形标注 5"/>
          <p:cNvSpPr/>
          <p:nvPr/>
        </p:nvSpPr>
        <p:spPr>
          <a:xfrm>
            <a:off x="3942080" y="2343150"/>
            <a:ext cx="6677660" cy="2037080"/>
          </a:xfrm>
          <a:prstGeom prst="wedgeRoundRectCallout">
            <a:avLst>
              <a:gd name="adj1" fmla="val -60097"/>
              <a:gd name="adj2" fmla="val 40392"/>
              <a:gd name="adj3" fmla="val 16667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准确、流畅地朗读课文</a:t>
            </a:r>
            <a:r>
              <a:rPr lang="en-US" altLang="zh-CN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自然段</a:t>
            </a:r>
            <a:r>
              <a:rPr lang="zh-CN" altLang="en-US" sz="2800" strike="noStrike" noProof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，感受丁香的特点，读出作者</a:t>
            </a:r>
            <a:r>
              <a:rPr lang="zh-CN" altLang="en-US" sz="2800" strike="noStrike" noProof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对丁香花的喜爱。</a:t>
            </a:r>
            <a:endParaRPr lang="zh-CN" altLang="en-US" sz="2800" strike="noStrike" noProof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7388" y="2644775"/>
            <a:ext cx="1227137" cy="1798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  <p:sndAc>
      <p:stSnd>
        <p:snd r:embed="rId2" name="chimes.wav"/>
      </p:stSnd>
    </p:sndAc>
  </p:transition>
</p:sld>
</file>

<file path=ppt/tags/tag1.xml><?xml version="1.0" encoding="utf-8"?>
<p:tagLst xmlns:p="http://schemas.openxmlformats.org/presentationml/2006/main">
  <p:tag name="KSO_WM_DOC_GUID" val="{301e5762-26ff-4857-8010-a5e0f7e9410d}"/>
</p:tagLst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2001</Words>
  <Application>WPS 演示</Application>
  <PresentationFormat>自定义</PresentationFormat>
  <Paragraphs>139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楷体</vt:lpstr>
      <vt:lpstr>Pinyin Adjust</vt:lpstr>
      <vt:lpstr>Arial Unicode MS</vt:lpstr>
      <vt:lpstr>隶书</vt:lpstr>
      <vt:lpstr>方正舒体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2.草虫的村落</dc:title>
  <dc:creator/>
  <cp:lastModifiedBy>smallping</cp:lastModifiedBy>
  <cp:revision>127</cp:revision>
  <dcterms:created xsi:type="dcterms:W3CDTF">2019-01-28T06:44:00Z</dcterms:created>
  <dcterms:modified xsi:type="dcterms:W3CDTF">2019-09-05T14:13:53Z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2052-11.1.0.9022</vt:lpwstr>
  </property>
</Properties>
</file>