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4F"/>
    <a:srgbClr val="9A26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944" y="-8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87CF2-68A4-4160-8265-9F8C7DAD55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D54939-7FFA-4D56-ABCC-40FADB3C21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62108-5C09-498B-B971-53B46B2477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15631-12B9-45AC-BD70-D109DF4312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b974ad0faa96.jpg"/>
          <p:cNvPicPr>
            <a:picLocks noChangeAspect="1"/>
          </p:cNvPicPr>
          <p:nvPr userDrawn="1"/>
        </p:nvPicPr>
        <p:blipFill>
          <a:blip r:embed="rId2"/>
          <a:srcRect b="555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9943-3373-4F2B-9041-B93E75755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349A8-ED19-4D94-987D-1B6469A36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9943-3373-4F2B-9041-B93E75755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349A8-ED19-4D94-987D-1B6469A36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0240460196.jpg"/>
          <p:cNvPicPr>
            <a:picLocks noChangeAspect="1"/>
          </p:cNvPicPr>
          <p:nvPr userDrawn="1"/>
        </p:nvPicPr>
        <p:blipFill>
          <a:blip r:embed="rId2"/>
          <a:srcRect t="4898"/>
          <a:stretch>
            <a:fillRect/>
          </a:stretch>
        </p:blipFill>
        <p:spPr>
          <a:xfrm>
            <a:off x="0" y="0"/>
            <a:ext cx="9144000" cy="51310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14282" y="192695"/>
            <a:ext cx="8715436" cy="47581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</a:t>
            </a:r>
            <a:endParaRPr lang="en-US" altLang="zh-CN" dirty="0" smtClean="0"/>
          </a:p>
          <a:p>
            <a:r>
              <a:rPr lang="en-US" altLang="zh-CN" dirty="0" smtClean="0"/>
              <a:t> 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12" name="矩形 11"/>
          <p:cNvSpPr/>
          <p:nvPr userDrawn="1"/>
        </p:nvSpPr>
        <p:spPr>
          <a:xfrm rot="2015221">
            <a:off x="7446977" y="414663"/>
            <a:ext cx="17285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cap="none" spc="50" dirty="0" smtClean="0">
                <a:ln w="13500">
                  <a:noFill/>
                  <a:prstDash val="solid"/>
                </a:ln>
                <a:solidFill>
                  <a:srgbClr val="DDDDD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威课堂</a:t>
            </a:r>
            <a:endParaRPr lang="zh-CN" altLang="en-US" sz="3200" b="1" cap="none" spc="50" dirty="0">
              <a:ln w="13500">
                <a:noFill/>
                <a:prstDash val="solid"/>
              </a:ln>
              <a:solidFill>
                <a:srgbClr val="DDDDD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 rot="19162198">
            <a:off x="7532993" y="4072323"/>
            <a:ext cx="153412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cap="none" spc="50" dirty="0" smtClean="0">
                <a:ln w="13500">
                  <a:noFill/>
                  <a:prstDash val="solid"/>
                </a:ln>
                <a:solidFill>
                  <a:srgbClr val="DDDDD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威课堂</a:t>
            </a:r>
            <a:endParaRPr lang="zh-CN" altLang="en-US" sz="3200" b="1" cap="none" spc="50" dirty="0">
              <a:ln w="13500">
                <a:noFill/>
                <a:prstDash val="solid"/>
              </a:ln>
              <a:solidFill>
                <a:srgbClr val="DDDDD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 rot="19385698">
            <a:off x="-154118" y="358309"/>
            <a:ext cx="186443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cap="none" spc="50" dirty="0" smtClean="0">
                <a:ln w="13500">
                  <a:noFill/>
                  <a:prstDash val="solid"/>
                </a:ln>
                <a:solidFill>
                  <a:srgbClr val="DDDDD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威课堂</a:t>
            </a:r>
            <a:endParaRPr lang="zh-CN" altLang="en-US" sz="3200" b="1" cap="none" spc="50" dirty="0">
              <a:ln w="13500">
                <a:noFill/>
                <a:prstDash val="solid"/>
              </a:ln>
              <a:solidFill>
                <a:srgbClr val="DDDDD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 rot="2299329">
            <a:off x="35896" y="4126297"/>
            <a:ext cx="15979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cap="none" spc="50" dirty="0" smtClean="0">
                <a:ln w="13500">
                  <a:noFill/>
                  <a:prstDash val="solid"/>
                </a:ln>
                <a:solidFill>
                  <a:srgbClr val="DDDDDD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威课堂</a:t>
            </a:r>
            <a:endParaRPr lang="zh-CN" altLang="en-US" sz="3200" b="1" cap="none" spc="50" dirty="0">
              <a:ln w="13500">
                <a:noFill/>
                <a:prstDash val="solid"/>
              </a:ln>
              <a:solidFill>
                <a:srgbClr val="DDDDDD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9943-3373-4F2B-9041-B93E75755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349A8-ED19-4D94-987D-1B6469A36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9943-3373-4F2B-9041-B93E75755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349A8-ED19-4D94-987D-1B6469A36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9943-3373-4F2B-9041-B93E75755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349A8-ED19-4D94-987D-1B6469A36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9943-3373-4F2B-9041-B93E75755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349A8-ED19-4D94-987D-1B6469A36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9943-3373-4F2B-9041-B93E75755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349A8-ED19-4D94-987D-1B6469A36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9943-3373-4F2B-9041-B93E75755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349A8-ED19-4D94-987D-1B6469A36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9943-3373-4F2B-9041-B93E75755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349A8-ED19-4D94-987D-1B6469A36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B9943-3373-4F2B-9041-B93E757553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349A8-ED19-4D94-987D-1B6469A368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4282" y="21429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威课堂</a:t>
            </a:r>
            <a:endParaRPr lang="zh-CN" altLang="en-US" b="1" dirty="0">
              <a:solidFill>
                <a:schemeClr val="accent5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8794" y="770269"/>
            <a:ext cx="52864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方正北魏楷书简体" pitchFamily="65" charset="-122"/>
                <a:ea typeface="方正北魏楷书简体" pitchFamily="65" charset="-122"/>
              </a:rPr>
              <a:t>第一组</a:t>
            </a:r>
            <a:endParaRPr lang="zh-CN" altLang="en-US" sz="6000" b="1" dirty="0">
              <a:latin typeface="方正北魏楷书简体" pitchFamily="65" charset="-122"/>
              <a:ea typeface="方正北魏楷书简体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2148486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古诗三首</a:t>
            </a:r>
            <a:endParaRPr lang="zh-CN" altLang="en-US" sz="5400" b="1" dirty="0">
              <a:solidFill>
                <a:schemeClr val="tx2">
                  <a:lumMod val="60000"/>
                  <a:lumOff val="40000"/>
                </a:schemeClr>
              </a:solidFill>
              <a:latin typeface="方正北魏楷书简体" pitchFamily="65" charset="-122"/>
              <a:ea typeface="方正北魏楷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488" y="2371215"/>
            <a:ext cx="285752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80000"/>
              </a:lnSpc>
              <a:buNone/>
            </a:pPr>
            <a:r>
              <a:rPr lang="zh-CN" altLang="en-US" sz="3200" dirty="0" smtClean="0">
                <a:solidFill>
                  <a:srgbClr val="100600"/>
                </a:solidFill>
              </a:rPr>
              <a:t>　</a:t>
            </a:r>
            <a:r>
              <a:rPr lang="zh-CN" altLang="en-US" dirty="0" smtClean="0">
                <a:solidFill>
                  <a:srgbClr val="100600"/>
                </a:solidFill>
              </a:rPr>
              <a:t>　</a:t>
            </a:r>
            <a:endParaRPr lang="zh-CN" altLang="en-US" dirty="0" smtClean="0">
              <a:solidFill>
                <a:srgbClr val="100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9888" y="3085595"/>
            <a:ext cx="285752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80000"/>
              </a:lnSpc>
              <a:buNone/>
            </a:pPr>
            <a:r>
              <a:rPr lang="zh-CN" altLang="en-US" sz="3200" dirty="0" smtClean="0">
                <a:solidFill>
                  <a:srgbClr val="100600"/>
                </a:solidFill>
              </a:rPr>
              <a:t>　</a:t>
            </a:r>
            <a:r>
              <a:rPr lang="zh-CN" altLang="en-US" dirty="0" smtClean="0">
                <a:solidFill>
                  <a:srgbClr val="100600"/>
                </a:solidFill>
              </a:rPr>
              <a:t>　</a:t>
            </a:r>
            <a:endParaRPr lang="zh-CN" altLang="en-US" dirty="0" smtClean="0">
              <a:solidFill>
                <a:srgbClr val="100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3442785"/>
            <a:ext cx="285752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80000"/>
              </a:lnSpc>
              <a:buNone/>
            </a:pPr>
            <a:r>
              <a:rPr lang="zh-CN" altLang="en-US" sz="3200" dirty="0" smtClean="0">
                <a:solidFill>
                  <a:srgbClr val="100600"/>
                </a:solidFill>
              </a:rPr>
              <a:t>　</a:t>
            </a:r>
            <a:r>
              <a:rPr lang="zh-CN" altLang="en-US" dirty="0" smtClean="0">
                <a:solidFill>
                  <a:srgbClr val="100600"/>
                </a:solidFill>
              </a:rPr>
              <a:t>　</a:t>
            </a:r>
            <a:endParaRPr lang="zh-CN" altLang="en-US" dirty="0" smtClean="0">
              <a:solidFill>
                <a:srgbClr val="100600"/>
              </a:solidFill>
            </a:endParaRPr>
          </a:p>
        </p:txBody>
      </p:sp>
      <p:pic>
        <p:nvPicPr>
          <p:cNvPr id="8" name="Picture 2" descr="shige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000" dirty="0" smtClean="0">
                <a:latin typeface="Adobe 黑体 Std R" pitchFamily="34" charset="-122"/>
                <a:ea typeface="Adobe 黑体 Std R" pitchFamily="34" charset="-122"/>
                <a:cs typeface="+mn-cs"/>
              </a:rPr>
              <a:t>作者简介</a:t>
            </a:r>
            <a:endParaRPr lang="zh-CN" altLang="en-US" sz="3000" dirty="0" smtClean="0">
              <a:latin typeface="Adobe 黑体 Std R" pitchFamily="34" charset="-122"/>
              <a:ea typeface="Adobe 黑体 Std R" pitchFamily="34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52"/>
            <a:ext cx="5472122" cy="3786214"/>
          </a:xfrm>
        </p:spPr>
        <p:txBody>
          <a:bodyPr>
            <a:noAutofit/>
          </a:bodyPr>
          <a:lstStyle/>
          <a:p>
            <a:pPr marL="0" indent="0">
              <a:lnSpc>
                <a:spcPts val="3800"/>
              </a:lnSpc>
              <a:spcBef>
                <a:spcPts val="0"/>
              </a:spcBef>
              <a:buNone/>
            </a:pPr>
            <a:r>
              <a:rPr lang="zh-CN" altLang="en-US" sz="2400" dirty="0" smtClean="0"/>
              <a:t>         刘禹锡（</a:t>
            </a:r>
            <a:r>
              <a:rPr lang="en-US" altLang="en-US" sz="2400" dirty="0" smtClean="0"/>
              <a:t>772</a:t>
            </a:r>
            <a:r>
              <a:rPr lang="zh-CN" altLang="en-US" sz="2400" dirty="0" smtClean="0"/>
              <a:t>～</a:t>
            </a:r>
            <a:r>
              <a:rPr lang="en-US" altLang="en-US" sz="2400" dirty="0" smtClean="0"/>
              <a:t>842</a:t>
            </a:r>
            <a:r>
              <a:rPr lang="zh-CN" altLang="en-US" sz="2400" dirty="0" smtClean="0"/>
              <a:t>），字梦得，洛阳（今属河南省）人，贞元进士，曾任监察御史，太子宾客加检校礼部尚书。文学成就：唐代中晚期著名诗人，有“诗豪”之称。与柳宗元、白居易交游、唱和，并称为“刘柳”与“刘白”。主要作品：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乌衣巷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秋词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陋室铭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等。</a:t>
            </a:r>
            <a:endParaRPr lang="zh-CN" altLang="en-US" sz="2400" dirty="0" smtClean="0"/>
          </a:p>
        </p:txBody>
      </p:sp>
      <p:pic>
        <p:nvPicPr>
          <p:cNvPr id="5" name="图片 4" descr="t0116b99ca2c988df9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2198" y="214296"/>
            <a:ext cx="2857521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感悟诗境</a:t>
            </a:r>
            <a:endParaRPr lang="zh-CN" altLang="en-US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00151"/>
            <a:ext cx="8401080" cy="2014541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zh-CN" altLang="en-US" sz="4800" dirty="0" smtClean="0">
                <a:latin typeface="Adobe 黑体 Std R" pitchFamily="34" charset="-122"/>
                <a:ea typeface="Adobe 黑体 Std R" pitchFamily="34" charset="-122"/>
              </a:rPr>
              <a:t>读一读课文，思考：</a:t>
            </a:r>
            <a:endParaRPr lang="en-US" altLang="zh-CN" sz="4800" dirty="0" smtClean="0">
              <a:latin typeface="Adobe 黑体 Std R" pitchFamily="34" charset="-122"/>
              <a:ea typeface="Adobe 黑体 Std R" pitchFamily="34" charset="-122"/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sz="7300" dirty="0" smtClean="0">
                <a:latin typeface="+mj-lt"/>
                <a:ea typeface="+mj-ea"/>
                <a:cs typeface="+mj-cs"/>
              </a:rPr>
              <a:t>第一、二句诗中分别把什么比作什么？</a:t>
            </a:r>
            <a:endParaRPr lang="zh-CN" altLang="en-US" sz="7300" dirty="0" smtClean="0"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3272859"/>
            <a:ext cx="750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+mj-lt"/>
                <a:ea typeface="+mj-ea"/>
                <a:cs typeface="+mj-cs"/>
              </a:rPr>
              <a:t>诗中还把洞庭湖比作什么？</a:t>
            </a:r>
            <a:endParaRPr lang="zh-CN" altLang="en-US" sz="4000" dirty="0" smtClean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疑难探究</a:t>
            </a:r>
            <a:endParaRPr lang="zh-CN" altLang="en-US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15728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4000" dirty="0" smtClean="0"/>
              <a:t>1.</a:t>
            </a:r>
            <a:r>
              <a:rPr lang="zh-CN" altLang="en-US" sz="4000" dirty="0" smtClean="0"/>
              <a:t>诗人为什么称洞庭湖为“潭面”？</a:t>
            </a:r>
            <a:endParaRPr lang="zh-CN" alt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2643188"/>
            <a:ext cx="68788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200" b="1" dirty="0" smtClean="0"/>
              <a:t>         说“潭面”，是因为作者有意把很大的洞庭湖说成是小小的水潭，表现了作者十分广阔的胸怀。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71492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zh-CN" altLang="en-US" sz="4000" dirty="0" smtClean="0">
                <a:latin typeface="+mn-lt"/>
                <a:ea typeface="+mn-ea"/>
                <a:cs typeface="+mn-cs"/>
              </a:rPr>
              <a:t>２</a:t>
            </a:r>
            <a:r>
              <a:rPr lang="en-US" altLang="zh-CN" sz="4000" dirty="0" smtClean="0">
                <a:latin typeface="+mn-lt"/>
                <a:ea typeface="+mn-ea"/>
                <a:cs typeface="+mn-cs"/>
              </a:rPr>
              <a:t>.</a:t>
            </a:r>
            <a:r>
              <a:rPr lang="zh-CN" altLang="en-US" sz="4000" dirty="0" smtClean="0">
                <a:latin typeface="+mn-lt"/>
                <a:ea typeface="+mn-ea"/>
                <a:cs typeface="+mn-cs"/>
              </a:rPr>
              <a:t>这两句诗运用了什么修辞手法？</a:t>
            </a:r>
            <a:r>
              <a:rPr lang="en-US" altLang="zh-CN" sz="4000" dirty="0" smtClean="0">
                <a:latin typeface="+mn-lt"/>
                <a:ea typeface="+mn-ea"/>
                <a:cs typeface="+mn-cs"/>
              </a:rPr>
              <a:t>      </a:t>
            </a:r>
            <a:br>
              <a:rPr lang="en-US" altLang="zh-CN" sz="4000" dirty="0" smtClean="0">
                <a:latin typeface="+mn-lt"/>
                <a:ea typeface="+mn-ea"/>
                <a:cs typeface="+mn-cs"/>
              </a:rPr>
            </a:br>
            <a:r>
              <a:rPr lang="en-US" altLang="zh-CN" sz="4000" dirty="0" smtClean="0">
                <a:latin typeface="+mn-lt"/>
                <a:ea typeface="+mn-ea"/>
                <a:cs typeface="+mn-cs"/>
              </a:rPr>
              <a:t>     </a:t>
            </a:r>
            <a:r>
              <a:rPr lang="zh-CN" altLang="en-US" sz="4000" dirty="0" smtClean="0">
                <a:latin typeface="+mn-lt"/>
                <a:ea typeface="+mn-ea"/>
                <a:cs typeface="+mn-cs"/>
              </a:rPr>
              <a:t>表现了什么？</a:t>
            </a:r>
            <a:endParaRPr lang="zh-CN" altLang="en-US" sz="4000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00246"/>
            <a:ext cx="8229600" cy="275153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/>
              <a:t>        这两句诗中作者以奇特的想象、准确的比喻，描绘了洞庭湖山水风光。把洞庭湖的水色比喻成银白色的盘子，将洞庭湖的君山比喻成一只小小的青螺。突出表现了洞庭湖山水和谐之美。</a:t>
            </a:r>
            <a:endParaRPr lang="zh-CN" alt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28596" y="214296"/>
            <a:ext cx="8229600" cy="207170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4000" dirty="0" smtClean="0"/>
              <a:t>３</a:t>
            </a:r>
            <a:r>
              <a:rPr lang="en-US" altLang="zh-CN" sz="4000" dirty="0" smtClean="0"/>
              <a:t>.</a:t>
            </a:r>
            <a:r>
              <a:rPr lang="zh-CN" altLang="en-US" sz="4000" dirty="0" smtClean="0"/>
              <a:t>“遥望洞庭山水翠，白银盘里一</a:t>
            </a:r>
            <a:r>
              <a:rPr lang="en-US" altLang="zh-CN" sz="4000" dirty="0" smtClean="0"/>
              <a:t> </a:t>
            </a:r>
            <a:r>
              <a:rPr lang="zh-CN" altLang="en-US" sz="4000" dirty="0" smtClean="0"/>
              <a:t>青螺”运用了什么修辞手法？具体说说运用这一修辞手法的好处？</a:t>
            </a:r>
            <a:endParaRPr lang="zh-CN" altLang="en-US" sz="4000" dirty="0" smtClean="0"/>
          </a:p>
        </p:txBody>
      </p:sp>
      <p:sp>
        <p:nvSpPr>
          <p:cNvPr id="3" name="内容占位符 2"/>
          <p:cNvSpPr txBox="1"/>
          <p:nvPr/>
        </p:nvSpPr>
        <p:spPr>
          <a:xfrm>
            <a:off x="214282" y="2428874"/>
            <a:ext cx="8715436" cy="2428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一诗句运用了比喻的修辞手法，将洞庭湖的水色比喻成“银白色的盘子”，将洞庭湖中的君山比喻成一只小小的“青螺”。银白色的盘子里摆放着一只小小的青螺，显得小巧玲珑，十分精致，又和月光笼罩下的湖水、山色相称，显得格外美丽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19151220265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6"/>
            <a:ext cx="914400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课堂练习</a:t>
            </a:r>
            <a:endParaRPr lang="zh-CN" altLang="en-US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14494"/>
            <a:ext cx="8229600" cy="122872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dirty="0" smtClean="0"/>
              <a:t>         结合插图，展开想象，说说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望洞庭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这首诗描绘的景色。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572000" y="1571618"/>
            <a:ext cx="3786214" cy="3211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100600"/>
                </a:solidFill>
              </a:rPr>
              <a:t>江南好，</a:t>
            </a:r>
            <a:endParaRPr lang="zh-CN" altLang="en-US" sz="3200" dirty="0" smtClean="0">
              <a:solidFill>
                <a:srgbClr val="100600"/>
              </a:solidFill>
            </a:endParaRPr>
          </a:p>
          <a:p>
            <a:pPr algn="l">
              <a:lnSpc>
                <a:spcPts val="32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100600"/>
                </a:solidFill>
              </a:rPr>
              <a:t>风景旧曾谙。</a:t>
            </a:r>
            <a:endParaRPr lang="zh-CN" altLang="en-US" sz="3200" dirty="0" smtClean="0">
              <a:solidFill>
                <a:srgbClr val="100600"/>
              </a:solidFill>
            </a:endParaRPr>
          </a:p>
          <a:p>
            <a:pPr algn="l">
              <a:lnSpc>
                <a:spcPts val="32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100600"/>
                </a:solidFill>
              </a:rPr>
              <a:t>日出江花红胜火，</a:t>
            </a:r>
            <a:endParaRPr lang="zh-CN" altLang="en-US" sz="3200" dirty="0" smtClean="0">
              <a:solidFill>
                <a:srgbClr val="100600"/>
              </a:solidFill>
            </a:endParaRPr>
          </a:p>
          <a:p>
            <a:pPr algn="l">
              <a:lnSpc>
                <a:spcPts val="32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100600"/>
                </a:solidFill>
              </a:rPr>
              <a:t>春来江水绿如蓝。</a:t>
            </a:r>
            <a:endParaRPr lang="zh-CN" altLang="en-US" sz="3200" dirty="0" smtClean="0">
              <a:solidFill>
                <a:srgbClr val="100600"/>
              </a:solidFill>
            </a:endParaRPr>
          </a:p>
          <a:p>
            <a:pPr algn="l">
              <a:lnSpc>
                <a:spcPts val="32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100600"/>
                </a:solidFill>
              </a:rPr>
              <a:t>能不忆江南？</a:t>
            </a:r>
            <a:endParaRPr lang="zh-CN" altLang="en-US" sz="3200" dirty="0" smtClean="0">
              <a:solidFill>
                <a:srgbClr val="100600"/>
              </a:solidFill>
            </a:endParaRPr>
          </a:p>
        </p:txBody>
      </p:sp>
      <p:pic>
        <p:nvPicPr>
          <p:cNvPr id="5" name="Picture 2" descr="W02008021665528461862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214296"/>
            <a:ext cx="364333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429256" y="357172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4000" dirty="0" smtClean="0">
                <a:latin typeface="方正兰亭中黑_GBK" pitchFamily="2" charset="-122"/>
                <a:ea typeface="方正兰亭中黑_GBK" pitchFamily="2" charset="-122"/>
                <a:cs typeface="+mj-cs"/>
              </a:rPr>
              <a:t>忆江南</a:t>
            </a:r>
            <a:endParaRPr lang="zh-CN" altLang="en-US" sz="4000" dirty="0">
              <a:latin typeface="方正兰亭中黑_GBK" pitchFamily="2" charset="-122"/>
              <a:ea typeface="方正兰亭中黑_GBK" pitchFamily="2" charset="-122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00892" y="1071552"/>
            <a:ext cx="14991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唐     白居易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ba1cd11728b4710811c475dc3cec3fdfc03236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8" y="214296"/>
            <a:ext cx="3214710" cy="4714908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14282" y="71426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dirty="0" smtClean="0">
                <a:latin typeface="Adobe 黑体 Std R" pitchFamily="34" charset="-122"/>
                <a:ea typeface="Adobe 黑体 Std R" pitchFamily="34" charset="-122"/>
                <a:cs typeface="+mn-cs"/>
              </a:rPr>
              <a:t>作者简介</a:t>
            </a:r>
            <a:endParaRPr lang="zh-CN" altLang="en-US" sz="3000" dirty="0" smtClean="0">
              <a:latin typeface="Adobe 黑体 Std R" pitchFamily="34" charset="-122"/>
              <a:ea typeface="Adobe 黑体 Std R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928677"/>
            <a:ext cx="5500725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dirty="0" smtClean="0"/>
              <a:t>          刘禹锡（</a:t>
            </a:r>
            <a:r>
              <a:rPr lang="en-US" sz="2400" dirty="0" smtClean="0"/>
              <a:t>772</a:t>
            </a:r>
            <a:r>
              <a:rPr lang="zh-CN" altLang="en-US" sz="2400" dirty="0" smtClean="0"/>
              <a:t>～</a:t>
            </a:r>
            <a:r>
              <a:rPr lang="en-US" sz="2400" dirty="0" smtClean="0"/>
              <a:t>842</a:t>
            </a:r>
            <a:r>
              <a:rPr lang="zh-CN" altLang="en-US" sz="2400" dirty="0" smtClean="0"/>
              <a:t>），字梦得，洛阳（今属河南省）人，贞元进士，曾任监察御史，太子宾客，加检校礼部尚书。</a:t>
            </a:r>
            <a:endParaRPr lang="zh-CN" altLang="en-US" sz="2400" dirty="0" smtClean="0"/>
          </a:p>
          <a:p>
            <a:pPr>
              <a:lnSpc>
                <a:spcPts val="3800"/>
              </a:lnSpc>
            </a:pPr>
            <a:r>
              <a:rPr lang="zh-CN" altLang="en-US" sz="2400" b="1" dirty="0" smtClean="0">
                <a:solidFill>
                  <a:srgbClr val="FF0000"/>
                </a:solidFill>
              </a:rPr>
              <a:t>文学成就</a:t>
            </a:r>
            <a:r>
              <a:rPr lang="zh-CN" altLang="en-US" sz="2400" dirty="0" smtClean="0">
                <a:solidFill>
                  <a:srgbClr val="FF0000"/>
                </a:solidFill>
              </a:rPr>
              <a:t>：</a:t>
            </a:r>
            <a:r>
              <a:rPr lang="zh-CN" altLang="en-US" sz="2400" dirty="0" smtClean="0"/>
              <a:t>唐代中晚期著名诗人，有“诗豪”之称。与柳宗元、白居易交游、唱和，并称为“刘柳”与“刘白”。</a:t>
            </a:r>
            <a:endParaRPr lang="zh-CN" altLang="en-US" sz="2400" dirty="0" smtClean="0"/>
          </a:p>
          <a:p>
            <a:pPr>
              <a:lnSpc>
                <a:spcPts val="3800"/>
              </a:lnSpc>
            </a:pPr>
            <a:r>
              <a:rPr lang="zh-CN" altLang="en-US" sz="2400" b="1" dirty="0" smtClean="0">
                <a:solidFill>
                  <a:srgbClr val="FF0000"/>
                </a:solidFill>
              </a:rPr>
              <a:t>主要作品</a:t>
            </a:r>
            <a:r>
              <a:rPr lang="zh-CN" altLang="en-US" sz="2400" dirty="0" smtClean="0">
                <a:solidFill>
                  <a:srgbClr val="FF0000"/>
                </a:solidFill>
              </a:rPr>
              <a:t>：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乌衣巷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秋词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陋室铭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等。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2714612" y="1991416"/>
            <a:ext cx="3143272" cy="451237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80000"/>
              </a:lnSpc>
              <a:buNone/>
            </a:pPr>
            <a:r>
              <a:rPr lang="zh-CN" altLang="en-US" dirty="0" smtClean="0">
                <a:solidFill>
                  <a:srgbClr val="100600"/>
                </a:solidFill>
              </a:rPr>
              <a:t>众鸟高飞尽，</a:t>
            </a:r>
            <a:endParaRPr lang="zh-CN" altLang="en-US" dirty="0" smtClean="0">
              <a:solidFill>
                <a:srgbClr val="1006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type="title"/>
          </p:nvPr>
        </p:nvSpPr>
        <p:spPr>
          <a:xfrm>
            <a:off x="285720" y="505510"/>
            <a:ext cx="8229600" cy="651259"/>
          </a:xfrm>
        </p:spPr>
        <p:txBody>
          <a:bodyPr anchor="t">
            <a:noAutofit/>
          </a:bodyPr>
          <a:lstStyle/>
          <a:p>
            <a:pPr>
              <a:buNone/>
            </a:pPr>
            <a:r>
              <a:rPr lang="zh-CN" altLang="en-US" sz="4000" dirty="0" smtClean="0">
                <a:latin typeface="方正兰亭中黑_GBK" pitchFamily="2" charset="-122"/>
                <a:ea typeface="方正兰亭中黑_GBK" pitchFamily="2" charset="-122"/>
              </a:rPr>
              <a:t>独坐敬亭山</a:t>
            </a:r>
            <a:br>
              <a:rPr lang="en-US" altLang="zh-CN" sz="4000" dirty="0" smtClean="0">
                <a:latin typeface="MS PGothic" panose="020B0600070205080204" pitchFamily="34" charset="-128"/>
                <a:ea typeface="MS PGothic" panose="020B0600070205080204" pitchFamily="34" charset="-128"/>
              </a:rPr>
            </a:br>
            <a:r>
              <a:rPr lang="en-US" altLang="zh-CN" sz="4000" dirty="0" smtClean="0">
                <a:latin typeface="MS PGothic" panose="020B0600070205080204" pitchFamily="34" charset="-128"/>
                <a:ea typeface="MS PGothic" panose="020B0600070205080204" pitchFamily="34" charset="-128"/>
              </a:rPr>
              <a:t>          </a:t>
            </a:r>
            <a:endParaRPr lang="zh-CN" altLang="en-US" sz="4000" dirty="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3504" y="129964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李白</a:t>
            </a:r>
            <a:endParaRPr lang="zh-CN" altLang="en-US" dirty="0"/>
          </a:p>
        </p:txBody>
      </p:sp>
      <p:pic>
        <p:nvPicPr>
          <p:cNvPr id="5" name="Picture 2" descr="yijiangnan"/>
          <p:cNvPicPr>
            <a:picLocks noChangeAspect="1" noChangeArrowheads="1"/>
          </p:cNvPicPr>
          <p:nvPr/>
        </p:nvPicPr>
        <p:blipFill>
          <a:blip r:embed="rId1"/>
          <a:srcRect l="6557" r="2640" b="13254"/>
          <a:stretch>
            <a:fillRect/>
          </a:stretch>
        </p:blipFill>
        <p:spPr bwMode="auto">
          <a:xfrm>
            <a:off x="5857884" y="214296"/>
            <a:ext cx="307183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20130118183900_x4XWh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t="12500" r="51042"/>
          <a:stretch>
            <a:fillRect/>
          </a:stretch>
        </p:blipFill>
        <p:spPr>
          <a:xfrm>
            <a:off x="214282" y="214296"/>
            <a:ext cx="2286016" cy="30642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488" y="2514091"/>
            <a:ext cx="285752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80000"/>
              </a:lnSpc>
              <a:buNone/>
            </a:pPr>
            <a:r>
              <a:rPr lang="zh-CN" altLang="en-US" sz="3200" dirty="0" smtClean="0">
                <a:solidFill>
                  <a:srgbClr val="100600"/>
                </a:solidFill>
              </a:rPr>
              <a:t>  孤云独去闲。　</a:t>
            </a:r>
            <a:r>
              <a:rPr lang="zh-CN" altLang="en-US" dirty="0" smtClean="0">
                <a:solidFill>
                  <a:srgbClr val="100600"/>
                </a:solidFill>
              </a:rPr>
              <a:t>　</a:t>
            </a:r>
            <a:endParaRPr lang="zh-CN" altLang="en-US" dirty="0" smtClean="0">
              <a:solidFill>
                <a:srgbClr val="100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488" y="3014157"/>
            <a:ext cx="2714644" cy="48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80000"/>
              </a:lnSpc>
              <a:buNone/>
            </a:pPr>
            <a:r>
              <a:rPr lang="zh-CN" altLang="en-US" sz="3200" dirty="0" smtClean="0">
                <a:solidFill>
                  <a:srgbClr val="100600"/>
                </a:solidFill>
              </a:rPr>
              <a:t>   相看两不厌，</a:t>
            </a:r>
            <a:endParaRPr lang="zh-CN" altLang="en-US" sz="3200" dirty="0" smtClean="0">
              <a:solidFill>
                <a:srgbClr val="1006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7488" y="3585661"/>
            <a:ext cx="2925801" cy="486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lnSpc>
                <a:spcPct val="80000"/>
              </a:lnSpc>
              <a:buNone/>
            </a:pPr>
            <a:r>
              <a:rPr lang="zh-CN" altLang="en-US" sz="3200" dirty="0" smtClean="0">
                <a:solidFill>
                  <a:srgbClr val="100600"/>
                </a:solidFill>
              </a:rPr>
              <a:t>  只有敬亭山。</a:t>
            </a:r>
            <a:endParaRPr lang="zh-CN" altLang="en-US" sz="3200" dirty="0" smtClean="0">
              <a:solidFill>
                <a:srgbClr val="100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7" grpId="0"/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赏析：能不忆江南？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57615"/>
          </a:xfrm>
        </p:spPr>
        <p:txBody>
          <a:bodyPr>
            <a:normAutofit/>
          </a:bodyPr>
          <a:lstStyle/>
          <a:p>
            <a:pPr marL="0" indent="0">
              <a:lnSpc>
                <a:spcPts val="3800"/>
              </a:lnSpc>
              <a:spcBef>
                <a:spcPts val="0"/>
              </a:spcBef>
              <a:buNone/>
            </a:pPr>
            <a:r>
              <a:rPr lang="zh-CN" altLang="en-US" dirty="0" smtClean="0"/>
              <a:t>         资料：诗人曾在江南做官十年，为人民做了很多好事，当地百姓和他的感情很深。后来，他生病了，不得不卸任苏州刺史一职，在他离任回洛阳时，苏州的人们舍不得他走，都哭着为他送别。他的好友刘禹锡曾在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白太守行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中写道：“苏州十万户，尽作婴儿啼。”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14428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诗人忆的仅仅是江南的景吗？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714626"/>
            <a:ext cx="8229600" cy="66555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还忆江南的人。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040960"/>
            <a:ext cx="4643470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dirty="0" smtClean="0"/>
              <a:t>         李白（</a:t>
            </a:r>
            <a:r>
              <a:rPr lang="en-US" sz="2400" dirty="0" smtClean="0"/>
              <a:t>701</a:t>
            </a:r>
            <a:r>
              <a:rPr lang="zh-CN" altLang="en-US" sz="2400" dirty="0" smtClean="0"/>
              <a:t>～</a:t>
            </a:r>
            <a:r>
              <a:rPr lang="en-US" sz="2400" dirty="0" smtClean="0"/>
              <a:t>762</a:t>
            </a:r>
            <a:r>
              <a:rPr lang="zh-CN" altLang="en-US" sz="2400" dirty="0" smtClean="0"/>
              <a:t>），字太白，号青莲居士，祖籍陇西成纪。自幼敏悟好学，曾被召至长安，供奉翰林。他一生负志漫游，吟诗四方，足迹遍及大半个中国。他是继屈原之后我国最杰出的浪漫主义诗人，有“诗仙”之称。与杜甫并称“李杜”。</a:t>
            </a:r>
            <a:endParaRPr lang="en-US" altLang="zh-CN" sz="2400" b="1" dirty="0" smtClean="0">
              <a:latin typeface="方正北魏楷书简体" pitchFamily="65" charset="-122"/>
              <a:ea typeface="方正北魏楷书简体" pitchFamily="65" charset="-122"/>
            </a:endParaRPr>
          </a:p>
        </p:txBody>
      </p:sp>
      <p:pic>
        <p:nvPicPr>
          <p:cNvPr id="3" name="Picture 6" descr="李白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57818" y="214296"/>
            <a:ext cx="357190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zh-CN" altLang="en-US" sz="3000" dirty="0" smtClean="0">
                <a:latin typeface="Adobe 黑体 Std R" pitchFamily="34" charset="-122"/>
                <a:ea typeface="Adobe 黑体 Std R" pitchFamily="34" charset="-122"/>
                <a:cs typeface="+mn-cs"/>
              </a:rPr>
              <a:t>作者简介</a:t>
            </a:r>
            <a:endParaRPr lang="zh-CN" altLang="en-US" sz="3000" dirty="0" smtClean="0">
              <a:latin typeface="Adobe 黑体 Std R" pitchFamily="34" charset="-122"/>
              <a:ea typeface="Adobe 黑体 Std R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571736" y="785800"/>
            <a:ext cx="4643470" cy="871533"/>
          </a:xfrm>
        </p:spPr>
        <p:txBody>
          <a:bodyPr/>
          <a:lstStyle/>
          <a:p>
            <a:pPr algn="ctr">
              <a:buNone/>
            </a:pPr>
            <a:r>
              <a:rPr lang="zh-CN" altLang="en-US" sz="4000" dirty="0" smtClean="0">
                <a:latin typeface="方正兰亭中黑_GBK" pitchFamily="2" charset="-122"/>
                <a:ea typeface="方正兰亭中黑_GBK" pitchFamily="2" charset="-122"/>
                <a:cs typeface="+mj-cs"/>
              </a:rPr>
              <a:t>独坐敬亭山</a:t>
            </a:r>
            <a:endParaRPr lang="en-US" altLang="zh-CN" sz="4000" dirty="0" smtClean="0">
              <a:latin typeface="方正兰亭中黑_GBK" pitchFamily="2" charset="-122"/>
              <a:ea typeface="方正兰亭中黑_GBK" pitchFamily="2" charset="-122"/>
              <a:cs typeface="+mj-cs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读题解题</a:t>
            </a:r>
            <a:endParaRPr lang="zh-CN" altLang="en-US" sz="3600" b="1" dirty="0">
              <a:solidFill>
                <a:schemeClr val="tx2">
                  <a:lumMod val="60000"/>
                  <a:lumOff val="4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571472" y="3357568"/>
            <a:ext cx="8229600" cy="1285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</a:rPr>
              <a:t>很多诗人都去过敬亭山，留下了很多诗，所以后来又叫做“诗山”。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0185" y="171449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</a:rPr>
              <a:t>独：</a:t>
            </a:r>
            <a:endParaRPr lang="zh-CN" altLang="en-US" sz="2800" b="1" dirty="0" smtClean="0">
              <a:solidFill>
                <a:srgbClr val="FF33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57356" y="1714494"/>
            <a:ext cx="1980029" cy="5796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800"/>
              </a:lnSpc>
              <a:buNone/>
            </a:pPr>
            <a:r>
              <a:rPr lang="zh-CN" altLang="en-US" sz="2800" dirty="0" smtClean="0"/>
              <a:t>独自一人。</a:t>
            </a:r>
            <a:endParaRPr lang="en-US" altLang="zh-CN" sz="2800" dirty="0" smtClean="0"/>
          </a:p>
        </p:txBody>
      </p:sp>
      <p:sp>
        <p:nvSpPr>
          <p:cNvPr id="10" name="矩形 9"/>
          <p:cNvSpPr/>
          <p:nvPr/>
        </p:nvSpPr>
        <p:spPr>
          <a:xfrm>
            <a:off x="857224" y="242887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</a:rPr>
              <a:t>敬亭山：</a:t>
            </a:r>
            <a:endParaRPr lang="zh-CN" altLang="en-US" sz="2800" b="1" dirty="0" smtClean="0">
              <a:solidFill>
                <a:srgbClr val="FF33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174" y="2428874"/>
            <a:ext cx="5211683" cy="5455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800"/>
              </a:lnSpc>
              <a:buNone/>
            </a:pPr>
            <a:r>
              <a:rPr lang="zh-CN" altLang="en-US" sz="2800" dirty="0" smtClean="0"/>
              <a:t>山名。在今安徽省宣州市郊外。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6"/>
            <a:ext cx="8229600" cy="800095"/>
          </a:xfrm>
        </p:spPr>
        <p:txBody>
          <a:bodyPr anchor="t"/>
          <a:lstStyle/>
          <a:p>
            <a:pPr algn="ctr">
              <a:buNone/>
            </a:pPr>
            <a:r>
              <a:rPr lang="zh-CN" altLang="en-US" b="1" dirty="0" smtClean="0">
                <a:solidFill>
                  <a:srgbClr val="100600"/>
                </a:solidFill>
              </a:rPr>
              <a:t>众鸟高飞尽，孤云独去闲。</a:t>
            </a:r>
            <a:endParaRPr lang="zh-CN" altLang="en-US" b="1" dirty="0" smtClean="0">
              <a:solidFill>
                <a:srgbClr val="10060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走进敬亭山</a:t>
            </a:r>
            <a:endParaRPr lang="zh-CN" altLang="en-US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6050" y="3140618"/>
            <a:ext cx="464347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/>
              <a:t>独自飘来飘去悠闲自在。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78629" y="3909918"/>
            <a:ext cx="7786742" cy="106695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    鸟儿飞得没有了踪迹，天上飘浮的孤云也不愿意留下，慢慢向远处飘去。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728" y="154846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</a:rPr>
              <a:t>众鸟：</a:t>
            </a:r>
            <a:endParaRPr lang="zh-CN" altLang="en-US" sz="2800" b="1" dirty="0" smtClean="0">
              <a:solidFill>
                <a:srgbClr val="FF33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4612" y="1568982"/>
            <a:ext cx="1620957" cy="502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/>
              <a:t>鸟儿们。</a:t>
            </a:r>
            <a:endParaRPr lang="zh-CN" altLang="en-US" sz="2800" dirty="0" smtClean="0"/>
          </a:p>
        </p:txBody>
      </p:sp>
      <p:sp>
        <p:nvSpPr>
          <p:cNvPr id="9" name="矩形 8"/>
          <p:cNvSpPr/>
          <p:nvPr/>
        </p:nvSpPr>
        <p:spPr>
          <a:xfrm>
            <a:off x="1372995" y="214312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</a:rPr>
              <a:t>高飞尽：</a:t>
            </a:r>
            <a:endParaRPr lang="zh-CN" altLang="en-US" sz="2800" b="1" dirty="0" smtClean="0">
              <a:solidFill>
                <a:srgbClr val="FF33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14612" y="2143122"/>
            <a:ext cx="1980029" cy="502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/>
              <a:t>都飞远了。</a:t>
            </a:r>
            <a:endParaRPr lang="zh-CN" altLang="en-US" sz="2800" dirty="0" smtClean="0"/>
          </a:p>
        </p:txBody>
      </p:sp>
      <p:sp>
        <p:nvSpPr>
          <p:cNvPr id="11" name="矩形 10"/>
          <p:cNvSpPr/>
          <p:nvPr/>
        </p:nvSpPr>
        <p:spPr>
          <a:xfrm>
            <a:off x="1357290" y="264318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</a:rPr>
              <a:t>孤云：</a:t>
            </a:r>
            <a:endParaRPr lang="zh-CN" altLang="en-US" sz="2800" b="1" dirty="0" smtClean="0">
              <a:solidFill>
                <a:srgbClr val="FF33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86050" y="2643188"/>
            <a:ext cx="1980029" cy="502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dirty="0" smtClean="0"/>
              <a:t>一片白云。</a:t>
            </a:r>
            <a:endParaRPr lang="zh-CN" altLang="en-US" sz="2800" dirty="0" smtClean="0"/>
          </a:p>
        </p:txBody>
      </p:sp>
      <p:sp>
        <p:nvSpPr>
          <p:cNvPr id="13" name="矩形 12"/>
          <p:cNvSpPr/>
          <p:nvPr/>
        </p:nvSpPr>
        <p:spPr>
          <a:xfrm>
            <a:off x="1301557" y="314325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</a:rPr>
              <a:t>独去闲：</a:t>
            </a:r>
            <a:endParaRPr lang="zh-CN" altLang="en-US" sz="2800" b="1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r>
              <a:rPr lang="zh-CN" altLang="en-US" sz="3200" b="1" dirty="0" smtClean="0">
                <a:solidFill>
                  <a:srgbClr val="100600"/>
                </a:solidFill>
                <a:latin typeface="+mn-lt"/>
                <a:ea typeface="+mn-ea"/>
                <a:cs typeface="+mn-cs"/>
              </a:rPr>
              <a:t>相看两不厌，只有敬亭山。</a:t>
            </a:r>
            <a:br>
              <a:rPr lang="zh-CN" altLang="en-US" sz="3200" b="1" dirty="0" smtClean="0">
                <a:solidFill>
                  <a:srgbClr val="100600"/>
                </a:solidFill>
                <a:latin typeface="+mn-lt"/>
                <a:ea typeface="+mn-ea"/>
                <a:cs typeface="+mn-cs"/>
              </a:rPr>
            </a:br>
            <a:endParaRPr lang="zh-CN" altLang="en-US" sz="3200" b="1" dirty="0" smtClean="0">
              <a:solidFill>
                <a:srgbClr val="1006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500180"/>
            <a:ext cx="8643998" cy="107157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dirty="0" smtClean="0"/>
              <a:t>                 </a:t>
            </a:r>
            <a:r>
              <a:rPr lang="zh-CN" altLang="en-US" sz="2800" dirty="0" smtClean="0"/>
              <a:t>满足。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（“我”和敬亭山对看总不感到满足。）拟人。</a:t>
            </a:r>
            <a:endParaRPr lang="zh-CN" alt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42876" y="2724225"/>
            <a:ext cx="87868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    天上几只鸟儿向远处飞去，直到看不见影子；天上的那片云也悠闲地飘向远方。我看着山，山看着我，怎么看也不觉得满足。只有敬亭山才是我最知心的朋友。</a:t>
            </a:r>
            <a:endParaRPr lang="zh-CN" altLang="en-US" sz="3200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92867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</a:rPr>
              <a:t>相看：</a:t>
            </a:r>
            <a:endParaRPr lang="zh-CN" altLang="en-US" sz="2800" b="1" dirty="0" smtClean="0">
              <a:solidFill>
                <a:srgbClr val="FF33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57356" y="92867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dirty="0" smtClean="0"/>
              <a:t>对看。</a:t>
            </a:r>
            <a:endParaRPr lang="zh-CN" altLang="en-US" sz="2800" dirty="0" smtClean="0"/>
          </a:p>
        </p:txBody>
      </p:sp>
      <p:sp>
        <p:nvSpPr>
          <p:cNvPr id="7" name="矩形 6"/>
          <p:cNvSpPr/>
          <p:nvPr/>
        </p:nvSpPr>
        <p:spPr>
          <a:xfrm>
            <a:off x="785786" y="150018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</a:rPr>
              <a:t>厌：</a:t>
            </a:r>
            <a:endParaRPr lang="zh-CN" altLang="en-US" sz="2800" b="1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643056"/>
            <a:ext cx="8186766" cy="1151325"/>
          </a:xfrm>
        </p:spPr>
        <p:txBody>
          <a:bodyPr>
            <a:normAutofit fontScale="90000"/>
          </a:bodyPr>
          <a:lstStyle/>
          <a:p>
            <a:pPr algn="l">
              <a:lnSpc>
                <a:spcPts val="5000"/>
              </a:lnSpc>
            </a:pPr>
            <a:r>
              <a:rPr lang="zh-CN" altLang="en-US" dirty="0" smtClean="0"/>
              <a:t>        李白为什么要写这首诗？他写这首诗想告诉我们什么？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714362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黑体 Std R" pitchFamily="34" charset="-122"/>
                <a:ea typeface="Adobe 黑体 Std R" pitchFamily="34" charset="-122"/>
                <a:cs typeface="+mj-cs"/>
              </a:rPr>
              <a:t>思考与交流</a:t>
            </a:r>
            <a:endParaRPr lang="zh-CN" altLang="en-US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dobe 黑体 Std R" pitchFamily="34" charset="-122"/>
              <a:ea typeface="Adobe 黑体 Std R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思想感情</a:t>
            </a:r>
            <a:endParaRPr lang="zh-CN" altLang="en-US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5186370" cy="3228987"/>
          </a:xfrm>
        </p:spPr>
        <p:txBody>
          <a:bodyPr>
            <a:norm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        这首诗是李白离开长安后，经过了长达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十年</a:t>
            </a:r>
            <a:r>
              <a:rPr lang="zh-CN" altLang="en-US" b="1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的</a:t>
            </a:r>
            <a:r>
              <a:rPr lang="zh-CN" altLang="en-US" b="1" dirty="0" smtClean="0">
                <a:solidFill>
                  <a:srgbClr val="FF0000"/>
                </a:solidFill>
              </a:rPr>
              <a:t>飘泊生活</a:t>
            </a:r>
            <a:r>
              <a:rPr lang="zh-CN" altLang="en-US" b="1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，来到宣城时所写。在长期的</a:t>
            </a:r>
            <a:r>
              <a:rPr lang="zh-CN" altLang="en-US" b="1" dirty="0" smtClean="0">
                <a:solidFill>
                  <a:srgbClr val="FF0000"/>
                </a:solidFill>
              </a:rPr>
              <a:t>飘泊生活</a:t>
            </a:r>
            <a:r>
              <a:rPr lang="zh-CN" altLang="en-US" b="1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中，他饱尝了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世态炎凉</a:t>
            </a:r>
            <a:r>
              <a:rPr lang="zh-CN" altLang="en-US" b="1" dirty="0" smtClean="0">
                <a:solidFill>
                  <a:schemeClr val="accent2"/>
                </a:solidFill>
                <a:latin typeface="Times New Roman" panose="02020603050405020304" pitchFamily="18" charset="0"/>
              </a:rPr>
              <a:t>的滋味，心中充满了孤独寂寞的情感。</a:t>
            </a:r>
            <a:endParaRPr lang="zh-CN" altLang="en-US" dirty="0"/>
          </a:p>
        </p:txBody>
      </p:sp>
      <p:pic>
        <p:nvPicPr>
          <p:cNvPr id="4" name="Picture 7" descr="tp021-03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9322" y="214296"/>
            <a:ext cx="2964903" cy="464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写话练习</a:t>
            </a:r>
            <a:endParaRPr lang="zh-CN" altLang="en-US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）李白深情的看着敬亭山，轻轻的说：</a:t>
            </a:r>
            <a:endParaRPr lang="en-US" altLang="zh-CN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 smtClean="0"/>
              <a:t>_______________________________________</a:t>
            </a:r>
            <a:endParaRPr lang="en-US" altLang="zh-CN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 smtClean="0"/>
              <a:t>_______________________________________</a:t>
            </a:r>
            <a:endParaRPr lang="en-US" altLang="zh-CN" dirty="0" smtClean="0"/>
          </a:p>
          <a:p>
            <a:pPr marL="0" indent="0">
              <a:spcBef>
                <a:spcPts val="0"/>
              </a:spcBef>
              <a:buNone/>
            </a:pPr>
            <a:r>
              <a:rPr lang="zh-CN" altLang="en-US" dirty="0" smtClean="0"/>
              <a:t>                             </a:t>
            </a:r>
            <a:endParaRPr lang="en-US" altLang="zh-CN" dirty="0" smtClean="0"/>
          </a:p>
          <a:p>
            <a:pPr marL="0" indent="0">
              <a:spcBef>
                <a:spcPts val="0"/>
              </a:spcBef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）敬亭山深情的看着李白，轻轻的说：</a:t>
            </a:r>
            <a:endParaRPr lang="en-US" altLang="zh-CN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 smtClean="0"/>
              <a:t>____________________________________________________________________________________ </a:t>
            </a:r>
            <a:r>
              <a:rPr lang="zh-CN" altLang="en-US" dirty="0" smtClean="0"/>
              <a:t>          </a:t>
            </a:r>
            <a:r>
              <a:rPr lang="en-US" altLang="zh-CN" dirty="0" smtClean="0"/>
              <a:t>         </a:t>
            </a:r>
            <a:endParaRPr lang="en-US" altLang="zh-CN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1643056"/>
            <a:ext cx="79296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我们两个孤独的好朋友在这么清静的地方，真是“相看两 不厌，唯有敬亭山。” 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3214692"/>
            <a:ext cx="8382423" cy="1267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连白云和小鸟都不喜欢我了，只有你愿意留下来</a:t>
            </a:r>
            <a:endParaRPr lang="en-US" altLang="zh-CN" sz="2800" dirty="0" smtClean="0">
              <a:solidFill>
                <a:srgbClr val="FF0000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陪我。我们俩真是“相看两不厌，只有敬亭山。”</a:t>
            </a:r>
            <a:endParaRPr lang="en-US" altLang="zh-CN" sz="2800" dirty="0" smtClean="0">
              <a:solidFill>
                <a:srgbClr val="FF0000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1856</Words>
  <Application>WPS 演示</Application>
  <PresentationFormat>全屏显示(16:9)</PresentationFormat>
  <Paragraphs>158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黑体</vt:lpstr>
      <vt:lpstr>方正北魏楷书简体</vt:lpstr>
      <vt:lpstr>方正兰亭中黑_GBK</vt:lpstr>
      <vt:lpstr>MS PGothic</vt:lpstr>
      <vt:lpstr>Adobe 黑体 Std R</vt:lpstr>
      <vt:lpstr>楷体_GB2312</vt:lpstr>
      <vt:lpstr>Times New Roman</vt:lpstr>
      <vt:lpstr>Adobe 楷体 Std R</vt:lpstr>
      <vt:lpstr>微软雅黑</vt:lpstr>
      <vt:lpstr>Arial Unicode MS</vt:lpstr>
      <vt:lpstr>Calibri</vt:lpstr>
      <vt:lpstr>新宋体</vt:lpstr>
      <vt:lpstr>Office 主题</vt:lpstr>
      <vt:lpstr>PowerPoint 演示文稿</vt:lpstr>
      <vt:lpstr>独坐敬亭山           </vt:lpstr>
      <vt:lpstr>作者简介</vt:lpstr>
      <vt:lpstr>读题解题</vt:lpstr>
      <vt:lpstr>走进敬亭山</vt:lpstr>
      <vt:lpstr>相看两不厌，只有敬亭山。 </vt:lpstr>
      <vt:lpstr>        李白为什么要写这首诗？他写这首诗想告诉我们什么？</vt:lpstr>
      <vt:lpstr>思想感情</vt:lpstr>
      <vt:lpstr>写话练习</vt:lpstr>
      <vt:lpstr>PowerPoint 演示文稿</vt:lpstr>
      <vt:lpstr>作者简介</vt:lpstr>
      <vt:lpstr>感悟诗境</vt:lpstr>
      <vt:lpstr>疑难探究</vt:lpstr>
      <vt:lpstr>２.这两句诗运用了什么修辞手法？            表现了什么？</vt:lpstr>
      <vt:lpstr>PowerPoint 演示文稿</vt:lpstr>
      <vt:lpstr>PowerPoint 演示文稿</vt:lpstr>
      <vt:lpstr>课堂练习</vt:lpstr>
      <vt:lpstr>PowerPoint 演示文稿</vt:lpstr>
      <vt:lpstr>作者简介</vt:lpstr>
      <vt:lpstr>PowerPoint 演示文稿</vt:lpstr>
      <vt:lpstr>PowerPoint 演示文稿</vt:lpstr>
      <vt:lpstr>赏析：能不忆江南？</vt:lpstr>
      <vt:lpstr>诗人忆的仅仅是江南的景吗？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WHXZ</dc:creator>
  <cp:lastModifiedBy>Administrator</cp:lastModifiedBy>
  <cp:revision>119</cp:revision>
  <dcterms:created xsi:type="dcterms:W3CDTF">2016-09-07T06:28:00Z</dcterms:created>
  <dcterms:modified xsi:type="dcterms:W3CDTF">2018-11-14T09:27:56Z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13</vt:lpwstr>
  </property>
  <property fmtid="{D5CDD505-2E9C-101B-9397-08002B2CF9AE}" pid="3" name="KSOProductBuildVer">
    <vt:lpwstr>2052-10.1.0.7662</vt:lpwstr>
  </property>
</Properties>
</file>