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334" r:id="rId4"/>
    <p:sldId id="392" r:id="rId5"/>
    <p:sldId id="351" r:id="rId7"/>
    <p:sldId id="355" r:id="rId8"/>
    <p:sldId id="356" r:id="rId9"/>
    <p:sldId id="354" r:id="rId10"/>
    <p:sldId id="375" r:id="rId11"/>
    <p:sldId id="357" r:id="rId12"/>
    <p:sldId id="353" r:id="rId13"/>
    <p:sldId id="333" r:id="rId14"/>
    <p:sldId id="332" r:id="rId15"/>
    <p:sldId id="293" r:id="rId16"/>
    <p:sldId id="277" r:id="rId17"/>
    <p:sldId id="264" r:id="rId18"/>
    <p:sldId id="265" r:id="rId19"/>
    <p:sldId id="266" r:id="rId20"/>
    <p:sldId id="302" r:id="rId21"/>
    <p:sldId id="312" r:id="rId22"/>
    <p:sldId id="297" r:id="rId23"/>
    <p:sldId id="327" r:id="rId24"/>
    <p:sldId id="291" r:id="rId25"/>
    <p:sldId id="294" r:id="rId26"/>
    <p:sldId id="33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278"/>
    <a:srgbClr val="FEB508"/>
    <a:srgbClr val="5BB814"/>
    <a:srgbClr val="8E946A"/>
    <a:srgbClr val="D379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63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604FD-4356-4318-B204-5795754699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D79F0-8940-491D-97BF-74C221A53C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4240">
                <a:srgbClr val="FFFFFF">
                  <a:alpha val="61000"/>
                </a:srgbClr>
              </a:gs>
              <a:gs pos="8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30006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28.xml"/><Relationship Id="rId30" Type="http://schemas.openxmlformats.org/officeDocument/2006/relationships/tags" Target="../tags/tag27.xml"/><Relationship Id="rId3" Type="http://schemas.openxmlformats.org/officeDocument/2006/relationships/tags" Target="../tags/tag3.xml"/><Relationship Id="rId29" Type="http://schemas.openxmlformats.org/officeDocument/2006/relationships/tags" Target="../tags/tag26.xml"/><Relationship Id="rId28" Type="http://schemas.openxmlformats.org/officeDocument/2006/relationships/tags" Target="../tags/tag25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image" Target="../media/image2.png"/><Relationship Id="rId24" Type="http://schemas.openxmlformats.org/officeDocument/2006/relationships/tags" Target="../tags/tag22.xml"/><Relationship Id="rId23" Type="http://schemas.microsoft.com/office/2007/relationships/media" Target="../media/media1.wma"/><Relationship Id="rId22" Type="http://schemas.openxmlformats.org/officeDocument/2006/relationships/audio" Target="../media/media1.wma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01 132"/>
          <p:cNvSpPr/>
          <p:nvPr>
            <p:custDataLst>
              <p:tags r:id="rId1"/>
            </p:custDataLst>
          </p:nvPr>
        </p:nvSpPr>
        <p:spPr>
          <a:xfrm>
            <a:off x="6660007" y="1192398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p>
            <a:pPr algn="ctr"/>
            <a:endParaRPr lang="zh-CN" altLang="en-US"/>
          </a:p>
        </p:txBody>
      </p:sp>
      <p:grpSp>
        <p:nvGrpSpPr>
          <p:cNvPr id="29" name="PA_01 140"/>
          <p:cNvGrpSpPr/>
          <p:nvPr>
            <p:custDataLst>
              <p:tags r:id="rId2"/>
            </p:custDataLst>
          </p:nvPr>
        </p:nvGrpSpPr>
        <p:grpSpPr>
          <a:xfrm>
            <a:off x="6802385" y="1335404"/>
            <a:ext cx="1806507" cy="1800312"/>
            <a:chOff x="3768359" y="1725446"/>
            <a:chExt cx="1930605" cy="1930605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PA_01 148"/>
          <p:cNvSpPr/>
          <p:nvPr>
            <p:custDataLst>
              <p:tags r:id="rId3"/>
            </p:custDataLst>
          </p:nvPr>
        </p:nvSpPr>
        <p:spPr>
          <a:xfrm>
            <a:off x="7107099" y="1545241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爷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PA_01 130"/>
          <p:cNvSpPr/>
          <p:nvPr>
            <p:custDataLst>
              <p:tags r:id="rId4"/>
            </p:custDataLst>
          </p:nvPr>
        </p:nvSpPr>
        <p:spPr>
          <a:xfrm>
            <a:off x="2280887" y="119303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3" name="PA_01 131"/>
          <p:cNvSpPr/>
          <p:nvPr>
            <p:custDataLst>
              <p:tags r:id="rId5"/>
            </p:custDataLst>
          </p:nvPr>
        </p:nvSpPr>
        <p:spPr>
          <a:xfrm>
            <a:off x="3741235" y="119303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4" name="PA_01 132"/>
          <p:cNvSpPr/>
          <p:nvPr>
            <p:custDataLst>
              <p:tags r:id="rId6"/>
            </p:custDataLst>
          </p:nvPr>
        </p:nvSpPr>
        <p:spPr>
          <a:xfrm>
            <a:off x="5175377" y="119303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sp>
        <p:nvSpPr>
          <p:cNvPr id="5" name="PA_01 133"/>
          <p:cNvSpPr/>
          <p:nvPr>
            <p:custDataLst>
              <p:tags r:id="rId7"/>
            </p:custDataLst>
          </p:nvPr>
        </p:nvSpPr>
        <p:spPr>
          <a:xfrm>
            <a:off x="8318581" y="1193033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lstStyle/>
          <a:p>
            <a:pPr algn="ctr"/>
            <a:endParaRPr lang="zh-CN" altLang="en-US"/>
          </a:p>
        </p:txBody>
      </p:sp>
      <p:grpSp>
        <p:nvGrpSpPr>
          <p:cNvPr id="6" name="PA_01 134"/>
          <p:cNvGrpSpPr/>
          <p:nvPr>
            <p:custDataLst>
              <p:tags r:id="rId8"/>
            </p:custDataLst>
          </p:nvPr>
        </p:nvGrpSpPr>
        <p:grpSpPr>
          <a:xfrm>
            <a:off x="2456654" y="1336039"/>
            <a:ext cx="1806507" cy="1800312"/>
            <a:chOff x="3768359" y="1725446"/>
            <a:chExt cx="1930605" cy="1930605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PA_01 137"/>
          <p:cNvGrpSpPr/>
          <p:nvPr>
            <p:custDataLst>
              <p:tags r:id="rId9"/>
            </p:custDataLst>
          </p:nvPr>
        </p:nvGrpSpPr>
        <p:grpSpPr>
          <a:xfrm>
            <a:off x="3889666" y="1336039"/>
            <a:ext cx="1806507" cy="1800312"/>
            <a:chOff x="3768359" y="1725446"/>
            <a:chExt cx="1930605" cy="1930605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PA_01 140"/>
          <p:cNvGrpSpPr/>
          <p:nvPr>
            <p:custDataLst>
              <p:tags r:id="rId10"/>
            </p:custDataLst>
          </p:nvPr>
        </p:nvGrpSpPr>
        <p:grpSpPr>
          <a:xfrm>
            <a:off x="5317755" y="1336039"/>
            <a:ext cx="1806507" cy="1800312"/>
            <a:chOff x="3768359" y="1725446"/>
            <a:chExt cx="1930605" cy="1930605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PA_01 143"/>
          <p:cNvGrpSpPr/>
          <p:nvPr>
            <p:custDataLst>
              <p:tags r:id="rId11"/>
            </p:custDataLst>
          </p:nvPr>
        </p:nvGrpSpPr>
        <p:grpSpPr>
          <a:xfrm>
            <a:off x="8445206" y="1336039"/>
            <a:ext cx="1806507" cy="1800312"/>
            <a:chOff x="3768359" y="1725446"/>
            <a:chExt cx="1930605" cy="1930605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PA_01 146"/>
          <p:cNvSpPr/>
          <p:nvPr>
            <p:custDataLst>
              <p:tags r:id="rId12"/>
            </p:custDataLst>
          </p:nvPr>
        </p:nvSpPr>
        <p:spPr>
          <a:xfrm>
            <a:off x="2764840" y="1545876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01 147"/>
          <p:cNvSpPr/>
          <p:nvPr>
            <p:custDataLst>
              <p:tags r:id="rId13"/>
            </p:custDataLst>
          </p:nvPr>
        </p:nvSpPr>
        <p:spPr>
          <a:xfrm>
            <a:off x="4161907" y="1545876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PA_01 148"/>
          <p:cNvSpPr/>
          <p:nvPr>
            <p:custDataLst>
              <p:tags r:id="rId14"/>
            </p:custDataLst>
          </p:nvPr>
        </p:nvSpPr>
        <p:spPr>
          <a:xfrm>
            <a:off x="5622469" y="1545876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爷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01 149"/>
          <p:cNvSpPr/>
          <p:nvPr>
            <p:custDataLst>
              <p:tags r:id="rId15"/>
            </p:custDataLst>
          </p:nvPr>
        </p:nvSpPr>
        <p:spPr>
          <a:xfrm>
            <a:off x="8750443" y="1503280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lstStyle/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植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PA_01 150"/>
          <p:cNvGrpSpPr/>
          <p:nvPr>
            <p:custDataLst>
              <p:tags r:id="rId16"/>
            </p:custDataLst>
          </p:nvPr>
        </p:nvGrpSpPr>
        <p:grpSpPr>
          <a:xfrm>
            <a:off x="1991590" y="2167434"/>
            <a:ext cx="431536" cy="430056"/>
            <a:chOff x="3768359" y="1725446"/>
            <a:chExt cx="1930605" cy="1930605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PA_01 153"/>
          <p:cNvGrpSpPr/>
          <p:nvPr>
            <p:custDataLst>
              <p:tags r:id="rId17"/>
            </p:custDataLst>
          </p:nvPr>
        </p:nvGrpSpPr>
        <p:grpSpPr>
          <a:xfrm>
            <a:off x="1569482" y="1975259"/>
            <a:ext cx="301964" cy="300928"/>
            <a:chOff x="3768359" y="1725446"/>
            <a:chExt cx="1930605" cy="1930605"/>
          </a:xfrm>
          <a:solidFill>
            <a:srgbClr val="EA5E66"/>
          </a:solidFill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pFill/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PA_01 171"/>
          <p:cNvGrpSpPr/>
          <p:nvPr>
            <p:custDataLst>
              <p:tags r:id="rId18"/>
            </p:custDataLst>
          </p:nvPr>
        </p:nvGrpSpPr>
        <p:grpSpPr>
          <a:xfrm>
            <a:off x="158115" y="1717675"/>
            <a:ext cx="819150" cy="937895"/>
            <a:chOff x="3768359" y="1725446"/>
            <a:chExt cx="1930605" cy="1930605"/>
          </a:xfrm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5BB814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PA_01 177"/>
          <p:cNvGrpSpPr/>
          <p:nvPr>
            <p:custDataLst>
              <p:tags r:id="rId19"/>
            </p:custDataLst>
          </p:nvPr>
        </p:nvGrpSpPr>
        <p:grpSpPr>
          <a:xfrm>
            <a:off x="10185564" y="1909102"/>
            <a:ext cx="301964" cy="300928"/>
            <a:chOff x="3768359" y="1725446"/>
            <a:chExt cx="1930605" cy="1930605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PA_01 180"/>
          <p:cNvGrpSpPr/>
          <p:nvPr>
            <p:custDataLst>
              <p:tags r:id="rId20"/>
            </p:custDataLst>
          </p:nvPr>
        </p:nvGrpSpPr>
        <p:grpSpPr>
          <a:xfrm>
            <a:off x="10631030" y="2168361"/>
            <a:ext cx="216398" cy="215655"/>
            <a:chOff x="3768359" y="1725446"/>
            <a:chExt cx="1930605" cy="1930605"/>
          </a:xfrm>
        </p:grpSpPr>
        <p:sp>
          <p:nvSpPr>
            <p:cNvPr id="5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PA_01 183"/>
          <p:cNvGrpSpPr/>
          <p:nvPr>
            <p:custDataLst>
              <p:tags r:id="rId21"/>
            </p:custDataLst>
          </p:nvPr>
        </p:nvGrpSpPr>
        <p:grpSpPr>
          <a:xfrm>
            <a:off x="1128598" y="2127867"/>
            <a:ext cx="216398" cy="215655"/>
            <a:chOff x="3768359" y="1725446"/>
            <a:chExt cx="1930605" cy="1930605"/>
          </a:xfrm>
        </p:grpSpPr>
        <p:sp>
          <p:nvSpPr>
            <p:cNvPr id="5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8E946A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1" name="PA_05_He'S A Pirate.mp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1350313" y="-890480"/>
            <a:ext cx="609459" cy="609459"/>
          </a:xfrm>
          <a:prstGeom prst="rect">
            <a:avLst/>
          </a:prstGeom>
        </p:spPr>
      </p:pic>
      <p:sp>
        <p:nvSpPr>
          <p:cNvPr id="60" name="PA_01 133"/>
          <p:cNvSpPr/>
          <p:nvPr>
            <p:custDataLst>
              <p:tags r:id="rId26"/>
            </p:custDataLst>
          </p:nvPr>
        </p:nvSpPr>
        <p:spPr>
          <a:xfrm>
            <a:off x="9928941" y="1221608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p>
            <a:pPr algn="ctr"/>
            <a:endParaRPr lang="zh-CN" altLang="en-US"/>
          </a:p>
        </p:txBody>
      </p:sp>
      <p:grpSp>
        <p:nvGrpSpPr>
          <p:cNvPr id="61" name="PA_01 143"/>
          <p:cNvGrpSpPr/>
          <p:nvPr>
            <p:custDataLst>
              <p:tags r:id="rId27"/>
            </p:custDataLst>
          </p:nvPr>
        </p:nvGrpSpPr>
        <p:grpSpPr>
          <a:xfrm>
            <a:off x="10055566" y="1364614"/>
            <a:ext cx="1806507" cy="1800312"/>
            <a:chOff x="3768359" y="1725446"/>
            <a:chExt cx="1930605" cy="1930605"/>
          </a:xfrm>
        </p:grpSpPr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PA_01 149"/>
          <p:cNvSpPr/>
          <p:nvPr>
            <p:custDataLst>
              <p:tags r:id="rId28"/>
            </p:custDataLst>
          </p:nvPr>
        </p:nvSpPr>
        <p:spPr>
          <a:xfrm>
            <a:off x="10360803" y="1531855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树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PA_01 131"/>
          <p:cNvSpPr/>
          <p:nvPr>
            <p:custDataLst>
              <p:tags r:id="rId29"/>
            </p:custDataLst>
          </p:nvPr>
        </p:nvSpPr>
        <p:spPr>
          <a:xfrm>
            <a:off x="902150" y="1245738"/>
            <a:ext cx="2093502" cy="208632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453" tIns="51226" rIns="102453" bIns="51226" rtlCol="0" anchor="ctr"/>
          <a:p>
            <a:pPr algn="ctr"/>
            <a:endParaRPr lang="zh-CN" altLang="en-US"/>
          </a:p>
        </p:txBody>
      </p:sp>
      <p:grpSp>
        <p:nvGrpSpPr>
          <p:cNvPr id="67" name="PA_01 137"/>
          <p:cNvGrpSpPr/>
          <p:nvPr>
            <p:custDataLst>
              <p:tags r:id="rId30"/>
            </p:custDataLst>
          </p:nvPr>
        </p:nvGrpSpPr>
        <p:grpSpPr>
          <a:xfrm>
            <a:off x="1050581" y="1388744"/>
            <a:ext cx="1806507" cy="1800312"/>
            <a:chOff x="3768359" y="1725446"/>
            <a:chExt cx="1930605" cy="1930605"/>
          </a:xfrm>
        </p:grpSpPr>
        <p:sp>
          <p:nvSpPr>
            <p:cNvPr id="6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19" tIns="45709" rIns="91419" bIns="45709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PA_01 147"/>
          <p:cNvSpPr/>
          <p:nvPr>
            <p:custDataLst>
              <p:tags r:id="rId31"/>
            </p:custDataLst>
          </p:nvPr>
        </p:nvSpPr>
        <p:spPr>
          <a:xfrm>
            <a:off x="1322822" y="1598581"/>
            <a:ext cx="1233170" cy="1348105"/>
          </a:xfrm>
          <a:prstGeom prst="rect">
            <a:avLst/>
          </a:prstGeom>
          <a:effectLst/>
        </p:spPr>
        <p:txBody>
          <a:bodyPr wrap="none" lIns="102453" tIns="51226" rIns="102453" bIns="51226">
            <a:spAutoFit/>
          </a:bodyPr>
          <a:p>
            <a:r>
              <a:rPr lang="zh-CN" altLang="en-US" sz="8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邓</a:t>
            </a:r>
            <a:endParaRPr lang="zh-CN" altLang="en-US" sz="8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51765" y="1531620"/>
            <a:ext cx="8318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800" b="1">
                <a:latin typeface="楷体_GB2312" panose="02010609030101010101" charset="-122"/>
                <a:ea typeface="楷体_GB2312" panose="02010609030101010101" charset="-122"/>
              </a:rPr>
              <a:t>4</a:t>
            </a:r>
            <a:endParaRPr lang="en-US" altLang="zh-CN" sz="8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10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20" y="53340"/>
            <a:ext cx="10893425" cy="1645285"/>
            <a:chOff x="12" y="84"/>
            <a:chExt cx="17155" cy="259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" y="623"/>
              <a:ext cx="15647" cy="205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" y="84"/>
              <a:ext cx="596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2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朗读课文</a:t>
              </a:r>
              <a:endParaRPr lang="zh-CN" altLang="en-US" sz="6600" b="1" dirty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23695" y="754380"/>
            <a:ext cx="976503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198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7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年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4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月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5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日，是个令人难忘的日子。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这一天，碧空如洗，万里无云。在天坛公园植树的人群里，8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3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岁高龄的邓小平爷爷格外引人注目。只见他手握铁锹，兴致勃勃地挖着树坑，额头已经满是汗珠，仍不肯休息。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一个树坑挖好了，邓爷爷精心地挑选了一棵茁壮的柏树苗，小心地移入树坑，又挥锹填了几锹土。他站到几步之外仔细看看，觉得不很直，连声说：“不行，不行！”他又走上前把树苗扶正。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一棵绿油油的小柏树栽好了，就像战士一样笔直地站在那里。邓爷爷的脸上露出了满意的笑容。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今天，邓小平爷爷亲手栽种的柏树已经长大了，成了天坛公园一处美丽的风景。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395605"/>
            <a:ext cx="9935845" cy="1303020"/>
          </a:xfrm>
          <a:prstGeom prst="rect">
            <a:avLst/>
          </a:prstGeom>
        </p:spPr>
      </p:pic>
      <p:pic>
        <p:nvPicPr>
          <p:cNvPr id="11" name="图片 10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974725"/>
            <a:ext cx="3297555" cy="46774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290" y="946150"/>
            <a:ext cx="3500120" cy="4725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65835" y="395605"/>
            <a:ext cx="9935210" cy="1303020"/>
            <a:chOff x="1521" y="623"/>
            <a:chExt cx="15646" cy="205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1" y="623"/>
              <a:ext cx="15647" cy="205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8563" y="932"/>
              <a:ext cx="784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accent1">
                      <a:lumMod val="7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邓小平爷爷</a:t>
              </a:r>
              <a:endParaRPr lang="zh-CN" altLang="en-US" sz="66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32330" y="1503045"/>
            <a:ext cx="8612505" cy="4692015"/>
            <a:chOff x="3893" y="2367"/>
            <a:chExt cx="13028" cy="41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3" y="2367"/>
              <a:ext cx="13028" cy="4150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4165" y="2687"/>
              <a:ext cx="12485" cy="3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中国共产党第二代核心领导者，伟大的马克思主义者，无产阶级革命家、政治家、军事家、外交家，中国共产党、中国人民解放军、中华人民共和国的主要领导人之一。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   中国社会主义改革开放和现代化建设的总设计师，邓小平理论的创立者</a:t>
              </a:r>
              <a:r>
                <a:rPr lang="zh-CN" altLang="en-US" sz="3200"/>
                <a:t>。</a:t>
              </a:r>
              <a:endParaRPr lang="zh-CN" altLang="en-US" sz="320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3474" r="526" b="15635"/>
          <a:stretch>
            <a:fillRect/>
          </a:stretch>
        </p:blipFill>
        <p:spPr>
          <a:xfrm>
            <a:off x="143510" y="114935"/>
            <a:ext cx="2240280" cy="2975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52286" y="27368"/>
            <a:ext cx="12582654" cy="5461208"/>
            <a:chOff x="1064" y="1196"/>
            <a:chExt cx="15647" cy="5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86" y="2260"/>
              <a:ext cx="13028" cy="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4" y="1196"/>
              <a:ext cx="15647" cy="2052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60" y="3466616"/>
            <a:ext cx="908254" cy="1285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95975" y="279400"/>
            <a:ext cx="3556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植树节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67510" y="1141730"/>
            <a:ext cx="9152255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植树节：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/>
              <a:t>       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按照法律规定宣传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保护树木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，并动员群众参加以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植树造林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为活动内容的节日。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   按时间长短可分为植树日、植树周和植树月，共称为国际植树节。提倡通过这种活动，激发人们爱林造林的热情。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   中国的植树节在孙中山先生逝世后改为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3月12日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95282" y="1827333"/>
            <a:ext cx="5091289" cy="531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题 38"/>
          <p:cNvSpPr>
            <a:spLocks noGrp="1"/>
          </p:cNvSpPr>
          <p:nvPr>
            <p:ph type="title"/>
          </p:nvPr>
        </p:nvSpPr>
        <p:spPr>
          <a:xfrm>
            <a:off x="-719455" y="1042037"/>
            <a:ext cx="10515600" cy="430006"/>
          </a:xfrm>
        </p:spPr>
        <p:txBody>
          <a:bodyPr>
            <a:noAutofit/>
          </a:bodyPr>
          <a:lstStyle/>
          <a:p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自学提示：</a:t>
            </a:r>
            <a:endParaRPr lang="zh-CN" altLang="en-US" sz="5400" b="1" dirty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82670" y="1889125"/>
            <a:ext cx="75317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、读准字音、读通句子，把不会读的生字词勾画出来。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、标出课文自然段序号。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、勾画出邓小平爷爷植树过程的相关描写，多读几遍。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8" name="文本框 19"/>
          <p:cNvSpPr txBox="1">
            <a:spLocks noChangeArrowheads="1"/>
          </p:cNvSpPr>
          <p:nvPr/>
        </p:nvSpPr>
        <p:spPr bwMode="auto">
          <a:xfrm>
            <a:off x="7734088" y="4462321"/>
            <a:ext cx="80634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文本</a:t>
            </a:r>
            <a:endParaRPr lang="zh-CN" altLang="en-US" sz="2000" b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460" y="210185"/>
            <a:ext cx="1130236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198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7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年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4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月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5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日，是个令人难忘的日子。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这一天，碧空如洗，万里无云。在天坛公园植树的人群里，8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岁高龄的邓小平爷爷格外引人注目。只见他手握铁锹，兴致勃勃地挖着树坑，额头已经满是汗珠，仍不肯休息。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一个树坑挖好了，邓爷爷精心地挑选了一棵茁壮的柏树苗，小心地移入树坑，又挥锹填了几锹土。他站到几步之外仔细看看，觉得不很直，连声说：“不行，不行！”他又走上前把树苗扶正。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一棵绿油油的小柏树栽好了，就像战士一样笔直地站在那里。邓爷爷的脸上露出了满意的笑容。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今天，邓小平爷爷亲手栽种的柏树已经长大了，成了天坛公园一处美丽的风景。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40460" y="3024505"/>
            <a:ext cx="10258425" cy="95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78460" y="3573145"/>
            <a:ext cx="11039475" cy="336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5765" y="4124325"/>
            <a:ext cx="4089400" cy="1968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95325" y="319405"/>
            <a:ext cx="531495" cy="5420360"/>
            <a:chOff x="913" y="512"/>
            <a:chExt cx="837" cy="8536"/>
          </a:xfrm>
        </p:grpSpPr>
        <p:sp>
          <p:nvSpPr>
            <p:cNvPr id="2" name="文本框 1"/>
            <p:cNvSpPr txBox="1"/>
            <p:nvPr/>
          </p:nvSpPr>
          <p:spPr>
            <a:xfrm>
              <a:off x="913" y="512"/>
              <a:ext cx="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13" y="1458"/>
              <a:ext cx="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3" y="3981"/>
              <a:ext cx="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3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3" y="6723"/>
              <a:ext cx="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4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3" y="8468"/>
              <a:ext cx="83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5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10005" y="648335"/>
            <a:ext cx="95713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一个树坑挖好了，邓爷爷精心地挑选了一棵茁壮的柏树苗，小心地移入树坑，又挥锹填了几锹土。他站到几步之外仔细看看，觉得不很直，连声说：“不行，不行！”他又走上前把树苗扶正。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970395" y="1218565"/>
            <a:ext cx="12280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970395" y="2320925"/>
            <a:ext cx="1778000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17165" y="2833370"/>
            <a:ext cx="4765675" cy="6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999355" y="1731645"/>
            <a:ext cx="1362075" cy="107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99795" y="4652645"/>
            <a:ext cx="10353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思考：通过划横线的句子你看出邓小平爷爷是个怎样的人？</a:t>
            </a:r>
            <a:endParaRPr lang="zh-CN" altLang="en-US" sz="32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7335" y="758190"/>
            <a:ext cx="744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9982" y="218523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9025478" y="3612392"/>
              <a:ext cx="232697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+mn-ea"/>
                </a:rPr>
                <a:t>邓小平爷爷</a:t>
              </a:r>
              <a:endParaRPr lang="zh-CN" altLang="en-US" sz="28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33920" y="1496255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682315" y="2255715"/>
              <a:ext cx="1247775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+mn-ea"/>
                </a:rPr>
                <a:t>平易近人</a:t>
              </a:r>
              <a:endParaRPr lang="zh-CN" altLang="en-US" sz="2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46301" y="2183643"/>
            <a:ext cx="1576705" cy="1357312"/>
            <a:chOff x="6197851" y="2522098"/>
            <a:chExt cx="1576705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444231" y="3016763"/>
              <a:ext cx="1330325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+mn-ea"/>
                </a:rPr>
                <a:t>精益求精</a:t>
              </a:r>
              <a:endParaRPr lang="zh-CN" altLang="en-US" sz="2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6301" y="3540956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641349" y="4343277"/>
              <a:ext cx="887296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+mn-ea"/>
                </a:rPr>
                <a:t>细致</a:t>
              </a:r>
              <a:endParaRPr lang="zh-CN" altLang="en-US" sz="2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33922" y="42127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15293" y="5114168"/>
              <a:ext cx="887296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  <a:cs typeface="+mn-ea"/>
                </a:rPr>
                <a:t>认真</a:t>
              </a:r>
              <a:endParaRPr lang="zh-CN" altLang="en-US" sz="2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5035" y="1188720"/>
            <a:ext cx="3318510" cy="448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3166110" y="387350"/>
            <a:ext cx="8903335" cy="3661410"/>
            <a:chOff x="4986" y="610"/>
            <a:chExt cx="14021" cy="5766"/>
          </a:xfrm>
        </p:grpSpPr>
        <p:sp>
          <p:nvSpPr>
            <p:cNvPr id="3" name="文本框 2"/>
            <p:cNvSpPr txBox="1"/>
            <p:nvPr/>
          </p:nvSpPr>
          <p:spPr>
            <a:xfrm>
              <a:off x="4986" y="610"/>
              <a:ext cx="14021" cy="5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说一说植树的步骤：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endParaRPr lang="zh-CN" altLang="en-US" sz="28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fontAlgn="auto">
                <a:lnSpc>
                  <a:spcPct val="200000"/>
                </a:lnSpc>
              </a:pPr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</a:rPr>
                <a:t>首先手握         挖一个        ，把树苗         ，用铁锹，最后把小树苗          。这样一棵小树苗就种好了。</a:t>
              </a:r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       </a:t>
              </a:r>
              <a:endParaRPr lang="zh-CN" altLang="en-US" sz="28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1690" y="3328"/>
              <a:ext cx="2194" cy="27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6092" y="3315"/>
              <a:ext cx="2436" cy="1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0598" y="4714"/>
              <a:ext cx="2798" cy="1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404" y="3325"/>
              <a:ext cx="2399" cy="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977765" y="1529715"/>
            <a:ext cx="1585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铁锹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3645" y="1529715"/>
            <a:ext cx="1633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树坑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18420" y="1529715"/>
            <a:ext cx="1682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移入树坑</a:t>
            </a:r>
            <a:endParaRPr lang="zh-CN" altLang="en-US" sz="28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81215" y="2418715"/>
            <a:ext cx="1760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扶正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8310" y="4373245"/>
            <a:ext cx="3987800" cy="2272030"/>
            <a:chOff x="706" y="6887"/>
            <a:chExt cx="6280" cy="3578"/>
          </a:xfrm>
        </p:grpSpPr>
        <p:sp>
          <p:nvSpPr>
            <p:cNvPr id="14" name="云形标注 13"/>
            <p:cNvSpPr/>
            <p:nvPr/>
          </p:nvSpPr>
          <p:spPr>
            <a:xfrm flipH="1" flipV="1">
              <a:off x="706" y="6887"/>
              <a:ext cx="6137" cy="357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10" y="7972"/>
              <a:ext cx="587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楷体_GB2312" panose="02010609030101010101" charset="-122"/>
                  <a:ea typeface="楷体_GB2312" panose="02010609030101010101" charset="-122"/>
                </a:rPr>
                <a:t>小朋友们，植树节就要到了。植树节的时候，我们也去植树吧！</a:t>
              </a:r>
              <a:endParaRPr lang="zh-CN" altLang="en-US" sz="24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492760"/>
            <a:ext cx="3318510" cy="4480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1445" y="1029970"/>
            <a:ext cx="616839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看图说话：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/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看着右边的插图，根据第三自然段的内容，说一说邓小平爷爷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植树的情景</a:t>
            </a:r>
            <a:r>
              <a:rPr lang="zh-CN" altLang="en-US" sz="1200"/>
              <a:t>。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79195" y="685165"/>
            <a:ext cx="1381125" cy="1327406"/>
            <a:chOff x="975" y="2380"/>
            <a:chExt cx="2541" cy="255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5" y="2380"/>
              <a:ext cx="2541" cy="255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61" y="2627"/>
              <a:ext cx="1670" cy="2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邓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685165"/>
            <a:ext cx="1381125" cy="13268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84270" y="813435"/>
            <a:ext cx="160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植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2765425"/>
            <a:ext cx="1381125" cy="13268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013450" y="685165"/>
            <a:ext cx="1837690" cy="1327150"/>
            <a:chOff x="1035" y="6122"/>
            <a:chExt cx="2894" cy="20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6122"/>
              <a:ext cx="2175" cy="20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80" y="6324"/>
              <a:ext cx="264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格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0" y="2765425"/>
            <a:ext cx="1381125" cy="1326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2765425"/>
            <a:ext cx="1381125" cy="1326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7745" y="2765425"/>
            <a:ext cx="1381125" cy="13268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627745" y="685165"/>
            <a:ext cx="1818005" cy="1327150"/>
            <a:chOff x="1035" y="8437"/>
            <a:chExt cx="2863" cy="209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8437"/>
              <a:ext cx="2175" cy="209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310" y="8639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引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75080" y="2893695"/>
            <a:ext cx="118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注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4146" y="2829816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满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8901" y="289395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休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02246" y="289395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息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/>
          <p:cNvSpPr txBox="1"/>
          <p:nvPr/>
        </p:nvSpPr>
        <p:spPr>
          <a:xfrm>
            <a:off x="163830" y="213995"/>
            <a:ext cx="9455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读读记记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85520" y="1046480"/>
            <a:ext cx="114471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碧空如洗   万里无云    植树节    公园   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汗珠       引人注目    兴致勃勃   休息   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树苗       小心        柏树       笔直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79195" y="685165"/>
            <a:ext cx="1381125" cy="1327406"/>
            <a:chOff x="975" y="2380"/>
            <a:chExt cx="2541" cy="255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5" y="2380"/>
              <a:ext cx="2541" cy="255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61" y="2627"/>
              <a:ext cx="1670" cy="2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邓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685165"/>
            <a:ext cx="1381125" cy="13268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84270" y="813435"/>
            <a:ext cx="160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植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2765425"/>
            <a:ext cx="1381125" cy="13268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013450" y="685165"/>
            <a:ext cx="1837690" cy="1327150"/>
            <a:chOff x="1035" y="6122"/>
            <a:chExt cx="2894" cy="20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6122"/>
              <a:ext cx="2175" cy="20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80" y="6324"/>
              <a:ext cx="264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格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0" y="2765425"/>
            <a:ext cx="1381125" cy="1326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2765425"/>
            <a:ext cx="1381125" cy="1326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7745" y="2765425"/>
            <a:ext cx="1381125" cy="13268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627745" y="685165"/>
            <a:ext cx="1818005" cy="1327150"/>
            <a:chOff x="1035" y="8437"/>
            <a:chExt cx="2863" cy="209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8437"/>
              <a:ext cx="2175" cy="209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310" y="8639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引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75080" y="2893695"/>
            <a:ext cx="11893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注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4146" y="2829816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满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8901" y="289395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休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02246" y="289395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息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7225" y="973455"/>
            <a:ext cx="1381125" cy="1327406"/>
            <a:chOff x="975" y="2380"/>
            <a:chExt cx="2541" cy="255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5" y="2380"/>
              <a:ext cx="2541" cy="255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61" y="2627"/>
              <a:ext cx="1670" cy="2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邓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9270" y="163830"/>
            <a:ext cx="5076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我会写生字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406015"/>
            <a:ext cx="1381125" cy="13268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2800" y="2534285"/>
            <a:ext cx="160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满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7225" y="3887470"/>
            <a:ext cx="1837055" cy="1327150"/>
            <a:chOff x="1035" y="6122"/>
            <a:chExt cx="2893" cy="209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6122"/>
              <a:ext cx="2175" cy="20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80" y="6324"/>
              <a:ext cx="264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植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7225" y="5357495"/>
            <a:ext cx="1818005" cy="1327150"/>
            <a:chOff x="1035" y="8437"/>
            <a:chExt cx="2863" cy="209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8437"/>
              <a:ext cx="2175" cy="209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310" y="8639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息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50770" y="1765935"/>
            <a:ext cx="78708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邓小平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18080" y="3119120"/>
            <a:ext cx="86017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满意  满足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18080" y="4653280"/>
            <a:ext cx="981011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植树  种植  植物 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475230" y="6060440"/>
            <a:ext cx="98812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休息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6" name="图片 5" descr="KT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770" y="1050925"/>
            <a:ext cx="4375785" cy="618490"/>
          </a:xfrm>
          <a:prstGeom prst="rect">
            <a:avLst/>
          </a:prstGeom>
        </p:spPr>
      </p:pic>
      <p:pic>
        <p:nvPicPr>
          <p:cNvPr id="7" name="图片 6" descr="KT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770" y="2570480"/>
            <a:ext cx="9187815" cy="548640"/>
          </a:xfrm>
          <a:prstGeom prst="rect">
            <a:avLst/>
          </a:prstGeom>
        </p:spPr>
      </p:pic>
      <p:pic>
        <p:nvPicPr>
          <p:cNvPr id="8" name="图片 7" descr="KT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915" y="4015740"/>
            <a:ext cx="8966835" cy="548640"/>
          </a:xfrm>
          <a:prstGeom prst="rect">
            <a:avLst/>
          </a:prstGeom>
        </p:spPr>
      </p:pic>
      <p:pic>
        <p:nvPicPr>
          <p:cNvPr id="9" name="图片 8" descr="KT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485" y="5357495"/>
            <a:ext cx="7726680" cy="55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20" y="53340"/>
            <a:ext cx="10893425" cy="1645285"/>
            <a:chOff x="12" y="84"/>
            <a:chExt cx="17155" cy="259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" y="623"/>
              <a:ext cx="15647" cy="205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" y="84"/>
              <a:ext cx="596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tx2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朗读课文</a:t>
              </a:r>
              <a:endParaRPr lang="zh-CN" altLang="en-US" sz="6600" b="1" dirty="0">
                <a:solidFill>
                  <a:schemeClr val="tx2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23695" y="754380"/>
            <a:ext cx="976503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198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7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年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4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月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5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日，是个令人难忘的日子。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这一天，碧空如洗，万里无云。在天坛公园植树的人群里，8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3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岁高龄的邓小平爷爷格外引人注目。只见他手握铁锹，兴致勃勃地挖着树坑，额头已经满是汗珠，仍不肯休息。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一个树坑挖好了，邓爷爷精心地挑选了一棵茁壮的柏树苗，小心地移入树坑，又挥锹填了几锹土。他站到几步之外仔细看看，觉得不很直，连声说：“不行，不行！”他又走上前把树苗扶正。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一棵绿油油的小柏树栽好了，就像战士一样笔直地站在那里。邓爷爷的脸上露出了满意的笑容。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今天，邓小平爷爷亲手栽种的柏树已经长大了，成了天坛公园一处美丽的风景。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0" y="304800"/>
            <a:ext cx="12192000" cy="146473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lIns="120226" tIns="62653" rIns="120226" bIns="62653" anchor="ctr"/>
          <a:p>
            <a:pPr algn="ctr"/>
            <a:endParaRPr lang="zh-CN" altLang="en-US" sz="2400" dirty="0">
              <a:solidFill>
                <a:srgbClr val="FFFFFF"/>
              </a:solidFill>
              <a:latin typeface="Arial Narrow" panose="020B05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88" name="Freeform 5"/>
          <p:cNvSpPr>
            <a:spLocks noEditPoints="1"/>
          </p:cNvSpPr>
          <p:nvPr/>
        </p:nvSpPr>
        <p:spPr>
          <a:xfrm>
            <a:off x="3585633" y="660400"/>
            <a:ext cx="4679951" cy="899584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  <p:sp>
        <p:nvSpPr>
          <p:cNvPr id="16401" name="任意多边形 26"/>
          <p:cNvSpPr/>
          <p:nvPr/>
        </p:nvSpPr>
        <p:spPr>
          <a:xfrm>
            <a:off x="1384300" y="319617"/>
            <a:ext cx="2002367" cy="1581149"/>
          </a:xfrm>
          <a:custGeom>
            <a:avLst/>
            <a:gdLst/>
            <a:ahLst/>
            <a:cxnLst>
              <a:cxn ang="0">
                <a:pos x="683259" y="0"/>
              </a:cxn>
              <a:cxn ang="0">
                <a:pos x="962295" y="0"/>
              </a:cxn>
              <a:cxn ang="0">
                <a:pos x="1501139" y="623543"/>
              </a:cxn>
              <a:cxn ang="0">
                <a:pos x="962295" y="1247086"/>
              </a:cxn>
              <a:cxn ang="0">
                <a:pos x="683259" y="1247086"/>
              </a:cxn>
              <a:cxn ang="0">
                <a:pos x="1123741" y="737366"/>
              </a:cxn>
              <a:cxn ang="0">
                <a:pos x="0" y="737366"/>
              </a:cxn>
              <a:cxn ang="0">
                <a:pos x="0" y="509720"/>
              </a:cxn>
              <a:cxn ang="0">
                <a:pos x="1123741" y="509720"/>
              </a:cxn>
              <a:cxn ang="0">
                <a:pos x="683259" y="0"/>
              </a:cxn>
            </a:cxnLst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  <a:close/>
              </a:path>
            </a:pathLst>
          </a:custGeom>
          <a:solidFill>
            <a:schemeClr val="bg1">
              <a:alpha val="16861"/>
            </a:schemeClr>
          </a:solidFill>
          <a:ln w="9525">
            <a:noFill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7225" y="1527175"/>
            <a:ext cx="1381125" cy="1327406"/>
            <a:chOff x="975" y="2380"/>
            <a:chExt cx="2541" cy="255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5" y="2380"/>
              <a:ext cx="2541" cy="255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61" y="2627"/>
              <a:ext cx="1670" cy="2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邓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2755" y="376555"/>
            <a:ext cx="5076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我会写生字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959735"/>
            <a:ext cx="1381125" cy="13268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12800" y="3088005"/>
            <a:ext cx="160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满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7225" y="4441190"/>
            <a:ext cx="1837055" cy="1327150"/>
            <a:chOff x="1035" y="6122"/>
            <a:chExt cx="2893" cy="209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35" y="6122"/>
              <a:ext cx="2175" cy="209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280" y="6324"/>
              <a:ext cx="264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植</a:t>
              </a:r>
              <a:endParaRPr lang="zh-CN" altLang="en-US" sz="7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50770" y="2319655"/>
            <a:ext cx="78708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邓小平  姓邓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 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18080" y="3672840"/>
            <a:ext cx="86017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满意   满足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endParaRPr lang="zh-CN" altLang="en-US" sz="2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18080" y="4653280"/>
            <a:ext cx="98101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组词：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植树  种植  植物 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组词</a:t>
            </a:r>
            <a:r>
              <a:rPr lang="zh-CN" altLang="en-US" sz="2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： </a:t>
            </a:r>
            <a:r>
              <a:rPr lang="zh-CN" altLang="en-US" sz="2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植树    种植</a:t>
            </a:r>
            <a:endParaRPr lang="zh-CN" altLang="en-US" sz="20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6" name="图片 5" descr="KT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770" y="1604645"/>
            <a:ext cx="4375785" cy="618490"/>
          </a:xfrm>
          <a:prstGeom prst="rect">
            <a:avLst/>
          </a:prstGeom>
        </p:spPr>
      </p:pic>
      <p:pic>
        <p:nvPicPr>
          <p:cNvPr id="7" name="图片 6" descr="KT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770" y="3124200"/>
            <a:ext cx="9187815" cy="548640"/>
          </a:xfrm>
          <a:prstGeom prst="rect">
            <a:avLst/>
          </a:prstGeom>
        </p:spPr>
      </p:pic>
      <p:pic>
        <p:nvPicPr>
          <p:cNvPr id="8" name="图片 7" descr="KT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915" y="4441190"/>
            <a:ext cx="8966835" cy="548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163830" y="676910"/>
            <a:ext cx="119291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碧空如洗   万里无云    植树节    公园   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汗珠       引人注目    兴致勃勃   休息   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树苗       小心        柏树       笔直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22" t="4696" r="-1063" b="3394"/>
          <a:stretch>
            <a:fillRect/>
          </a:stretch>
        </p:blipFill>
        <p:spPr>
          <a:xfrm>
            <a:off x="5931535" y="345440"/>
            <a:ext cx="6128385" cy="4722495"/>
          </a:xfrm>
          <a:prstGeom prst="cloud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6645" y="470535"/>
            <a:ext cx="37706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碧空如洗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1920" y="1392555"/>
            <a:ext cx="46107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指蓝色的天空像洗过一样的明净，形容天气晴朗。</a:t>
            </a:r>
            <a:endParaRPr lang="zh-CN" altLang="en-US" sz="32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96645" y="470535"/>
            <a:ext cx="37706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万里无云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1920" y="1392555"/>
            <a:ext cx="46107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形容天气晴朗，没有一丝污染。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3758" t="5782" r="8224" b="39005"/>
          <a:stretch>
            <a:fillRect/>
          </a:stretch>
        </p:blipFill>
        <p:spPr>
          <a:xfrm>
            <a:off x="5822315" y="470535"/>
            <a:ext cx="6243320" cy="3816985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95282" y="1827333"/>
            <a:ext cx="5091289" cy="531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标题 38"/>
          <p:cNvSpPr>
            <a:spLocks noGrp="1"/>
          </p:cNvSpPr>
          <p:nvPr>
            <p:ph type="title"/>
          </p:nvPr>
        </p:nvSpPr>
        <p:spPr>
          <a:xfrm>
            <a:off x="-719455" y="1042037"/>
            <a:ext cx="10515600" cy="430006"/>
          </a:xfrm>
        </p:spPr>
        <p:txBody>
          <a:bodyPr>
            <a:noAutofit/>
          </a:bodyPr>
          <a:lstStyle/>
          <a:p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朗读课文</a:t>
            </a:r>
            <a:endParaRPr lang="zh-CN" altLang="en-US" sz="5400" b="1" dirty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8135" y="2479040"/>
            <a:ext cx="7040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思考：课文中哪几个自然段是具体写邓小平爷爷植树的？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492760"/>
            <a:ext cx="3318510" cy="4480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1445" y="1029970"/>
            <a:ext cx="616839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看图说话：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/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看着右边的插图，根据第三自然段的内容，说一说邓小平爷爷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植树的情景</a:t>
            </a:r>
            <a:r>
              <a:rPr lang="zh-CN" altLang="en-US" sz="1200"/>
              <a:t>。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3166110" y="387350"/>
            <a:ext cx="8903335" cy="3661410"/>
            <a:chOff x="4986" y="610"/>
            <a:chExt cx="14021" cy="5766"/>
          </a:xfrm>
        </p:grpSpPr>
        <p:sp>
          <p:nvSpPr>
            <p:cNvPr id="3" name="文本框 2"/>
            <p:cNvSpPr txBox="1"/>
            <p:nvPr/>
          </p:nvSpPr>
          <p:spPr>
            <a:xfrm>
              <a:off x="4986" y="610"/>
              <a:ext cx="14021" cy="5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说一说植树的步骤：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endParaRPr lang="zh-CN" altLang="en-US" sz="28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fontAlgn="auto">
                <a:lnSpc>
                  <a:spcPct val="200000"/>
                </a:lnSpc>
              </a:pPr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</a:rPr>
                <a:t>首先手握         挖一个        ，把树苗         ，用铁锹，最后把小树苗          。这样一棵小树苗就种好了。</a:t>
              </a:r>
              <a:r>
                <a:rPr lang="zh-CN" altLang="en-US" sz="2800"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       </a:t>
              </a:r>
              <a:endParaRPr lang="zh-CN" altLang="en-US" sz="28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1690" y="3328"/>
              <a:ext cx="2194" cy="27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6092" y="3315"/>
              <a:ext cx="2436" cy="1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0598" y="4714"/>
              <a:ext cx="2798" cy="1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404" y="3325"/>
              <a:ext cx="2399" cy="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977765" y="1529715"/>
            <a:ext cx="1585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铁锹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3645" y="1529715"/>
            <a:ext cx="1633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树坑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18420" y="1529715"/>
            <a:ext cx="1682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移入树坑</a:t>
            </a:r>
            <a:endParaRPr lang="zh-CN" altLang="en-US" sz="28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81215" y="2418715"/>
            <a:ext cx="1760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扶正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8310" y="4373245"/>
            <a:ext cx="3987800" cy="2272030"/>
            <a:chOff x="706" y="6887"/>
            <a:chExt cx="6280" cy="3578"/>
          </a:xfrm>
        </p:grpSpPr>
        <p:sp>
          <p:nvSpPr>
            <p:cNvPr id="14" name="云形标注 13"/>
            <p:cNvSpPr/>
            <p:nvPr/>
          </p:nvSpPr>
          <p:spPr>
            <a:xfrm flipH="1" flipV="1">
              <a:off x="706" y="6887"/>
              <a:ext cx="6137" cy="3579"/>
            </a:xfrm>
            <a:prstGeom prst="cloudCallou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10" y="7972"/>
              <a:ext cx="587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楷体_GB2312" panose="02010609030101010101" charset="-122"/>
                  <a:ea typeface="楷体_GB2312" panose="02010609030101010101" charset="-122"/>
                </a:rPr>
                <a:t>小朋友们，植树节就要到了。植树节的时候，我们也去植树吧！</a:t>
              </a:r>
              <a:endParaRPr lang="zh-CN" altLang="en-US" sz="24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76">
      <a:dk1>
        <a:sysClr val="windowText" lastClr="000000"/>
      </a:dk1>
      <a:lt1>
        <a:sysClr val="window" lastClr="FFFFFF"/>
      </a:lt1>
      <a:dk2>
        <a:srgbClr val="FE8278"/>
      </a:dk2>
      <a:lt2>
        <a:srgbClr val="E7E6E6"/>
      </a:lt2>
      <a:accent1>
        <a:srgbClr val="5BB814"/>
      </a:accent1>
      <a:accent2>
        <a:srgbClr val="FEB508"/>
      </a:accent2>
      <a:accent3>
        <a:srgbClr val="FE8278"/>
      </a:accent3>
      <a:accent4>
        <a:srgbClr val="5BB814"/>
      </a:accent4>
      <a:accent5>
        <a:srgbClr val="FEB508"/>
      </a:accent5>
      <a:accent6>
        <a:srgbClr val="FE827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2032</Words>
  <Application>WPS 演示</Application>
  <PresentationFormat>宽屏</PresentationFormat>
  <Paragraphs>227</Paragraphs>
  <Slides>24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楷体_GB2312</vt:lpstr>
      <vt:lpstr>方正静蕾简体</vt:lpstr>
      <vt:lpstr>Arial Unicode MS</vt:lpstr>
      <vt:lpstr>Arial Black</vt:lpstr>
      <vt:lpstr>Calibri</vt:lpstr>
      <vt:lpstr>Arial Narrow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自学提示：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</cp:revision>
  <dcterms:created xsi:type="dcterms:W3CDTF">2018-01-03T08:39:00Z</dcterms:created>
  <dcterms:modified xsi:type="dcterms:W3CDTF">2018-03-21T10:57:29Z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