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51"/>
  </p:handoutMasterIdLst>
  <p:sldIdLst>
    <p:sldId id="1427" r:id="rId3"/>
    <p:sldId id="523" r:id="rId5"/>
    <p:sldId id="1379" r:id="rId6"/>
    <p:sldId id="1608" r:id="rId7"/>
    <p:sldId id="1636" r:id="rId8"/>
    <p:sldId id="1635" r:id="rId9"/>
    <p:sldId id="1638" r:id="rId10"/>
    <p:sldId id="1080" r:id="rId11"/>
    <p:sldId id="1609" r:id="rId12"/>
    <p:sldId id="1610" r:id="rId13"/>
    <p:sldId id="1611" r:id="rId14"/>
    <p:sldId id="1612" r:id="rId15"/>
    <p:sldId id="1613" r:id="rId16"/>
    <p:sldId id="1614" r:id="rId17"/>
    <p:sldId id="1637" r:id="rId18"/>
    <p:sldId id="1618" r:id="rId19"/>
    <p:sldId id="1620" r:id="rId20"/>
    <p:sldId id="1020" r:id="rId21"/>
    <p:sldId id="1566" r:id="rId22"/>
    <p:sldId id="1388" r:id="rId23"/>
    <p:sldId id="1622" r:id="rId24"/>
    <p:sldId id="1567" r:id="rId25"/>
    <p:sldId id="1633" r:id="rId26"/>
    <p:sldId id="1632" r:id="rId27"/>
    <p:sldId id="1573" r:id="rId28"/>
    <p:sldId id="1623" r:id="rId29"/>
    <p:sldId id="1624" r:id="rId30"/>
    <p:sldId id="1501" r:id="rId31"/>
    <p:sldId id="1625" r:id="rId32"/>
    <p:sldId id="1605" r:id="rId33"/>
    <p:sldId id="1507" r:id="rId34"/>
    <p:sldId id="1634" r:id="rId35"/>
    <p:sldId id="1576" r:id="rId36"/>
    <p:sldId id="1626" r:id="rId37"/>
    <p:sldId id="1627" r:id="rId38"/>
    <p:sldId id="1628" r:id="rId39"/>
    <p:sldId id="1503" r:id="rId40"/>
    <p:sldId id="1629" r:id="rId41"/>
    <p:sldId id="1577" r:id="rId42"/>
    <p:sldId id="1630" r:id="rId43"/>
    <p:sldId id="1517" r:id="rId44"/>
    <p:sldId id="1365" r:id="rId45"/>
    <p:sldId id="1460" r:id="rId46"/>
    <p:sldId id="1358" r:id="rId47"/>
    <p:sldId id="1359" r:id="rId48"/>
    <p:sldId id="1406" r:id="rId49"/>
    <p:sldId id="1008" r:id="rId50"/>
  </p:sldIdLst>
  <p:sldSz cx="9144000" cy="5143500" type="screen16x9"/>
  <p:notesSz cx="6858000" cy="9144000"/>
  <p:embeddedFontLst>
    <p:embeddedFont>
      <p:font typeface="黑体" panose="02010609060101010101" pitchFamily="49" charset="-122"/>
      <p:regular r:id="rId55"/>
    </p:embeddedFont>
    <p:embeddedFont>
      <p:font typeface="楷体" panose="02010609060101010101" pitchFamily="49" charset="-122"/>
      <p:regular r:id="rId56"/>
    </p:embeddedFont>
    <p:embeddedFont>
      <p:font typeface="幼圆" panose="02010509060101010101" pitchFamily="49" charset="-122"/>
      <p:regular r:id="rId57"/>
    </p:embeddedFont>
    <p:embeddedFont>
      <p:font typeface="汉语拼音" panose="000B0604020202020204" pitchFamily="34" charset="0"/>
      <p:regular r:id="rId58"/>
    </p:embeddedFont>
    <p:embeddedFont>
      <p:font typeface="华文楷体" panose="02010600040101010101" pitchFamily="2" charset="-122"/>
      <p:regular r:id="rId59"/>
    </p:embeddedFont>
    <p:embeddedFont>
      <p:font typeface="微软雅黑" panose="020B0503020204020204" charset="-122"/>
      <p:regular r:id="rId60"/>
    </p:embeddedFont>
    <p:embeddedFont>
      <p:font typeface="Calibri" panose="020F0502020204030204" charset="0"/>
      <p:regular r:id="rId61"/>
      <p:bold r:id="rId62"/>
      <p:italic r:id="rId63"/>
      <p:boldItalic r:id="rId64"/>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CCFF"/>
    <a:srgbClr val="00FFFF"/>
    <a:srgbClr val="FF66FF"/>
    <a:srgbClr val="F074C7"/>
    <a:srgbClr val="2060BE"/>
    <a:srgbClr val="FF97FF"/>
    <a:srgbClr val="CAFAFE"/>
    <a:srgbClr val="9900CC"/>
    <a:srgbClr val="15F3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3" autoAdjust="0"/>
    <p:restoredTop sz="89928" autoAdjust="0"/>
  </p:normalViewPr>
  <p:slideViewPr>
    <p:cSldViewPr>
      <p:cViewPr varScale="1">
        <p:scale>
          <a:sx n="107" d="100"/>
          <a:sy n="107" d="100"/>
        </p:scale>
        <p:origin x="-342" y="-84"/>
      </p:cViewPr>
      <p:guideLst>
        <p:guide orient="horz" pos="1620"/>
        <p:guide pos="2880"/>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2814"/>
    </p:cViewPr>
  </p:sorterViewPr>
  <p:notesViewPr>
    <p:cSldViewPr>
      <p:cViewPr varScale="1">
        <p:scale>
          <a:sx n="65" d="100"/>
          <a:sy n="65" d="100"/>
        </p:scale>
        <p:origin x="-2502" y="-114"/>
      </p:cViewPr>
      <p:guideLst>
        <p:guide orient="horz" pos="3080"/>
        <p:guide pos="228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font" Target="fonts/font10.fntdata"/><Relationship Id="rId63" Type="http://schemas.openxmlformats.org/officeDocument/2006/relationships/font" Target="fonts/font9.fntdata"/><Relationship Id="rId62" Type="http://schemas.openxmlformats.org/officeDocument/2006/relationships/font" Target="fonts/font8.fntdata"/><Relationship Id="rId61" Type="http://schemas.openxmlformats.org/officeDocument/2006/relationships/font" Target="fonts/font7.fntdata"/><Relationship Id="rId60" Type="http://schemas.openxmlformats.org/officeDocument/2006/relationships/font" Target="fonts/font6.fntdata"/><Relationship Id="rId6" Type="http://schemas.openxmlformats.org/officeDocument/2006/relationships/slide" Target="slides/slide3.xml"/><Relationship Id="rId59" Type="http://schemas.openxmlformats.org/officeDocument/2006/relationships/font" Target="fonts/font5.fntdata"/><Relationship Id="rId58" Type="http://schemas.openxmlformats.org/officeDocument/2006/relationships/font" Target="fonts/font4.fntdata"/><Relationship Id="rId57" Type="http://schemas.openxmlformats.org/officeDocument/2006/relationships/font" Target="fonts/font3.fntdata"/><Relationship Id="rId56" Type="http://schemas.openxmlformats.org/officeDocument/2006/relationships/font" Target="fonts/font2.fntdata"/><Relationship Id="rId55" Type="http://schemas.openxmlformats.org/officeDocument/2006/relationships/font" Target="fonts/font1.fntdata"/><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2.jpeg"/><Relationship Id="rId7" Type="http://schemas.openxmlformats.org/officeDocument/2006/relationships/image" Target="../media/image1.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grpSp>
        <p:nvGrpSpPr>
          <p:cNvPr id="2" name="组合 1"/>
          <p:cNvGrpSpPr/>
          <p:nvPr userDrawn="1"/>
        </p:nvGrpSpPr>
        <p:grpSpPr>
          <a:xfrm>
            <a:off x="0" y="73894"/>
            <a:ext cx="2771775" cy="287654"/>
            <a:chOff x="-35495" y="61188"/>
            <a:chExt cx="2771775" cy="184424"/>
          </a:xfrm>
        </p:grpSpPr>
        <p:sp>
          <p:nvSpPr>
            <p:cNvPr id="5" name="矩形 4"/>
            <p:cNvSpPr/>
            <p:nvPr userDrawn="1"/>
          </p:nvSpPr>
          <p:spPr>
            <a:xfrm flipH="1">
              <a:off x="-35495" y="61188"/>
              <a:ext cx="2771775" cy="184424"/>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黑体" panose="02010609060101010101" pitchFamily="49" charset="-122"/>
                <a:ea typeface="黑体" panose="02010609060101010101" pitchFamily="49" charset="-122"/>
              </a:endParaRPr>
            </a:p>
          </p:txBody>
        </p:sp>
        <p:sp>
          <p:nvSpPr>
            <p:cNvPr id="6" name="文本框 10"/>
            <p:cNvSpPr txBox="1"/>
            <p:nvPr userDrawn="1"/>
          </p:nvSpPr>
          <p:spPr>
            <a:xfrm>
              <a:off x="64835" y="67841"/>
              <a:ext cx="1861407" cy="177592"/>
            </a:xfrm>
            <a:prstGeom prst="rect">
              <a:avLst/>
            </a:prstGeom>
            <a:noFill/>
          </p:spPr>
          <p:txBody>
            <a:bodyPr wrap="square" rtlCol="0">
              <a:spAutoFit/>
            </a:bodyPr>
            <a:lstStyle/>
            <a:p>
              <a:r>
                <a:rPr kumimoji="1" lang="en-US" altLang="zh-CN" sz="1200" dirty="0">
                  <a:latin typeface="黑体" panose="02010609060101010101" pitchFamily="49" charset="-122"/>
                  <a:ea typeface="黑体" panose="02010609060101010101" pitchFamily="49" charset="-122"/>
                </a:rPr>
                <a:t>22  </a:t>
              </a:r>
              <a:r>
                <a:rPr kumimoji="1" lang="zh-CN" altLang="en-US" sz="1200" dirty="0">
                  <a:latin typeface="黑体" panose="02010609060101010101" pitchFamily="49" charset="-122"/>
                  <a:ea typeface="黑体" panose="02010609060101010101" pitchFamily="49" charset="-122"/>
                </a:rPr>
                <a:t>为中华之崛起而读书  </a:t>
              </a:r>
              <a:endParaRPr kumimoji="1" lang="en-US" altLang="zh-CN" sz="1200" dirty="0">
                <a:latin typeface="黑体" panose="02010609060101010101" pitchFamily="49" charset="-122"/>
                <a:ea typeface="黑体" panose="02010609060101010101" pitchFamily="49" charset="-122"/>
              </a:endParaRPr>
            </a:p>
          </p:txBody>
        </p:sp>
      </p:grpSp>
      <p:pic>
        <p:nvPicPr>
          <p:cNvPr id="8" name="图片 7"/>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4587974"/>
            <a:ext cx="9144000" cy="585481"/>
          </a:xfrm>
          <a:prstGeom prst="rect">
            <a:avLst/>
          </a:prstGeom>
          <a:ln>
            <a:noFill/>
          </a:ln>
          <a:effectLst>
            <a:softEdge rad="112500"/>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9" Type="http://schemas.openxmlformats.org/officeDocument/2006/relationships/hyperlink" Target="&#29983;&#23383;&#35270;&#39057;/&#36190;.mp4" TargetMode="External"/><Relationship Id="rId8" Type="http://schemas.openxmlformats.org/officeDocument/2006/relationships/hyperlink" Target="&#29983;&#23383;&#35270;&#39057;/&#24576;.mp4" TargetMode="External"/><Relationship Id="rId7" Type="http://schemas.openxmlformats.org/officeDocument/2006/relationships/hyperlink" Target="&#29983;&#23383;&#35270;&#39057;/&#33016;.mp4" TargetMode="External"/><Relationship Id="rId6" Type="http://schemas.openxmlformats.org/officeDocument/2006/relationships/hyperlink" Target="&#29983;&#23383;&#35270;&#39057;/&#25391;.mp4" TargetMode="External"/><Relationship Id="rId5" Type="http://schemas.openxmlformats.org/officeDocument/2006/relationships/hyperlink" Target="&#29983;&#23383;&#35270;&#39057;/&#26224;.mp4" TargetMode="External"/><Relationship Id="rId4" Type="http://schemas.openxmlformats.org/officeDocument/2006/relationships/image" Target="../media/image14.png"/><Relationship Id="rId3" Type="http://schemas.openxmlformats.org/officeDocument/2006/relationships/hyperlink" Target="&#29983;&#23383;&#35270;&#39057;/&#32899;.mp4" TargetMode="External"/><Relationship Id="rId2" Type="http://schemas.openxmlformats.org/officeDocument/2006/relationships/image" Target="../media/image7.png"/><Relationship Id="rId16" Type="http://schemas.openxmlformats.org/officeDocument/2006/relationships/notesSlide" Target="../notesSlides/notesSlide4.xml"/><Relationship Id="rId15" Type="http://schemas.openxmlformats.org/officeDocument/2006/relationships/slideLayout" Target="../slideLayouts/slideLayout4.xml"/><Relationship Id="rId14" Type="http://schemas.openxmlformats.org/officeDocument/2006/relationships/hyperlink" Target="&#29983;&#23383;&#35270;&#39057;/&#26021;.mp4" TargetMode="External"/><Relationship Id="rId13" Type="http://schemas.openxmlformats.org/officeDocument/2006/relationships/hyperlink" Target="&#29983;&#23383;&#35270;&#39057;/&#35757;.mp4" TargetMode="External"/><Relationship Id="rId12" Type="http://schemas.openxmlformats.org/officeDocument/2006/relationships/hyperlink" Target="&#29983;&#23383;&#35270;&#39057;/&#39038;.mp4" TargetMode="External"/><Relationship Id="rId11" Type="http://schemas.openxmlformats.org/officeDocument/2006/relationships/hyperlink" Target="&#29983;&#23383;&#35270;&#39057;/&#20961;.mp4" TargetMode="External"/><Relationship Id="rId10" Type="http://schemas.openxmlformats.org/officeDocument/2006/relationships/hyperlink" Target="&#29983;&#23383;&#35270;&#39057;/&#25928;.mp4" TargetMode="External"/><Relationship Id="rId1" Type="http://schemas.openxmlformats.org/officeDocument/2006/relationships/hyperlink" Target="&#29983;&#23383;&#35270;&#39057;-1&#12298;&#22823;&#38738;&#26641;&#19979;&#30340;&#23567;&#23398;&#12299;.mp4" TargetMode="Externa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hyperlink" Target="&#29983;&#23383;&#35270;&#39057;/&#39038;.mp4" TargetMode="External"/><Relationship Id="rId3" Type="http://schemas.openxmlformats.org/officeDocument/2006/relationships/image" Target="../media/image14.png"/><Relationship Id="rId2" Type="http://schemas.openxmlformats.org/officeDocument/2006/relationships/hyperlink" Target="&#29983;&#23383;&#35270;&#39057;/&#36190;.mp4" TargetMode="Externa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4.png"/><Relationship Id="rId2" Type="http://schemas.openxmlformats.org/officeDocument/2006/relationships/hyperlink" Target="&#29983;&#23383;&#35270;&#39057;/&#32899;.mp4" TargetMode="Externa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5.xml"/><Relationship Id="rId3" Type="http://schemas.openxmlformats.org/officeDocument/2006/relationships/slide" Target="slide21.xml"/><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hyperlink" Target="&#19971;&#24425;-&#23383;&#35789;&#21548;&#20889;-&#22235;&#19978;-22.&#20026;&#20013;&#21326;&#20043;&#23835;&#36215;&#32780;&#35835;&#20070;.mp4" TargetMode="Externa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jpeg"/><Relationship Id="rId1"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hyperlink" Target="&#19971;&#24425;-&#35838;&#25991;&#26391;&#35835;-&#22235;&#19978;-22.&#20026;&#20013;&#21326;&#20043;&#23835;&#36215;&#32780;&#35835;&#20070;.mp4" TargetMode="Externa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hyperlink" Target="&#20845;&#19979;&#29983;&#23383;&#35270;&#39057;1&#21271;&#20140;&#30340;&#26149;&#33410;.mp4"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0.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5576" y="699542"/>
            <a:ext cx="8106410" cy="738664"/>
          </a:xfrm>
          <a:prstGeom prst="rect">
            <a:avLst/>
          </a:prstGeom>
        </p:spPr>
        <p:txBody>
          <a:bodyPr wrap="square">
            <a:spAutoFit/>
          </a:bodyPr>
          <a:lstStyle/>
          <a:p>
            <a:pPr indent="647700">
              <a:lnSpc>
                <a:spcPct val="150000"/>
              </a:lnSpc>
            </a:pPr>
            <a:r>
              <a:rPr lang="zh-CN" altLang="en-US"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为中华之崛起而读书”是什么意思？</a:t>
            </a:r>
            <a:endPar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5" name="矩形 4"/>
          <p:cNvSpPr/>
          <p:nvPr/>
        </p:nvSpPr>
        <p:spPr>
          <a:xfrm>
            <a:off x="827584" y="1517968"/>
            <a:ext cx="7344816" cy="1076325"/>
          </a:xfrm>
          <a:prstGeom prst="rect">
            <a:avLst/>
          </a:prstGeom>
        </p:spPr>
        <p:txBody>
          <a:bodyPr wrap="square">
            <a:spAutoFit/>
          </a:bodyPr>
          <a:lstStyle/>
          <a:p>
            <a:r>
              <a:rPr lang="en-US" altLang="zh-CN" sz="3200" b="1" dirty="0">
                <a:solidFill>
                  <a:srgbClr val="FF0000"/>
                </a:solidFill>
                <a:latin typeface="楷体" panose="02010609060101010101" pitchFamily="49" charset="-122"/>
                <a:ea typeface="楷体" panose="02010609060101010101" pitchFamily="49" charset="-122"/>
              </a:rPr>
              <a:t>    </a:t>
            </a:r>
            <a:r>
              <a:rPr lang="zh-CN" altLang="en-US" sz="3200" b="1" dirty="0">
                <a:solidFill>
                  <a:srgbClr val="FF0000"/>
                </a:solidFill>
                <a:latin typeface="楷体" panose="02010609060101010101" pitchFamily="49" charset="-122"/>
                <a:ea typeface="楷体" panose="02010609060101010101" pitchFamily="49" charset="-122"/>
              </a:rPr>
              <a:t>“崛起”是兴起的意思。为中华的兴起而读书。</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971600" y="2859782"/>
            <a:ext cx="7200800" cy="1384995"/>
          </a:xfrm>
          <a:prstGeom prst="rect">
            <a:avLst/>
          </a:prstGeom>
          <a:noFill/>
        </p:spPr>
        <p:txBody>
          <a:bodyPr wrap="square" rtlCol="0">
            <a:spAutoFit/>
          </a:bodyPr>
          <a:lstStyle/>
          <a:p>
            <a:r>
              <a:rPr lang="zh-CN" altLang="en-US" sz="2800" dirty="0" smtClean="0">
                <a:latin typeface="黑体" panose="02010609060101010101" pitchFamily="49" charset="-122"/>
                <a:ea typeface="黑体" panose="02010609060101010101" pitchFamily="49" charset="-122"/>
              </a:rPr>
              <a:t>    这是周恩来读书的目的，他为什么会有这样的志向呢？让我们通过今天的学习来了解一下吧。</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0891" y="1095304"/>
            <a:ext cx="6408712" cy="1815882"/>
          </a:xfrm>
          <a:prstGeom prst="rect">
            <a:avLst/>
          </a:prstGeom>
        </p:spPr>
        <p:txBody>
          <a:bodyPr wrap="square">
            <a:spAutoFit/>
          </a:bodyPr>
          <a:lstStyle/>
          <a:p>
            <a:r>
              <a:rPr lang="zh-CN" altLang="en-US" sz="2800"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一个星期天</a:t>
            </a:r>
            <a:r>
              <a:rPr lang="zh-CN" altLang="en-US" sz="2800" b="1" dirty="0">
                <a:latin typeface="楷体" panose="02010609060101010101" pitchFamily="49" charset="-122"/>
                <a:ea typeface="楷体" panose="02010609060101010101" pitchFamily="49" charset="-122"/>
              </a:rPr>
              <a:t>，周恩来背着</a:t>
            </a:r>
            <a:r>
              <a:rPr lang="zh-CN" altLang="en-US" sz="2800" b="1" dirty="0" smtClean="0">
                <a:latin typeface="楷体" panose="02010609060101010101" pitchFamily="49" charset="-122"/>
                <a:ea typeface="楷体" panose="02010609060101010101" pitchFamily="49" charset="-122"/>
              </a:rPr>
              <a:t>伯父，约</a:t>
            </a:r>
            <a:r>
              <a:rPr lang="zh-CN" altLang="en-US" sz="2800" b="1" dirty="0">
                <a:latin typeface="楷体" panose="02010609060101010101" pitchFamily="49" charset="-122"/>
                <a:ea typeface="楷体" panose="02010609060101010101" pitchFamily="49" charset="-122"/>
              </a:rPr>
              <a:t>了一个</a:t>
            </a:r>
            <a:r>
              <a:rPr lang="zh-CN" altLang="en-US" sz="2800" b="1" dirty="0" smtClean="0">
                <a:latin typeface="楷体" panose="02010609060101010101" pitchFamily="49" charset="-122"/>
                <a:ea typeface="楷体" panose="02010609060101010101" pitchFamily="49" charset="-122"/>
              </a:rPr>
              <a:t>同学来到了被外国人占据的地方。</a:t>
            </a:r>
            <a:r>
              <a:rPr lang="zh-CN" altLang="en-US" sz="2800" b="1" dirty="0">
                <a:latin typeface="楷体" panose="02010609060101010101" pitchFamily="49" charset="-122"/>
                <a:ea typeface="楷体" panose="02010609060101010101" pitchFamily="49" charset="-122"/>
              </a:rPr>
              <a:t>这一带果真和别处大不相同</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街道上热闹非凡，往来的大多</a:t>
            </a:r>
            <a:r>
              <a:rPr lang="zh-CN" altLang="en-US" sz="2800" b="1" dirty="0" smtClean="0">
                <a:latin typeface="楷体" panose="02010609060101010101" pitchFamily="49" charset="-122"/>
                <a:ea typeface="楷体" panose="02010609060101010101" pitchFamily="49" charset="-122"/>
              </a:rPr>
              <a:t>是外国人</a:t>
            </a:r>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cxnSp>
        <p:nvCxnSpPr>
          <p:cNvPr id="4" name="直接连接符 3"/>
          <p:cNvCxnSpPr/>
          <p:nvPr/>
        </p:nvCxnSpPr>
        <p:spPr>
          <a:xfrm flipV="1">
            <a:off x="1958412" y="1599360"/>
            <a:ext cx="1844767" cy="5398"/>
          </a:xfrm>
          <a:prstGeom prst="line">
            <a:avLst/>
          </a:prstGeom>
        </p:spPr>
        <p:style>
          <a:lnRef idx="3">
            <a:schemeClr val="accent5"/>
          </a:lnRef>
          <a:fillRef idx="0">
            <a:schemeClr val="accent5"/>
          </a:fillRef>
          <a:effectRef idx="2">
            <a:schemeClr val="accent5"/>
          </a:effectRef>
          <a:fontRef idx="minor">
            <a:schemeClr val="tx1"/>
          </a:fontRef>
        </p:style>
      </p:cxnSp>
      <p:sp>
        <p:nvSpPr>
          <p:cNvPr id="6" name="TextBox 5"/>
          <p:cNvSpPr txBox="1"/>
          <p:nvPr/>
        </p:nvSpPr>
        <p:spPr>
          <a:xfrm>
            <a:off x="1022308" y="987010"/>
            <a:ext cx="936104" cy="523220"/>
          </a:xfrm>
          <a:prstGeom prst="rect">
            <a:avLst/>
          </a:prstGeom>
          <a:solidFill>
            <a:schemeClr val="accent2">
              <a:lumMod val="40000"/>
              <a:lumOff val="60000"/>
            </a:schemeClr>
          </a:solid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时间</a:t>
            </a:r>
            <a:endParaRPr lang="zh-CN" altLang="en-US" sz="2800" b="1" dirty="0">
              <a:latin typeface="楷体" panose="02010609060101010101" pitchFamily="49" charset="-122"/>
              <a:ea typeface="楷体" panose="02010609060101010101" pitchFamily="49" charset="-122"/>
            </a:endParaRPr>
          </a:p>
        </p:txBody>
      </p:sp>
      <p:cxnSp>
        <p:nvCxnSpPr>
          <p:cNvPr id="9" name="直接连接符 8"/>
          <p:cNvCxnSpPr/>
          <p:nvPr/>
        </p:nvCxnSpPr>
        <p:spPr>
          <a:xfrm>
            <a:off x="4205311" y="2003245"/>
            <a:ext cx="3240360" cy="0"/>
          </a:xfrm>
          <a:prstGeom prst="line">
            <a:avLst/>
          </a:prstGeom>
        </p:spPr>
        <p:style>
          <a:lnRef idx="3">
            <a:schemeClr val="accent5"/>
          </a:lnRef>
          <a:fillRef idx="0">
            <a:schemeClr val="accent5"/>
          </a:fillRef>
          <a:effectRef idx="2">
            <a:schemeClr val="accent5"/>
          </a:effectRef>
          <a:fontRef idx="minor">
            <a:schemeClr val="tx1"/>
          </a:fontRef>
        </p:style>
      </p:cxnSp>
      <p:sp>
        <p:nvSpPr>
          <p:cNvPr id="11" name="TextBox 10"/>
          <p:cNvSpPr txBox="1"/>
          <p:nvPr/>
        </p:nvSpPr>
        <p:spPr>
          <a:xfrm>
            <a:off x="7596958" y="1483695"/>
            <a:ext cx="936104" cy="523220"/>
          </a:xfrm>
          <a:prstGeom prst="rect">
            <a:avLst/>
          </a:prstGeom>
          <a:solidFill>
            <a:schemeClr val="accent2">
              <a:lumMod val="40000"/>
              <a:lumOff val="60000"/>
            </a:schemeClr>
          </a:solid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地点</a:t>
            </a:r>
            <a:endParaRPr lang="zh-CN" altLang="en-US" sz="2800" b="1" dirty="0">
              <a:latin typeface="楷体" panose="02010609060101010101" pitchFamily="49" charset="-122"/>
              <a:ea typeface="楷体" panose="02010609060101010101" pitchFamily="49" charset="-122"/>
            </a:endParaRPr>
          </a:p>
        </p:txBody>
      </p:sp>
      <p:sp>
        <p:nvSpPr>
          <p:cNvPr id="8" name="椭圆 7"/>
          <p:cNvSpPr/>
          <p:nvPr/>
        </p:nvSpPr>
        <p:spPr>
          <a:xfrm>
            <a:off x="4117307" y="1139409"/>
            <a:ext cx="1126032" cy="465349"/>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363019" y="1602060"/>
            <a:ext cx="792088" cy="404856"/>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5387355" y="616190"/>
            <a:ext cx="936104" cy="523220"/>
          </a:xfrm>
          <a:prstGeom prst="rect">
            <a:avLst/>
          </a:prstGeom>
          <a:solidFill>
            <a:schemeClr val="accent2">
              <a:lumMod val="40000"/>
              <a:lumOff val="60000"/>
            </a:schemeClr>
          </a:solid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人物</a:t>
            </a:r>
            <a:endParaRPr lang="zh-CN" altLang="en-US" sz="2800" b="1" dirty="0">
              <a:latin typeface="楷体" panose="02010609060101010101" pitchFamily="49" charset="-122"/>
              <a:ea typeface="楷体" panose="02010609060101010101" pitchFamily="49" charset="-122"/>
            </a:endParaRPr>
          </a:p>
        </p:txBody>
      </p:sp>
      <p:sp>
        <p:nvSpPr>
          <p:cNvPr id="12" name="TextBox 11"/>
          <p:cNvSpPr txBox="1"/>
          <p:nvPr/>
        </p:nvSpPr>
        <p:spPr>
          <a:xfrm>
            <a:off x="1233536" y="3291830"/>
            <a:ext cx="4009803" cy="1113766"/>
          </a:xfrm>
          <a:prstGeom prst="rect">
            <a:avLst/>
          </a:prstGeom>
          <a:noFill/>
        </p:spPr>
        <p:txBody>
          <a:bodyPr wrap="square" rtlCol="0">
            <a:spAutoFit/>
          </a:bodyPr>
          <a:lstStyle/>
          <a:p>
            <a:pPr>
              <a:lnSpc>
                <a:spcPct val="150000"/>
              </a:lnSpc>
            </a:pPr>
            <a:r>
              <a:rPr lang="zh-CN" altLang="en-US" sz="2400" b="1" dirty="0" smtClean="0">
                <a:solidFill>
                  <a:srgbClr val="FF0000"/>
                </a:solidFill>
                <a:latin typeface="宋体" panose="02010600030101010101" pitchFamily="2" charset="-122"/>
                <a:ea typeface="宋体" panose="02010600030101010101" pitchFamily="2" charset="-122"/>
              </a:rPr>
              <a:t>    都发生了变化，这是另外一件事（第三件事）。</a:t>
            </a:r>
            <a:endParaRPr lang="zh-CN" altLang="en-US" sz="2400" b="1" dirty="0">
              <a:solidFill>
                <a:srgbClr val="FF0000"/>
              </a:solidFill>
              <a:latin typeface="宋体" panose="02010600030101010101" pitchFamily="2" charset="-122"/>
              <a:ea typeface="宋体" panose="02010600030101010101" pitchFamily="2" charset="-122"/>
            </a:endParaRPr>
          </a:p>
        </p:txBody>
      </p:sp>
      <p:pic>
        <p:nvPicPr>
          <p:cNvPr id="614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80112" y="2911186"/>
            <a:ext cx="2821672" cy="1706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2000"/>
                                        <p:tgtEl>
                                          <p:spTgt spid="8"/>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8" grpId="0" animBg="1"/>
      <p:bldP spid="13" grpId="0" animBg="1"/>
      <p:bldP spid="15"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23728" y="924590"/>
            <a:ext cx="5760640" cy="523220"/>
          </a:xfrm>
          <a:prstGeom prst="rect">
            <a:avLst/>
          </a:prstGeom>
          <a:noFill/>
        </p:spPr>
        <p:txBody>
          <a:bodyPr wrap="square" rtlCol="0">
            <a:spAutoFit/>
          </a:bodyPr>
          <a:lstStyle/>
          <a:p>
            <a:r>
              <a:rPr lang="zh-CN" altLang="en-US" sz="2800" dirty="0" smtClean="0">
                <a:latin typeface="黑体" panose="02010609060101010101" pitchFamily="49" charset="-122"/>
                <a:ea typeface="黑体" panose="02010609060101010101" pitchFamily="49" charset="-122"/>
              </a:rPr>
              <a:t>我们</a:t>
            </a:r>
            <a:r>
              <a:rPr lang="zh-CN" altLang="en-US" sz="2800" dirty="0">
                <a:latin typeface="黑体" panose="02010609060101010101" pitchFamily="49" charset="-122"/>
                <a:ea typeface="黑体" panose="02010609060101010101" pitchFamily="49" charset="-122"/>
              </a:rPr>
              <a:t>来</a:t>
            </a:r>
            <a:r>
              <a:rPr lang="zh-CN" altLang="en-US" sz="2800" dirty="0" smtClean="0">
                <a:latin typeface="黑体" panose="02010609060101010101" pitchFamily="49" charset="-122"/>
                <a:ea typeface="黑体" panose="02010609060101010101" pitchFamily="49" charset="-122"/>
              </a:rPr>
              <a:t>归纳每件事的主要内容吧。</a:t>
            </a:r>
            <a:endParaRPr lang="zh-CN" altLang="en-US" sz="2800"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8400" y="934996"/>
            <a:ext cx="1323280" cy="1896354"/>
          </a:xfrm>
          <a:prstGeom prst="rect">
            <a:avLst/>
          </a:prstGeom>
        </p:spPr>
      </p:pic>
      <p:sp>
        <p:nvSpPr>
          <p:cNvPr id="3" name="TextBox 2"/>
          <p:cNvSpPr txBox="1"/>
          <p:nvPr/>
        </p:nvSpPr>
        <p:spPr>
          <a:xfrm>
            <a:off x="1763688" y="1883173"/>
            <a:ext cx="6488070" cy="1200329"/>
          </a:xfrm>
          <a:prstGeom prst="rect">
            <a:avLst/>
          </a:prstGeom>
          <a:solidFill>
            <a:schemeClr val="accent2">
              <a:lumMod val="20000"/>
              <a:lumOff val="80000"/>
            </a:schemeClr>
          </a:solidFill>
        </p:spPr>
        <p:txBody>
          <a:bodyPr wrap="square" rtlCol="0">
            <a:spAutoFit/>
          </a:bodyPr>
          <a:lstStyle/>
          <a:p>
            <a:r>
              <a:rPr lang="zh-CN" altLang="en-US" dirty="0" smtClean="0"/>
              <a:t>             </a:t>
            </a:r>
            <a:r>
              <a:rPr lang="zh-CN" altLang="en-US" sz="2400" dirty="0" smtClean="0">
                <a:latin typeface="黑体" panose="02010609060101010101" pitchFamily="49" charset="-122"/>
                <a:ea typeface="黑体" panose="02010609060101010101" pitchFamily="49" charset="-122"/>
              </a:rPr>
              <a:t>在第一件事中，很多同学都回答了魏校长的问题，但是，作者重点是要写周恩来的回答，在归纳主要内容时其他同学的回答可以忽略。</a:t>
            </a:r>
            <a:endParaRPr lang="zh-CN" altLang="en-US" sz="2400" dirty="0">
              <a:latin typeface="黑体" panose="02010609060101010101" pitchFamily="49" charset="-122"/>
              <a:ea typeface="黑体" panose="02010609060101010101" pitchFamily="49" charset="-122"/>
            </a:endParaRPr>
          </a:p>
        </p:txBody>
      </p:sp>
      <p:sp>
        <p:nvSpPr>
          <p:cNvPr id="6" name="矩形 5"/>
          <p:cNvSpPr/>
          <p:nvPr/>
        </p:nvSpPr>
        <p:spPr>
          <a:xfrm>
            <a:off x="539552" y="3673900"/>
            <a:ext cx="7939562" cy="829945"/>
          </a:xfrm>
          <a:prstGeom prst="rect">
            <a:avLst/>
          </a:prstGeom>
          <a:ln>
            <a:solidFill>
              <a:srgbClr val="0000FF"/>
            </a:solidFill>
          </a:ln>
        </p:spPr>
        <p:txBody>
          <a:bodyPr wrap="square">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    第</a:t>
            </a:r>
            <a:r>
              <a:rPr lang="zh-CN" altLang="en-US" sz="2400" b="1" dirty="0">
                <a:latin typeface="楷体" panose="02010609060101010101" pitchFamily="49" charset="-122"/>
                <a:ea typeface="楷体" panose="02010609060101010101" pitchFamily="49" charset="-122"/>
                <a:cs typeface="楷体" panose="02010609060101010101" pitchFamily="49" charset="-122"/>
              </a:rPr>
              <a:t>一部分（             ）：在修身课上，周恩来表明了心迹：要“为中华之崛起而读书”。</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3"/>
          <p:cNvSpPr txBox="1"/>
          <p:nvPr/>
        </p:nvSpPr>
        <p:spPr>
          <a:xfrm>
            <a:off x="2771800" y="3676547"/>
            <a:ext cx="2021840" cy="460375"/>
          </a:xfrm>
          <a:prstGeom prst="rect">
            <a:avLst/>
          </a:prstGeom>
          <a:noFill/>
        </p:spPr>
        <p:txBody>
          <a:bodyPr wrap="none" rtlCol="0">
            <a:spAutoFit/>
          </a:bodyPr>
          <a:lstStyle/>
          <a:p>
            <a:pPr algn="l"/>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第</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1-10</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自然段</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bldLvl="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915566"/>
            <a:ext cx="7200800" cy="1938992"/>
          </a:xfrm>
          <a:prstGeom prst="rect">
            <a:avLst/>
          </a:prstGeom>
          <a:solidFill>
            <a:schemeClr val="accent2">
              <a:lumMod val="20000"/>
              <a:lumOff val="80000"/>
            </a:schemeClr>
          </a:solid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    在第二件事的概括中，出现了“十二岁那年”“在奉天上学的时候”“来到东北”“奉天”这些表示时间地点的词语，应该“舍大取小”，即选择相对比较具体的时间、地点：“十二岁那年”和“奉天”。</a:t>
            </a:r>
            <a:endParaRPr lang="zh-CN" altLang="en-US" sz="2400" dirty="0">
              <a:latin typeface="黑体" panose="02010609060101010101" pitchFamily="49" charset="-122"/>
              <a:ea typeface="黑体" panose="02010609060101010101" pitchFamily="49" charset="-122"/>
            </a:endParaRPr>
          </a:p>
        </p:txBody>
      </p:sp>
      <p:sp>
        <p:nvSpPr>
          <p:cNvPr id="4" name="矩形 3"/>
          <p:cNvSpPr/>
          <p:nvPr/>
        </p:nvSpPr>
        <p:spPr>
          <a:xfrm>
            <a:off x="539552" y="3363838"/>
            <a:ext cx="7962173" cy="829945"/>
          </a:xfrm>
          <a:prstGeom prst="rect">
            <a:avLst/>
          </a:prstGeom>
          <a:ln>
            <a:solidFill>
              <a:srgbClr val="0000FF"/>
            </a:solidFill>
          </a:ln>
        </p:spPr>
        <p:txBody>
          <a:bodyPr wrap="square">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    第二</a:t>
            </a:r>
            <a:r>
              <a:rPr lang="zh-CN" altLang="en-US" sz="2400" b="1" dirty="0">
                <a:latin typeface="楷体" panose="02010609060101010101" pitchFamily="49" charset="-122"/>
                <a:ea typeface="楷体" panose="02010609060101010101" pitchFamily="49" charset="-122"/>
                <a:cs typeface="楷体" panose="02010609060101010101" pitchFamily="49" charset="-122"/>
              </a:rPr>
              <a:t>部分（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：十二岁那年，在奉天听</a:t>
            </a:r>
            <a:r>
              <a:rPr lang="zh-CN" altLang="en-US" sz="2400" b="1" dirty="0">
                <a:latin typeface="楷体" panose="02010609060101010101" pitchFamily="49" charset="-122"/>
                <a:ea typeface="楷体" panose="02010609060101010101" pitchFamily="49" charset="-122"/>
                <a:cs typeface="楷体" panose="02010609060101010101" pitchFamily="49" charset="-122"/>
              </a:rPr>
              <a:t>伯父说“中华不振”，他疑惑不解。</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2699792" y="3363955"/>
            <a:ext cx="2175510" cy="460375"/>
          </a:xfrm>
          <a:prstGeom prst="rect">
            <a:avLst/>
          </a:prstGeom>
          <a:noFill/>
        </p:spPr>
        <p:txBody>
          <a:bodyPr wrap="none" rtlCol="0">
            <a:spAutoFit/>
          </a:bodyPr>
          <a:lstStyle/>
          <a:p>
            <a:pPr algn="l"/>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第</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11-14</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自然段</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1039000"/>
            <a:ext cx="6408712" cy="1569660"/>
          </a:xfrm>
          <a:prstGeom prst="rect">
            <a:avLst/>
          </a:prstGeom>
          <a:solidFill>
            <a:schemeClr val="accent2">
              <a:lumMod val="20000"/>
              <a:lumOff val="80000"/>
            </a:schemeClr>
          </a:solid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    归纳第三件事时，划去次要的人物同学、围观的中国人，保留主要人物。再理清人物之间的关系，说清楚主要人物做了什么或想了什么。</a:t>
            </a:r>
            <a:endParaRPr lang="zh-CN" altLang="en-US" sz="2400" dirty="0">
              <a:latin typeface="黑体" panose="02010609060101010101" pitchFamily="49" charset="-122"/>
              <a:ea typeface="黑体" panose="02010609060101010101" pitchFamily="49" charset="-122"/>
            </a:endParaRPr>
          </a:p>
        </p:txBody>
      </p:sp>
      <p:sp>
        <p:nvSpPr>
          <p:cNvPr id="4" name="矩形 3"/>
          <p:cNvSpPr/>
          <p:nvPr/>
        </p:nvSpPr>
        <p:spPr>
          <a:xfrm>
            <a:off x="649649" y="3220482"/>
            <a:ext cx="7949416" cy="1200329"/>
          </a:xfrm>
          <a:prstGeom prst="rect">
            <a:avLst/>
          </a:prstGeom>
          <a:ln>
            <a:solidFill>
              <a:srgbClr val="0000FF"/>
            </a:solidFill>
          </a:ln>
        </p:spPr>
        <p:txBody>
          <a:bodyPr wrap="square">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    第三</a:t>
            </a:r>
            <a:r>
              <a:rPr lang="zh-CN" altLang="en-US" sz="2400" b="1" dirty="0">
                <a:latin typeface="楷体" panose="02010609060101010101" pitchFamily="49" charset="-122"/>
                <a:ea typeface="楷体" panose="02010609060101010101" pitchFamily="49" charset="-122"/>
                <a:cs typeface="楷体" panose="02010609060101010101" pitchFamily="49" charset="-122"/>
              </a:rPr>
              <a:t>部分（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：周恩来在</a:t>
            </a:r>
            <a:r>
              <a:rPr lang="zh-CN" altLang="en-US" sz="2400" b="1" dirty="0">
                <a:latin typeface="楷体" panose="02010609060101010101" pitchFamily="49" charset="-122"/>
                <a:ea typeface="楷体" panose="02010609060101010101" pitchFamily="49" charset="-122"/>
                <a:cs typeface="楷体" panose="02010609060101010101" pitchFamily="49" charset="-122"/>
              </a:rPr>
              <a:t>租界里看到一位中国妇女受到洋人的欺侮，而无处说理，体会“中华不振”。</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5"/>
          <p:cNvSpPr txBox="1"/>
          <p:nvPr/>
        </p:nvSpPr>
        <p:spPr>
          <a:xfrm>
            <a:off x="2843808" y="3220720"/>
            <a:ext cx="2175510" cy="460375"/>
          </a:xfrm>
          <a:prstGeom prst="rect">
            <a:avLst/>
          </a:prstGeom>
          <a:noFill/>
        </p:spPr>
        <p:txBody>
          <a:bodyPr wrap="none" rtlCol="0">
            <a:spAutoFit/>
          </a:bodyPr>
          <a:lstStyle/>
          <a:p>
            <a:pPr algn="l"/>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第</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15-17</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自然段</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4746" y="915566"/>
            <a:ext cx="7704856" cy="1200329"/>
          </a:xfrm>
          <a:prstGeom prst="rect">
            <a:avLst/>
          </a:prstGeom>
          <a:no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    让我们一起将三件事连接起来，概括文章的主要内容。可以采用文中提到的时间来串联，也可以用上“之所以</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是因为</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a:t>
            </a:r>
            <a:r>
              <a:rPr lang="zh-CN" altLang="en-US" sz="2400" b="1" dirty="0" smtClean="0">
                <a:solidFill>
                  <a:srgbClr val="C00000"/>
                </a:solidFill>
                <a:latin typeface="宋体" panose="02010600030101010101" pitchFamily="2" charset="-122"/>
                <a:ea typeface="宋体" panose="02010600030101010101" pitchFamily="2" charset="-122"/>
              </a:rPr>
              <a:t>（课后第一题）</a:t>
            </a:r>
            <a:endParaRPr lang="zh-CN" altLang="en-US" sz="2400" b="1" dirty="0">
              <a:solidFill>
                <a:srgbClr val="C00000"/>
              </a:solidFill>
              <a:latin typeface="宋体" panose="02010600030101010101" pitchFamily="2" charset="-122"/>
              <a:ea typeface="宋体" panose="02010600030101010101" pitchFamily="2" charset="-122"/>
            </a:endParaRPr>
          </a:p>
        </p:txBody>
      </p:sp>
      <p:sp>
        <p:nvSpPr>
          <p:cNvPr id="5" name="矩形 4"/>
          <p:cNvSpPr/>
          <p:nvPr/>
        </p:nvSpPr>
        <p:spPr>
          <a:xfrm>
            <a:off x="827584" y="2497584"/>
            <a:ext cx="7602018" cy="1569660"/>
          </a:xfrm>
          <a:prstGeom prst="rect">
            <a:avLst/>
          </a:prstGeom>
        </p:spPr>
        <p:txBody>
          <a:bodyPr wrap="square">
            <a:spAutoFit/>
          </a:bodyPr>
          <a:lstStyle/>
          <a:p>
            <a:r>
              <a:rPr lang="en-US" altLang="zh-CN" sz="2400" b="1" dirty="0" smtClean="0">
                <a:solidFill>
                  <a:srgbClr val="FF0000"/>
                </a:solidFill>
                <a:latin typeface="宋体" panose="02010600030101010101" pitchFamily="2" charset="-122"/>
                <a:ea typeface="宋体" panose="02010600030101010101" pitchFamily="2" charset="-122"/>
              </a:rPr>
              <a:t>    《</a:t>
            </a:r>
            <a:r>
              <a:rPr lang="zh-CN" altLang="en-US" sz="2400" b="1" dirty="0">
                <a:solidFill>
                  <a:srgbClr val="FF0000"/>
                </a:solidFill>
                <a:latin typeface="宋体" panose="02010600030101010101" pitchFamily="2" charset="-122"/>
                <a:ea typeface="宋体" panose="02010600030101010101" pitchFamily="2" charset="-122"/>
              </a:rPr>
              <a:t>为中华之崛起而读书</a:t>
            </a: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写的是少年</a:t>
            </a:r>
            <a:r>
              <a:rPr lang="zh-CN" altLang="en-US" sz="2400" b="1" dirty="0" smtClean="0">
                <a:solidFill>
                  <a:srgbClr val="FF0000"/>
                </a:solidFill>
                <a:latin typeface="宋体" panose="02010600030101010101" pitchFamily="2" charset="-122"/>
                <a:ea typeface="宋体" panose="02010600030101010101" pitchFamily="2" charset="-122"/>
              </a:rPr>
              <a:t>周恩来</a:t>
            </a:r>
            <a:r>
              <a:rPr lang="zh-CN" altLang="en-US" sz="2400" b="1" dirty="0">
                <a:solidFill>
                  <a:srgbClr val="FF0000"/>
                </a:solidFill>
                <a:latin typeface="宋体" panose="02010600030101010101" pitchFamily="2" charset="-122"/>
                <a:ea typeface="宋体" panose="02010600030101010101" pitchFamily="2" charset="-122"/>
              </a:rPr>
              <a:t>之所以从小立志为振兴中华而</a:t>
            </a:r>
            <a:r>
              <a:rPr lang="zh-CN" altLang="en-US" sz="2400" b="1" dirty="0" smtClean="0">
                <a:solidFill>
                  <a:srgbClr val="FF0000"/>
                </a:solidFill>
                <a:latin typeface="宋体" panose="02010600030101010101" pitchFamily="2" charset="-122"/>
                <a:ea typeface="宋体" panose="02010600030101010101" pitchFamily="2" charset="-122"/>
              </a:rPr>
              <a:t>读书，是因为他耳闻目睹</a:t>
            </a:r>
            <a:r>
              <a:rPr lang="zh-CN" altLang="en-US" sz="2400" b="1" dirty="0">
                <a:solidFill>
                  <a:srgbClr val="FF0000"/>
                </a:solidFill>
                <a:latin typeface="宋体" panose="02010600030101010101" pitchFamily="2" charset="-122"/>
                <a:ea typeface="宋体" panose="02010600030101010101" pitchFamily="2" charset="-122"/>
              </a:rPr>
              <a:t>了中国人在外国租界里受洋人欺凌却无处</a:t>
            </a:r>
            <a:r>
              <a:rPr lang="zh-CN" altLang="en-US" sz="2400" b="1" dirty="0" smtClean="0">
                <a:solidFill>
                  <a:srgbClr val="FF0000"/>
                </a:solidFill>
                <a:latin typeface="宋体" panose="02010600030101010101" pitchFamily="2" charset="-122"/>
                <a:ea typeface="宋体" panose="02010600030101010101" pitchFamily="2" charset="-122"/>
              </a:rPr>
              <a:t>说理的现象</a:t>
            </a:r>
            <a:r>
              <a:rPr lang="en-US" altLang="zh-CN" sz="2400" b="1" dirty="0" smtClean="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体会</a:t>
            </a:r>
            <a:r>
              <a:rPr lang="zh-CN" altLang="en-US" sz="2400" b="1" dirty="0" smtClean="0">
                <a:solidFill>
                  <a:srgbClr val="FF0000"/>
                </a:solidFill>
                <a:latin typeface="宋体" panose="02010600030101010101" pitchFamily="2" charset="-122"/>
                <a:ea typeface="宋体" panose="02010600030101010101" pitchFamily="2" charset="-122"/>
              </a:rPr>
              <a:t>到了中华不振。表现</a:t>
            </a:r>
            <a:r>
              <a:rPr lang="zh-CN" altLang="en-US" sz="2400" b="1" dirty="0">
                <a:solidFill>
                  <a:srgbClr val="FF0000"/>
                </a:solidFill>
                <a:latin typeface="宋体" panose="02010600030101010101" pitchFamily="2" charset="-122"/>
                <a:ea typeface="宋体" panose="02010600030101010101" pitchFamily="2" charset="-122"/>
              </a:rPr>
              <a:t>了少年周恩来的博大胸襟和远大志向。</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2" name="文本框 64"/>
          <p:cNvSpPr txBox="1"/>
          <p:nvPr/>
        </p:nvSpPr>
        <p:spPr>
          <a:xfrm>
            <a:off x="1894013" y="3524568"/>
            <a:ext cx="834390"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效</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6" name="文本框 64"/>
          <p:cNvSpPr txBox="1"/>
          <p:nvPr/>
        </p:nvSpPr>
        <p:spPr>
          <a:xfrm>
            <a:off x="4147837" y="3473501"/>
            <a:ext cx="567055" cy="108521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顾</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8" name="文本框 64"/>
          <p:cNvSpPr txBox="1"/>
          <p:nvPr/>
        </p:nvSpPr>
        <p:spPr>
          <a:xfrm>
            <a:off x="5177807" y="3473501"/>
            <a:ext cx="608330" cy="1085215"/>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训</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10" name="文本框 64"/>
          <p:cNvSpPr txBox="1"/>
          <p:nvPr/>
        </p:nvSpPr>
        <p:spPr>
          <a:xfrm>
            <a:off x="6249687" y="3473501"/>
            <a:ext cx="608330" cy="1085215"/>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斥</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2" name="组合 7"/>
          <p:cNvGrpSpPr/>
          <p:nvPr/>
        </p:nvGrpSpPr>
        <p:grpSpPr>
          <a:xfrm>
            <a:off x="1913698" y="3524568"/>
            <a:ext cx="1029335" cy="1085850"/>
            <a:chOff x="2437" y="2032"/>
            <a:chExt cx="1244" cy="1264"/>
          </a:xfrm>
        </p:grpSpPr>
        <p:sp>
          <p:nvSpPr>
            <p:cNvPr id="2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b="1" dirty="0">
                <a:solidFill>
                  <a:srgbClr val="0000FF"/>
                </a:solidFill>
                <a:latin typeface="楷体" panose="02010609060101010101" pitchFamily="49" charset="-122"/>
                <a:ea typeface="楷体" panose="02010609060101010101" pitchFamily="49" charset="-122"/>
              </a:endParaRPr>
            </a:p>
          </p:txBody>
        </p:sp>
        <p:cxnSp>
          <p:nvCxnSpPr>
            <p:cNvPr id="2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4" name="组合 7"/>
          <p:cNvGrpSpPr/>
          <p:nvPr/>
        </p:nvGrpSpPr>
        <p:grpSpPr>
          <a:xfrm>
            <a:off x="4114182" y="3505886"/>
            <a:ext cx="1029335" cy="1085850"/>
            <a:chOff x="2437" y="2032"/>
            <a:chExt cx="1244" cy="1264"/>
          </a:xfrm>
        </p:grpSpPr>
        <p:sp>
          <p:nvSpPr>
            <p:cNvPr id="7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5" name="组合 7"/>
          <p:cNvGrpSpPr/>
          <p:nvPr/>
        </p:nvGrpSpPr>
        <p:grpSpPr>
          <a:xfrm>
            <a:off x="5143517" y="3505886"/>
            <a:ext cx="1029335" cy="1085850"/>
            <a:chOff x="2437" y="2032"/>
            <a:chExt cx="1244" cy="1264"/>
          </a:xfrm>
        </p:grpSpPr>
        <p:sp>
          <p:nvSpPr>
            <p:cNvPr id="8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6" name="组合 7"/>
          <p:cNvGrpSpPr/>
          <p:nvPr/>
        </p:nvGrpSpPr>
        <p:grpSpPr>
          <a:xfrm>
            <a:off x="6186187" y="3505886"/>
            <a:ext cx="1029335" cy="1085850"/>
            <a:chOff x="2437" y="2032"/>
            <a:chExt cx="1244" cy="1264"/>
          </a:xfrm>
        </p:grpSpPr>
        <p:sp>
          <p:nvSpPr>
            <p:cNvPr id="8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83" name="文本框 64"/>
          <p:cNvSpPr txBox="1"/>
          <p:nvPr/>
        </p:nvSpPr>
        <p:spPr>
          <a:xfrm>
            <a:off x="3140092" y="3460166"/>
            <a:ext cx="608330" cy="1085215"/>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凡</a:t>
            </a:r>
            <a:endParaRPr lang="en-US" altLang="zh-CN" sz="6600" b="1" dirty="0" err="1">
              <a:solidFill>
                <a:srgbClr val="FF0000"/>
              </a:solidFill>
              <a:latin typeface="楷体" panose="02010609060101010101" pitchFamily="49" charset="-122"/>
              <a:ea typeface="楷体" panose="02010609060101010101" pitchFamily="49" charset="-122"/>
            </a:endParaRPr>
          </a:p>
        </p:txBody>
      </p:sp>
      <p:grpSp>
        <p:nvGrpSpPr>
          <p:cNvPr id="87" name="组合 7"/>
          <p:cNvGrpSpPr/>
          <p:nvPr/>
        </p:nvGrpSpPr>
        <p:grpSpPr>
          <a:xfrm>
            <a:off x="3085482" y="3514776"/>
            <a:ext cx="1029335" cy="1085850"/>
            <a:chOff x="2437" y="2032"/>
            <a:chExt cx="1244" cy="1264"/>
          </a:xfrm>
        </p:grpSpPr>
        <p:sp>
          <p:nvSpPr>
            <p:cNvPr id="9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9"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18" name="TextBox 117"/>
          <p:cNvSpPr txBox="1"/>
          <p:nvPr/>
        </p:nvSpPr>
        <p:spPr>
          <a:xfrm>
            <a:off x="2182731" y="915566"/>
            <a:ext cx="948690" cy="553085"/>
          </a:xfrm>
          <a:prstGeom prst="rect">
            <a:avLst/>
          </a:prstGeom>
          <a:noFill/>
        </p:spPr>
        <p:txBody>
          <a:bodyPr wrap="none" rtlCol="0">
            <a:spAutoFit/>
          </a:bodyPr>
          <a:lstStyle/>
          <a:p>
            <a:r>
              <a:rPr lang="en-US" altLang="zh-CN" sz="3000" b="1" dirty="0" err="1">
                <a:latin typeface="汉语拼音" panose="000B0604020202020204" pitchFamily="34" charset="0"/>
                <a:ea typeface="黑体" panose="02010609060101010101" pitchFamily="49" charset="-122"/>
                <a:cs typeface="汉语拼音" panose="000B0604020202020204" pitchFamily="34" charset="0"/>
              </a:rPr>
              <a:t>sù</a:t>
            </a:r>
            <a:endParaRPr lang="en-US" altLang="zh-CN" sz="3000" b="1"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19" name="TextBox 118"/>
          <p:cNvSpPr txBox="1"/>
          <p:nvPr/>
        </p:nvSpPr>
        <p:spPr>
          <a:xfrm>
            <a:off x="3296111" y="935830"/>
            <a:ext cx="948690" cy="553085"/>
          </a:xfrm>
          <a:prstGeom prst="rect">
            <a:avLst/>
          </a:prstGeom>
          <a:noFill/>
        </p:spPr>
        <p:txBody>
          <a:bodyPr wrap="none" rtlCol="0">
            <a:spAutoFit/>
          </a:bodyPr>
          <a:lstStyle/>
          <a:p>
            <a:r>
              <a:rPr lang="en-US" altLang="zh-CN" sz="3000" b="1" dirty="0" err="1">
                <a:latin typeface="汉语拼音" panose="000B0604020202020204" pitchFamily="34" charset="0"/>
                <a:ea typeface="黑体" panose="02010609060101010101" pitchFamily="49" charset="-122"/>
                <a:cs typeface="汉语拼音" panose="000B0604020202020204" pitchFamily="34" charset="0"/>
              </a:rPr>
              <a:t>xī</a:t>
            </a:r>
            <a:endParaRPr lang="en-US" altLang="zh-CN" sz="3000" b="1"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20" name="TextBox 119"/>
          <p:cNvSpPr txBox="1"/>
          <p:nvPr/>
        </p:nvSpPr>
        <p:spPr>
          <a:xfrm>
            <a:off x="4184978" y="938164"/>
            <a:ext cx="1714500" cy="553085"/>
          </a:xfrm>
          <a:prstGeom prst="rect">
            <a:avLst/>
          </a:prstGeom>
          <a:noFill/>
        </p:spPr>
        <p:txBody>
          <a:bodyPr wrap="none" rtlCol="0">
            <a:spAutoFit/>
          </a:bodyPr>
          <a:lstStyle/>
          <a:p>
            <a:r>
              <a:rPr lang="en-US" altLang="zh-CN" sz="3000" b="1" dirty="0" err="1">
                <a:latin typeface="汉语拼音" panose="000B0604020202020204" pitchFamily="34" charset="0"/>
                <a:ea typeface="黑体" panose="02010609060101010101" pitchFamily="49" charset="-122"/>
                <a:cs typeface="汉语拼音" panose="000B0604020202020204" pitchFamily="34" charset="0"/>
              </a:rPr>
              <a:t>zhèn</a:t>
            </a:r>
            <a:endParaRPr lang="en-US" altLang="zh-CN" sz="3000" b="1"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21" name="TextBox 120"/>
          <p:cNvSpPr txBox="1"/>
          <p:nvPr/>
        </p:nvSpPr>
        <p:spPr>
          <a:xfrm>
            <a:off x="5328461" y="935830"/>
            <a:ext cx="1906905" cy="553085"/>
          </a:xfrm>
          <a:prstGeom prst="rect">
            <a:avLst/>
          </a:prstGeom>
          <a:noFill/>
        </p:spPr>
        <p:txBody>
          <a:bodyPr wrap="none" rtlCol="0">
            <a:spAutoFit/>
          </a:bodyPr>
          <a:lstStyle/>
          <a:p>
            <a:r>
              <a:rPr lang="en-US" altLang="zh-CN" sz="3000" b="1" dirty="0" err="1">
                <a:latin typeface="汉语拼音" panose="000B0604020202020204" pitchFamily="34" charset="0"/>
                <a:ea typeface="黑体" panose="02010609060101010101" pitchFamily="49" charset="-122"/>
                <a:cs typeface="汉语拼音" panose="000B0604020202020204" pitchFamily="34" charset="0"/>
              </a:rPr>
              <a:t>xiōng</a:t>
            </a:r>
            <a:endParaRPr lang="en-US" altLang="zh-CN" sz="3000" b="1"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22" name="TextBox 121"/>
          <p:cNvSpPr txBox="1"/>
          <p:nvPr/>
        </p:nvSpPr>
        <p:spPr>
          <a:xfrm>
            <a:off x="6439383" y="935830"/>
            <a:ext cx="1524000" cy="553085"/>
          </a:xfrm>
          <a:prstGeom prst="rect">
            <a:avLst/>
          </a:prstGeom>
          <a:noFill/>
        </p:spPr>
        <p:txBody>
          <a:bodyPr wrap="none" rtlCol="0">
            <a:spAutoFit/>
          </a:bodyPr>
          <a:lstStyle/>
          <a:p>
            <a:r>
              <a:rPr lang="en-US" altLang="zh-CN" sz="3000" b="1" dirty="0" err="1">
                <a:latin typeface="汉语拼音" panose="000B0604020202020204" pitchFamily="34" charset="0"/>
                <a:ea typeface="黑体" panose="02010609060101010101" pitchFamily="49" charset="-122"/>
                <a:cs typeface="汉语拼音" panose="000B0604020202020204" pitchFamily="34" charset="0"/>
              </a:rPr>
              <a:t>huái</a:t>
            </a:r>
            <a:endParaRPr lang="en-US" altLang="zh-CN" sz="3000" b="1"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23" name="TextBox 122"/>
          <p:cNvSpPr txBox="1"/>
          <p:nvPr/>
        </p:nvSpPr>
        <p:spPr>
          <a:xfrm>
            <a:off x="7510953" y="935830"/>
            <a:ext cx="1141095" cy="553085"/>
          </a:xfrm>
          <a:prstGeom prst="rect">
            <a:avLst/>
          </a:prstGeom>
          <a:noFill/>
        </p:spPr>
        <p:txBody>
          <a:bodyPr wrap="none" rtlCol="0">
            <a:spAutoFit/>
          </a:bodyPr>
          <a:lstStyle/>
          <a:p>
            <a:r>
              <a:rPr lang="en-US" altLang="zh-CN" sz="3000" b="1" dirty="0" err="1">
                <a:latin typeface="汉语拼音" panose="000B0604020202020204" pitchFamily="34" charset="0"/>
                <a:ea typeface="黑体" panose="02010609060101010101" pitchFamily="49" charset="-122"/>
                <a:cs typeface="汉语拼音" panose="000B0604020202020204" pitchFamily="34" charset="0"/>
              </a:rPr>
              <a:t>zàn</a:t>
            </a:r>
            <a:endParaRPr lang="en-US" altLang="zh-CN" sz="3000" b="1"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24" name="TextBox 123"/>
          <p:cNvSpPr txBox="1"/>
          <p:nvPr/>
        </p:nvSpPr>
        <p:spPr>
          <a:xfrm>
            <a:off x="2014364" y="3017191"/>
            <a:ext cx="1333500" cy="553085"/>
          </a:xfrm>
          <a:prstGeom prst="rect">
            <a:avLst/>
          </a:prstGeom>
          <a:noFill/>
        </p:spPr>
        <p:txBody>
          <a:bodyPr wrap="none" rtlCol="0">
            <a:spAutoFit/>
          </a:bodyPr>
          <a:lstStyle/>
          <a:p>
            <a:r>
              <a:rPr lang="en-US" altLang="zh-CN" sz="3000" b="1" dirty="0" err="1">
                <a:latin typeface="汉语拼音" panose="000B0604020202020204" pitchFamily="34" charset="0"/>
                <a:ea typeface="黑体" panose="02010609060101010101" pitchFamily="49" charset="-122"/>
                <a:cs typeface="汉语拼音" panose="000B0604020202020204" pitchFamily="34" charset="0"/>
              </a:rPr>
              <a:t>xiào</a:t>
            </a:r>
            <a:endParaRPr lang="en-US" altLang="zh-CN" sz="3000" b="1"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28" name="TextBox 127"/>
          <p:cNvSpPr txBox="1"/>
          <p:nvPr/>
        </p:nvSpPr>
        <p:spPr>
          <a:xfrm>
            <a:off x="3221493" y="2984499"/>
            <a:ext cx="1331595" cy="553085"/>
          </a:xfrm>
          <a:prstGeom prst="rect">
            <a:avLst/>
          </a:prstGeom>
          <a:noFill/>
        </p:spPr>
        <p:txBody>
          <a:bodyPr wrap="none" rtlCol="0">
            <a:spAutoFit/>
          </a:bodyPr>
          <a:lstStyle/>
          <a:p>
            <a:r>
              <a:rPr lang="en-US" altLang="zh-CN" sz="3000" b="1" dirty="0" err="1">
                <a:latin typeface="汉语拼音" panose="000B0604020202020204" pitchFamily="34" charset="0"/>
                <a:ea typeface="黑体" panose="02010609060101010101" pitchFamily="49" charset="-122"/>
                <a:cs typeface="汉语拼音" panose="000B0604020202020204" pitchFamily="34" charset="0"/>
              </a:rPr>
              <a:t>fán</a:t>
            </a:r>
            <a:endParaRPr lang="en-US" altLang="zh-CN" sz="3000" b="1"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29" name="TextBox 128"/>
          <p:cNvSpPr txBox="1"/>
          <p:nvPr/>
        </p:nvSpPr>
        <p:spPr>
          <a:xfrm>
            <a:off x="4355056" y="3019793"/>
            <a:ext cx="948690" cy="553085"/>
          </a:xfrm>
          <a:prstGeom prst="rect">
            <a:avLst/>
          </a:prstGeom>
          <a:noFill/>
        </p:spPr>
        <p:txBody>
          <a:bodyPr wrap="none" rtlCol="0">
            <a:spAutoFit/>
          </a:bodyPr>
          <a:lstStyle/>
          <a:p>
            <a:r>
              <a:rPr lang="en-US" altLang="zh-CN" sz="3000" b="1" dirty="0" err="1">
                <a:latin typeface="汉语拼音" panose="000B0604020202020204" pitchFamily="34" charset="0"/>
                <a:ea typeface="黑体" panose="02010609060101010101" pitchFamily="49" charset="-122"/>
                <a:cs typeface="汉语拼音" panose="000B0604020202020204" pitchFamily="34" charset="0"/>
              </a:rPr>
              <a:t>gù</a:t>
            </a:r>
            <a:endParaRPr lang="en-US" altLang="zh-CN" sz="3000" b="1"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30" name="TextBox 129"/>
          <p:cNvSpPr txBox="1"/>
          <p:nvPr/>
        </p:nvSpPr>
        <p:spPr>
          <a:xfrm>
            <a:off x="5251086" y="3019793"/>
            <a:ext cx="1331595" cy="553085"/>
          </a:xfrm>
          <a:prstGeom prst="rect">
            <a:avLst/>
          </a:prstGeom>
          <a:noFill/>
        </p:spPr>
        <p:txBody>
          <a:bodyPr wrap="none" rtlCol="0">
            <a:spAutoFit/>
          </a:bodyPr>
          <a:lstStyle/>
          <a:p>
            <a:r>
              <a:rPr lang="en-US" altLang="zh-CN" sz="3000" b="1" dirty="0" err="1">
                <a:latin typeface="汉语拼音" panose="000B0604020202020204" pitchFamily="34" charset="0"/>
                <a:ea typeface="黑体" panose="02010609060101010101" pitchFamily="49" charset="-122"/>
                <a:cs typeface="汉语拼音" panose="000B0604020202020204" pitchFamily="34" charset="0"/>
              </a:rPr>
              <a:t>xùn</a:t>
            </a:r>
            <a:endParaRPr lang="en-US" altLang="zh-CN" sz="3000" b="1"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31" name="TextBox 130"/>
          <p:cNvSpPr txBox="1"/>
          <p:nvPr/>
        </p:nvSpPr>
        <p:spPr>
          <a:xfrm>
            <a:off x="6336749" y="3000973"/>
            <a:ext cx="1331595" cy="553085"/>
          </a:xfrm>
          <a:prstGeom prst="rect">
            <a:avLst/>
          </a:prstGeom>
          <a:noFill/>
        </p:spPr>
        <p:txBody>
          <a:bodyPr wrap="none" rtlCol="0">
            <a:spAutoFit/>
          </a:bodyPr>
          <a:lstStyle/>
          <a:p>
            <a:r>
              <a:rPr lang="en-US" altLang="zh-CN" sz="3000" b="1" dirty="0" err="1">
                <a:latin typeface="汉语拼音" panose="000B0604020202020204" pitchFamily="34" charset="0"/>
                <a:ea typeface="黑体" panose="02010609060101010101" pitchFamily="49" charset="-122"/>
                <a:cs typeface="汉语拼音" panose="000B0604020202020204" pitchFamily="34" charset="0"/>
              </a:rPr>
              <a:t>chì</a:t>
            </a:r>
            <a:endParaRPr lang="en-US" altLang="zh-CN" sz="3000" b="1"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2292" name="文本框 64"/>
          <p:cNvSpPr txBox="1"/>
          <p:nvPr/>
        </p:nvSpPr>
        <p:spPr>
          <a:xfrm>
            <a:off x="3081818" y="1443207"/>
            <a:ext cx="608330" cy="1083945"/>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晰</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4" name="文本框 64"/>
          <p:cNvSpPr txBox="1"/>
          <p:nvPr/>
        </p:nvSpPr>
        <p:spPr>
          <a:xfrm>
            <a:off x="4154333" y="1443207"/>
            <a:ext cx="999490"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振</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6" name="文本框 64"/>
          <p:cNvSpPr txBox="1"/>
          <p:nvPr/>
        </p:nvSpPr>
        <p:spPr>
          <a:xfrm>
            <a:off x="5280823" y="1443207"/>
            <a:ext cx="944245"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胸</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8" name="文本框 64"/>
          <p:cNvSpPr txBox="1"/>
          <p:nvPr/>
        </p:nvSpPr>
        <p:spPr>
          <a:xfrm>
            <a:off x="6352068" y="1443207"/>
            <a:ext cx="944245"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怀</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0" name="文本框 64"/>
          <p:cNvSpPr txBox="1"/>
          <p:nvPr/>
        </p:nvSpPr>
        <p:spPr>
          <a:xfrm>
            <a:off x="7503958" y="1443207"/>
            <a:ext cx="935355"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赞</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8" name="组合 7"/>
          <p:cNvGrpSpPr/>
          <p:nvPr/>
        </p:nvGrpSpPr>
        <p:grpSpPr>
          <a:xfrm>
            <a:off x="7481733" y="1443207"/>
            <a:ext cx="1029335" cy="1085850"/>
            <a:chOff x="2437" y="2032"/>
            <a:chExt cx="1244" cy="1264"/>
          </a:xfrm>
        </p:grpSpPr>
        <p:sp>
          <p:nvSpPr>
            <p:cNvPr id="9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b="1" dirty="0">
                <a:solidFill>
                  <a:srgbClr val="0000FF"/>
                </a:solidFill>
                <a:latin typeface="楷体" panose="02010609060101010101" pitchFamily="49" charset="-122"/>
                <a:ea typeface="楷体" panose="02010609060101010101" pitchFamily="49" charset="-122"/>
              </a:endParaRPr>
            </a:p>
          </p:txBody>
        </p:sp>
        <p:cxnSp>
          <p:nvCxnSpPr>
            <p:cNvPr id="9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 name="组合 7"/>
          <p:cNvGrpSpPr/>
          <p:nvPr/>
        </p:nvGrpSpPr>
        <p:grpSpPr>
          <a:xfrm>
            <a:off x="6367943" y="1437492"/>
            <a:ext cx="1029335" cy="1085850"/>
            <a:chOff x="2437" y="2032"/>
            <a:chExt cx="1244" cy="1264"/>
          </a:xfrm>
        </p:grpSpPr>
        <p:sp>
          <p:nvSpPr>
            <p:cNvPr id="9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b="1" dirty="0">
                <a:solidFill>
                  <a:srgbClr val="0000FF"/>
                </a:solidFill>
                <a:latin typeface="楷体" panose="02010609060101010101" pitchFamily="49" charset="-122"/>
                <a:ea typeface="楷体" panose="02010609060101010101" pitchFamily="49" charset="-122"/>
              </a:endParaRPr>
            </a:p>
          </p:txBody>
        </p:sp>
        <p:cxnSp>
          <p:nvCxnSpPr>
            <p:cNvPr id="9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 name="组合 7"/>
          <p:cNvGrpSpPr/>
          <p:nvPr/>
        </p:nvGrpSpPr>
        <p:grpSpPr>
          <a:xfrm>
            <a:off x="5267488" y="1437492"/>
            <a:ext cx="1029335" cy="1085850"/>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b="1" dirty="0">
                <a:solidFill>
                  <a:srgbClr val="0000FF"/>
                </a:solidFill>
                <a:latin typeface="楷体" panose="02010609060101010101" pitchFamily="49" charset="-122"/>
                <a:ea typeface="楷体" panose="02010609060101010101"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1" name="组合 7"/>
          <p:cNvGrpSpPr/>
          <p:nvPr/>
        </p:nvGrpSpPr>
        <p:grpSpPr>
          <a:xfrm>
            <a:off x="4153063" y="1437492"/>
            <a:ext cx="1029335" cy="1085850"/>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b="1" dirty="0">
                <a:solidFill>
                  <a:srgbClr val="0000FF"/>
                </a:solidFill>
                <a:latin typeface="楷体" panose="02010609060101010101" pitchFamily="49" charset="-122"/>
                <a:ea typeface="楷体" panose="02010609060101010101"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2" name="组合 7"/>
          <p:cNvGrpSpPr/>
          <p:nvPr/>
        </p:nvGrpSpPr>
        <p:grpSpPr>
          <a:xfrm>
            <a:off x="3052608" y="1442572"/>
            <a:ext cx="1029335" cy="1085850"/>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b="1" dirty="0">
                <a:solidFill>
                  <a:srgbClr val="0000FF"/>
                </a:solidFill>
                <a:latin typeface="楷体" panose="02010609060101010101" pitchFamily="49" charset="-122"/>
                <a:ea typeface="楷体" panose="02010609060101010101"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5" name="文本框 64"/>
          <p:cNvSpPr txBox="1"/>
          <p:nvPr/>
        </p:nvSpPr>
        <p:spPr>
          <a:xfrm>
            <a:off x="1973743" y="1422252"/>
            <a:ext cx="608330" cy="1083945"/>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肃</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113" name="组合 7"/>
          <p:cNvGrpSpPr/>
          <p:nvPr/>
        </p:nvGrpSpPr>
        <p:grpSpPr>
          <a:xfrm>
            <a:off x="1909608" y="1421617"/>
            <a:ext cx="1029335" cy="1085850"/>
            <a:chOff x="2437" y="2032"/>
            <a:chExt cx="1244" cy="1264"/>
          </a:xfrm>
        </p:grpSpPr>
        <p:sp>
          <p:nvSpPr>
            <p:cNvPr id="11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b="1" dirty="0">
                <a:solidFill>
                  <a:srgbClr val="0000FF"/>
                </a:solidFill>
                <a:latin typeface="楷体" panose="02010609060101010101" pitchFamily="49" charset="-122"/>
                <a:ea typeface="楷体" panose="02010609060101010101" pitchFamily="49" charset="-122"/>
              </a:endParaRPr>
            </a:p>
          </p:txBody>
        </p:sp>
        <p:cxnSp>
          <p:nvCxnSpPr>
            <p:cNvPr id="11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17" name="文本框 6"/>
          <p:cNvSpPr txBox="1"/>
          <p:nvPr/>
        </p:nvSpPr>
        <p:spPr>
          <a:xfrm>
            <a:off x="2678870" y="195486"/>
            <a:ext cx="6444567" cy="652486"/>
          </a:xfrm>
          <a:prstGeom prst="rect">
            <a:avLst/>
          </a:prstGeom>
          <a:noFill/>
        </p:spPr>
        <p:txBody>
          <a:bodyPr wrap="square" rtlCol="0" anchor="t">
            <a:spAutoFit/>
          </a:bodyPr>
          <a:lstStyle/>
          <a:p>
            <a:pPr>
              <a:lnSpc>
                <a:spcPct val="130000"/>
              </a:lnSpc>
            </a:pPr>
            <a:r>
              <a:rPr lang="zh-CN" altLang="en-US" sz="2800" dirty="0" smtClean="0">
                <a:latin typeface="黑体" panose="02010609060101010101" pitchFamily="49" charset="-122"/>
                <a:ea typeface="黑体" panose="02010609060101010101" pitchFamily="49" charset="-122"/>
                <a:cs typeface="黑体" panose="02010609060101010101" pitchFamily="49" charset="-122"/>
              </a:rPr>
              <a:t>本课的最后</a:t>
            </a:r>
            <a:r>
              <a:rPr lang="en-US" altLang="zh-CN" sz="2800" dirty="0" smtClean="0">
                <a:latin typeface="黑体" panose="02010609060101010101" pitchFamily="49" charset="-122"/>
                <a:ea typeface="黑体" panose="02010609060101010101" pitchFamily="49" charset="-122"/>
                <a:cs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cs typeface="黑体" panose="02010609060101010101" pitchFamily="49" charset="-122"/>
              </a:rPr>
              <a:t>我们一起来学习会写字吧！</a:t>
            </a:r>
            <a:endParaRPr lang="zh-CN" altLang="en-US" sz="2800" dirty="0" smtClean="0">
              <a:latin typeface="黑体" panose="02010609060101010101" pitchFamily="49" charset="-122"/>
              <a:ea typeface="黑体" panose="02010609060101010101" pitchFamily="49" charset="-122"/>
              <a:cs typeface="黑体" panose="02010609060101010101" pitchFamily="49" charset="-122"/>
            </a:endParaRPr>
          </a:p>
        </p:txBody>
      </p:sp>
      <p:sp>
        <p:nvSpPr>
          <p:cNvPr id="132" name="矩形 131"/>
          <p:cNvSpPr/>
          <p:nvPr/>
        </p:nvSpPr>
        <p:spPr>
          <a:xfrm>
            <a:off x="179512" y="712091"/>
            <a:ext cx="8784976" cy="4431409"/>
          </a:xfrm>
          <a:prstGeom prst="rect">
            <a:avLst/>
          </a:prstGeom>
          <a:noFill/>
          <a:ln w="9525">
            <a:solidFill>
              <a:srgbClr val="660033"/>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33" name="椭圆 132"/>
          <p:cNvSpPr/>
          <p:nvPr/>
        </p:nvSpPr>
        <p:spPr>
          <a:xfrm>
            <a:off x="323528" y="411950"/>
            <a:ext cx="2231577" cy="621459"/>
          </a:xfrm>
          <a:prstGeom prst="ellipse">
            <a:avLst/>
          </a:prstGeom>
          <a:solidFill>
            <a:schemeClr val="accent3">
              <a:lumMod val="40000"/>
              <a:lumOff val="60000"/>
            </a:schemeClr>
          </a:solidFill>
          <a:ln w="9525">
            <a:solidFill>
              <a:srgbClr val="660066"/>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4" name="组合 133"/>
          <p:cNvGrpSpPr/>
          <p:nvPr/>
        </p:nvGrpSpPr>
        <p:grpSpPr>
          <a:xfrm>
            <a:off x="611560" y="483958"/>
            <a:ext cx="1609767" cy="472337"/>
            <a:chOff x="760801" y="933520"/>
            <a:chExt cx="1609767" cy="472337"/>
          </a:xfrm>
        </p:grpSpPr>
        <p:grpSp>
          <p:nvGrpSpPr>
            <p:cNvPr id="135" name="组合 134"/>
            <p:cNvGrpSpPr/>
            <p:nvPr/>
          </p:nvGrpSpPr>
          <p:grpSpPr>
            <a:xfrm>
              <a:off x="760801" y="953665"/>
              <a:ext cx="1159241" cy="438582"/>
              <a:chOff x="467544" y="1510576"/>
              <a:chExt cx="1159241" cy="438582"/>
            </a:xfrm>
          </p:grpSpPr>
          <p:sp>
            <p:nvSpPr>
              <p:cNvPr id="137" name="TextBox 11">
                <a:hlinkClick r:id="rId1" action="ppaction://hlinkfile"/>
              </p:cNvPr>
              <p:cNvSpPr txBox="1">
                <a:spLocks noChangeArrowheads="1"/>
              </p:cNvSpPr>
              <p:nvPr/>
            </p:nvSpPr>
            <p:spPr bwMode="auto">
              <a:xfrm>
                <a:off x="505294" y="1510576"/>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defRPr/>
                </a:pPr>
                <a:r>
                  <a:rPr lang="zh-CN" altLang="en-US"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学写字</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138" name="矩形 137"/>
              <p:cNvSpPr/>
              <p:nvPr/>
            </p:nvSpPr>
            <p:spPr>
              <a:xfrm>
                <a:off x="1547664" y="1563638"/>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zh-CN" altLang="en-US" sz="1400">
                  <a:solidFill>
                    <a:prstClr val="white"/>
                  </a:solidFill>
                </a:endParaRPr>
              </a:p>
            </p:txBody>
          </p:sp>
          <p:sp>
            <p:nvSpPr>
              <p:cNvPr id="139" name="矩形 138"/>
              <p:cNvSpPr/>
              <p:nvPr/>
            </p:nvSpPr>
            <p:spPr>
              <a:xfrm>
                <a:off x="467544" y="1563638"/>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zh-CN" altLang="en-US" sz="1400">
                  <a:solidFill>
                    <a:prstClr val="white"/>
                  </a:solidFill>
                </a:endParaRPr>
              </a:p>
            </p:txBody>
          </p:sp>
        </p:grpSp>
        <p:pic>
          <p:nvPicPr>
            <p:cNvPr id="136" name="图片 1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057708">
              <a:off x="2035434" y="933520"/>
              <a:ext cx="335134" cy="472337"/>
            </a:xfrm>
            <a:prstGeom prst="rect">
              <a:avLst/>
            </a:prstGeom>
          </p:spPr>
        </p:pic>
      </p:grpSp>
      <p:pic>
        <p:nvPicPr>
          <p:cNvPr id="89" name="Picture 2" descr="C:\Users\zhangye\Desktop\点击.png">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3728" y="2499742"/>
            <a:ext cx="576064" cy="576531"/>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 descr="C:\Users\zhangye\Desktop\点击.png">
            <a:hlinkClick r:id="rId5"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5856" y="2499742"/>
            <a:ext cx="576064" cy="576531"/>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2" descr="C:\Users\zhangye\Desktop\点击.png">
            <a:hlinkClick r:id="rId6"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8934" y="2499742"/>
            <a:ext cx="576064" cy="576531"/>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2" descr="C:\Users\zhangye\Desktop\点击.png">
            <a:hlinkClick r:id="rId7"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08104" y="2499742"/>
            <a:ext cx="576064" cy="576531"/>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2" descr="C:\Users\zhangye\Desktop\点击.png">
            <a:hlinkClick r:id="rId8"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2499742"/>
            <a:ext cx="576064" cy="576531"/>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2" descr="C:\Users\zhangye\Desktop\点击.png">
            <a:hlinkClick r:id="rId9"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40352" y="2494409"/>
            <a:ext cx="576064" cy="576531"/>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2" descr="C:\Users\zhangye\Desktop\点击.png">
            <a:hlinkClick r:id="rId10"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53470" y="4566969"/>
            <a:ext cx="576064" cy="576531"/>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2" descr="C:\Users\zhangye\Desktop\点击.png">
            <a:hlinkClick r:id="rId11"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4750" y="4566969"/>
            <a:ext cx="576064" cy="576531"/>
          </a:xfrm>
          <a:prstGeom prst="rect">
            <a:avLst/>
          </a:prstGeom>
          <a:noFill/>
          <a:extLst>
            <a:ext uri="{909E8E84-426E-40DD-AFC4-6F175D3DCCD1}">
              <a14:hiddenFill xmlns:a14="http://schemas.microsoft.com/office/drawing/2010/main">
                <a:solidFill>
                  <a:srgbClr val="FFFFFF"/>
                </a:solidFill>
              </a14:hiddenFill>
            </a:ext>
          </a:extLst>
        </p:spPr>
      </p:pic>
      <p:pic>
        <p:nvPicPr>
          <p:cNvPr id="143" name="Picture 2" descr="C:\Users\zhangye\Desktop\点击.png">
            <a:hlinkClick r:id="rId12"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94870" y="4566969"/>
            <a:ext cx="576064" cy="576531"/>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2" descr="C:\Users\zhangye\Desktop\点击.png">
            <a:hlinkClick r:id="rId1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83932" y="4566969"/>
            <a:ext cx="576064" cy="576531"/>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2" descr="C:\Users\zhangye\Desktop\点击.png">
            <a:hlinkClick r:id="rId14"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35477" y="4566969"/>
            <a:ext cx="576064" cy="5765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1" grpId="0"/>
      <p:bldP spid="122" grpId="0"/>
      <p:bldP spid="123" grpId="0"/>
      <p:bldP spid="124" grpId="0"/>
      <p:bldP spid="128" grpId="0"/>
      <p:bldP spid="129" grpId="0"/>
      <p:bldP spid="130" grpId="0"/>
      <p:bldP spid="1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52710" y="2255060"/>
            <a:ext cx="1029163" cy="1088572"/>
            <a:chOff x="2437" y="2032"/>
            <a:chExt cx="1244" cy="1264"/>
          </a:xfrm>
        </p:grpSpPr>
        <p:sp>
          <p:nvSpPr>
            <p:cNvPr id="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 name="文本框 64"/>
          <p:cNvSpPr txBox="1"/>
          <p:nvPr/>
        </p:nvSpPr>
        <p:spPr>
          <a:xfrm>
            <a:off x="552710" y="2255804"/>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赞</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697251" y="1778027"/>
            <a:ext cx="740908"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zàn</a:t>
            </a:r>
            <a:endParaRPr lang="zh-CN" altLang="en-US" sz="2400" dirty="0">
              <a:latin typeface="汉语拼音" panose="000B0604020202020204" pitchFamily="34" charset="0"/>
              <a:cs typeface="汉语拼音" panose="000B0604020202020204" pitchFamily="34" charset="0"/>
            </a:endParaRPr>
          </a:p>
        </p:txBody>
      </p:sp>
      <p:sp>
        <p:nvSpPr>
          <p:cNvPr id="17" name="矩形 16"/>
          <p:cNvSpPr/>
          <p:nvPr/>
        </p:nvSpPr>
        <p:spPr>
          <a:xfrm>
            <a:off x="1847093" y="2208360"/>
            <a:ext cx="3044000" cy="954107"/>
          </a:xfrm>
          <a:prstGeom prst="rect">
            <a:avLst/>
          </a:prstGeom>
          <a:solidFill>
            <a:srgbClr val="CCFF99"/>
          </a:solidFill>
        </p:spPr>
        <p:txBody>
          <a:bodyPr wrap="square">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    第一</a:t>
            </a:r>
            <a:r>
              <a:rPr lang="zh-CN" altLang="en-US" sz="2800" b="1" dirty="0">
                <a:solidFill>
                  <a:srgbClr val="FF0000"/>
                </a:solidFill>
                <a:latin typeface="黑体" panose="02010609060101010101" pitchFamily="49" charset="-122"/>
                <a:ea typeface="黑体" panose="02010609060101010101" pitchFamily="49" charset="-122"/>
              </a:rPr>
              <a:t>个“先”弯钩变成提。</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9" name="椭圆 18"/>
          <p:cNvSpPr/>
          <p:nvPr/>
        </p:nvSpPr>
        <p:spPr>
          <a:xfrm>
            <a:off x="849106" y="2685414"/>
            <a:ext cx="263649" cy="24631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10.png"/>
          <p:cNvPicPr>
            <a:picLocks noChangeAspect="1"/>
          </p:cNvPicPr>
          <p:nvPr/>
        </p:nvPicPr>
        <p:blipFill>
          <a:blip r:embed="rId1"/>
          <a:stretch>
            <a:fillRect/>
          </a:stretch>
        </p:blipFill>
        <p:spPr>
          <a:xfrm>
            <a:off x="3369093" y="428610"/>
            <a:ext cx="2004126" cy="642942"/>
          </a:xfrm>
          <a:prstGeom prst="rect">
            <a:avLst/>
          </a:prstGeom>
        </p:spPr>
      </p:pic>
      <p:pic>
        <p:nvPicPr>
          <p:cNvPr id="22" name="Picture 2" descr="C:\Users\zhangye\Desktop\点击.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3291830"/>
            <a:ext cx="576064" cy="576531"/>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组合 7"/>
          <p:cNvGrpSpPr/>
          <p:nvPr/>
        </p:nvGrpSpPr>
        <p:grpSpPr>
          <a:xfrm>
            <a:off x="5407127" y="2011251"/>
            <a:ext cx="1029163" cy="1088572"/>
            <a:chOff x="2437" y="2032"/>
            <a:chExt cx="1244" cy="1264"/>
          </a:xfrm>
        </p:grpSpPr>
        <p:sp>
          <p:nvSpPr>
            <p:cNvPr id="25"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6" name="直接连接符 25"/>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7"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28" name="文本框 64"/>
          <p:cNvSpPr txBox="1"/>
          <p:nvPr/>
        </p:nvSpPr>
        <p:spPr>
          <a:xfrm>
            <a:off x="5407127" y="2011995"/>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顾</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29" name="椭圆 28"/>
          <p:cNvSpPr/>
          <p:nvPr/>
        </p:nvSpPr>
        <p:spPr>
          <a:xfrm>
            <a:off x="5652120" y="2484962"/>
            <a:ext cx="270416" cy="44682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线形标注 2 29"/>
          <p:cNvSpPr/>
          <p:nvPr/>
        </p:nvSpPr>
        <p:spPr>
          <a:xfrm>
            <a:off x="6588224" y="1663809"/>
            <a:ext cx="2411759" cy="1815882"/>
          </a:xfrm>
          <a:prstGeom prst="borderCallout2">
            <a:avLst>
              <a:gd name="adj1" fmla="val 99615"/>
              <a:gd name="adj2" fmla="val 48715"/>
              <a:gd name="adj3" fmla="val 119006"/>
              <a:gd name="adj4" fmla="val 32900"/>
              <a:gd name="adj5" fmla="val 64991"/>
              <a:gd name="adj6" fmla="val -65942"/>
            </a:avLst>
          </a:prstGeom>
          <a:solidFill>
            <a:srgbClr val="CCFF99"/>
          </a:solidFill>
        </p:spPr>
        <p:txBody>
          <a:bodyPr wrap="square">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    左边</a:t>
            </a:r>
            <a:r>
              <a:rPr lang="zh-CN" altLang="en-US" sz="2800" b="1" dirty="0">
                <a:solidFill>
                  <a:srgbClr val="FF0000"/>
                </a:solidFill>
                <a:latin typeface="黑体" panose="02010609060101010101" pitchFamily="49" charset="-122"/>
                <a:ea typeface="黑体" panose="02010609060101010101" pitchFamily="49" charset="-122"/>
              </a:rPr>
              <a:t>厂字里是横折加竖提，不是“巳”。</a:t>
            </a:r>
            <a:endParaRPr lang="zh-CN" sz="2800" b="1" dirty="0">
              <a:solidFill>
                <a:srgbClr val="FF0000"/>
              </a:solidFill>
              <a:latin typeface="黑体" panose="02010609060101010101" pitchFamily="49" charset="-122"/>
              <a:ea typeface="黑体" panose="02010609060101010101" pitchFamily="49" charset="-122"/>
            </a:endParaRPr>
          </a:p>
        </p:txBody>
      </p:sp>
      <p:sp>
        <p:nvSpPr>
          <p:cNvPr id="31" name="矩形 30"/>
          <p:cNvSpPr/>
          <p:nvPr/>
        </p:nvSpPr>
        <p:spPr>
          <a:xfrm>
            <a:off x="5563303" y="1539019"/>
            <a:ext cx="543739"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gù</a:t>
            </a:r>
            <a:endParaRPr lang="zh-CN" altLang="en-US" sz="2400" dirty="0">
              <a:latin typeface="汉语拼音" panose="000B0604020202020204" pitchFamily="34" charset="0"/>
              <a:cs typeface="汉语拼音" panose="000B0604020202020204" pitchFamily="34" charset="0"/>
            </a:endParaRPr>
          </a:p>
        </p:txBody>
      </p:sp>
      <p:pic>
        <p:nvPicPr>
          <p:cNvPr id="32" name="Picture 2" descr="C:\Users\zhangye\Desktop\点击.png">
            <a:hlinkClick r:id="rId4"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2120" y="3075806"/>
            <a:ext cx="576064" cy="5765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8" grpId="0"/>
      <p:bldP spid="29" grpId="0" animBg="1"/>
      <p:bldP spid="30" grpId="0" animBg="1"/>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1597350" y="2140381"/>
            <a:ext cx="1029163" cy="1088572"/>
            <a:chOff x="2437" y="2032"/>
            <a:chExt cx="1244" cy="1264"/>
          </a:xfrm>
        </p:grpSpPr>
        <p:sp>
          <p:nvSpPr>
            <p:cNvPr id="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 name="文本框 64"/>
          <p:cNvSpPr txBox="1"/>
          <p:nvPr/>
        </p:nvSpPr>
        <p:spPr>
          <a:xfrm>
            <a:off x="1597350" y="2141125"/>
            <a:ext cx="608489" cy="1083945"/>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肃</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1796871" y="1670611"/>
            <a:ext cx="500458" cy="461665"/>
          </a:xfrm>
          <a:prstGeom prst="rect">
            <a:avLst/>
          </a:prstGeom>
        </p:spPr>
        <p:txBody>
          <a:bodyPr wrap="none">
            <a:spAutoFit/>
          </a:bodyPr>
          <a:lstStyle/>
          <a:p>
            <a:r>
              <a:rPr lang="en-US" altLang="zh-CN" sz="2400" dirty="0" err="1" smtClean="0">
                <a:solidFill>
                  <a:prstClr val="black"/>
                </a:solidFill>
                <a:latin typeface="汉语拼音" panose="000B0604020202020204" pitchFamily="34" charset="0"/>
                <a:ea typeface="黑体" panose="02010609060101010101" pitchFamily="49" charset="-122"/>
                <a:cs typeface="汉语拼音" panose="000B0604020202020204" pitchFamily="34" charset="0"/>
              </a:rPr>
              <a:t>sù</a:t>
            </a:r>
            <a:endParaRPr lang="zh-CN" altLang="en-US" sz="2400" dirty="0">
              <a:latin typeface="汉语拼音" panose="000B0604020202020204" pitchFamily="34" charset="0"/>
              <a:cs typeface="汉语拼音" panose="000B0604020202020204" pitchFamily="34" charset="0"/>
            </a:endParaRPr>
          </a:p>
        </p:txBody>
      </p:sp>
      <p:sp>
        <p:nvSpPr>
          <p:cNvPr id="9" name="椭圆 8"/>
          <p:cNvSpPr/>
          <p:nvPr/>
        </p:nvSpPr>
        <p:spPr>
          <a:xfrm>
            <a:off x="1756030" y="2693709"/>
            <a:ext cx="655730" cy="45410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线形标注 2 9"/>
          <p:cNvSpPr/>
          <p:nvPr/>
        </p:nvSpPr>
        <p:spPr>
          <a:xfrm>
            <a:off x="3491880" y="1670611"/>
            <a:ext cx="2952328" cy="1815882"/>
          </a:xfrm>
          <a:prstGeom prst="borderCallout2">
            <a:avLst>
              <a:gd name="adj1" fmla="val 99615"/>
              <a:gd name="adj2" fmla="val 48715"/>
              <a:gd name="adj3" fmla="val 119006"/>
              <a:gd name="adj4" fmla="val 32900"/>
              <a:gd name="adj5" fmla="val 74273"/>
              <a:gd name="adj6" fmla="val -34836"/>
            </a:avLst>
          </a:prstGeom>
          <a:solidFill>
            <a:srgbClr val="CCFF99"/>
          </a:solidFill>
        </p:spPr>
        <p:txBody>
          <a:bodyPr wrap="square">
            <a:spAutoFit/>
          </a:bodyPr>
          <a:lstStyle/>
          <a:p>
            <a:r>
              <a:rPr lang="zh-CN" altLang="en-US" sz="2800" b="1" dirty="0">
                <a:solidFill>
                  <a:srgbClr val="FF0000"/>
                </a:solidFill>
                <a:latin typeface="黑体" panose="02010609060101010101" pitchFamily="49" charset="-122"/>
                <a:ea typeface="黑体" panose="02010609060101010101" pitchFamily="49" charset="-122"/>
              </a:rPr>
              <a:t>    下半边的笔顺为“先两边后中间”而非“从左到右”。</a:t>
            </a:r>
            <a:endParaRPr lang="zh-CN" sz="2800" b="1" dirty="0">
              <a:solidFill>
                <a:srgbClr val="FF0000"/>
              </a:solidFill>
              <a:latin typeface="黑体" panose="02010609060101010101" pitchFamily="49" charset="-122"/>
              <a:ea typeface="黑体" panose="02010609060101010101" pitchFamily="49" charset="-122"/>
            </a:endParaRPr>
          </a:p>
        </p:txBody>
      </p:sp>
      <p:pic>
        <p:nvPicPr>
          <p:cNvPr id="11" name="图片 10" descr="26523992_010017343033_2"/>
          <p:cNvPicPr>
            <a:picLocks noChangeAspect="1"/>
          </p:cNvPicPr>
          <p:nvPr/>
        </p:nvPicPr>
        <p:blipFill>
          <a:blip r:embed="rId1">
            <a:clrChange>
              <a:clrFrom>
                <a:srgbClr val="F9FF93">
                  <a:alpha val="100000"/>
                </a:srgbClr>
              </a:clrFrom>
              <a:clrTo>
                <a:srgbClr val="F9FF93">
                  <a:alpha val="100000"/>
                  <a:alpha val="0"/>
                </a:srgbClr>
              </a:clrTo>
            </a:clrChange>
          </a:blip>
          <a:stretch>
            <a:fillRect/>
          </a:stretch>
        </p:blipFill>
        <p:spPr>
          <a:xfrm>
            <a:off x="7258028" y="2846428"/>
            <a:ext cx="1669538" cy="1669538"/>
          </a:xfrm>
          <a:prstGeom prst="rect">
            <a:avLst/>
          </a:prstGeom>
        </p:spPr>
      </p:pic>
      <p:pic>
        <p:nvPicPr>
          <p:cNvPr id="12" name="Picture 2" descr="C:\Users\zhangye\Desktop\点击.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5696" y="3219822"/>
            <a:ext cx="576064" cy="5765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27584" y="1274847"/>
            <a:ext cx="3791423" cy="540725"/>
          </a:xfrm>
          <a:prstGeom prst="rect">
            <a:avLst/>
          </a:prstGeom>
        </p:spPr>
        <p:txBody>
          <a:bodyPr wrap="none">
            <a:spAutoFit/>
          </a:bodyPr>
          <a:lstStyle/>
          <a:p>
            <a:pPr algn="l">
              <a:lnSpc>
                <a:spcPct val="120000"/>
              </a:lnSpc>
            </a:pPr>
            <a:r>
              <a:rPr lang="zh-CN" altLang="en-US" sz="2800" b="1" dirty="0">
                <a:latin typeface="黑体" panose="02010609060101010101" pitchFamily="49" charset="-122"/>
                <a:ea typeface="黑体" panose="02010609060101010101" pitchFamily="49" charset="-122"/>
              </a:rPr>
              <a:t>一、</a:t>
            </a:r>
            <a:r>
              <a:rPr sz="2800" b="1" dirty="0">
                <a:latin typeface="黑体" panose="02010609060101010101" pitchFamily="49" charset="-122"/>
                <a:ea typeface="黑体" panose="02010609060101010101" pitchFamily="49" charset="-122"/>
                <a:sym typeface="+mn-ea"/>
              </a:rPr>
              <a:t>比一比，再组词</a:t>
            </a:r>
            <a:r>
              <a:rPr lang="zh-CN" altLang="en-US" sz="2800" b="1" dirty="0">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p:txBody>
      </p:sp>
      <p:sp>
        <p:nvSpPr>
          <p:cNvPr id="16" name="文本框 14"/>
          <p:cNvSpPr txBox="1"/>
          <p:nvPr/>
        </p:nvSpPr>
        <p:spPr>
          <a:xfrm>
            <a:off x="624428" y="411510"/>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620" y="464186"/>
            <a:ext cx="366860" cy="456339"/>
          </a:xfrm>
          <a:prstGeom prst="rect">
            <a:avLst/>
          </a:prstGeom>
        </p:spPr>
      </p:pic>
      <p:sp>
        <p:nvSpPr>
          <p:cNvPr id="2" name="矩形 1"/>
          <p:cNvSpPr/>
          <p:nvPr/>
        </p:nvSpPr>
        <p:spPr>
          <a:xfrm>
            <a:off x="0" y="2283460"/>
            <a:ext cx="9544050" cy="1383665"/>
          </a:xfrm>
          <a:prstGeom prst="rect">
            <a:avLst/>
          </a:prstGeom>
        </p:spPr>
        <p:txBody>
          <a:bodyPr wrap="square">
            <a:spAutoFit/>
          </a:bodyPr>
          <a:lstStyle/>
          <a:p>
            <a:pPr>
              <a:lnSpc>
                <a:spcPct val="150000"/>
              </a:lnSpc>
            </a:pPr>
            <a:r>
              <a:rPr sz="2800" b="1" dirty="0">
                <a:latin typeface="楷体" panose="02010609060101010101" pitchFamily="49" charset="-122"/>
                <a:ea typeface="楷体" panose="02010609060101010101" pitchFamily="49" charset="-122"/>
                <a:cs typeface="楷体" panose="02010609060101010101" pitchFamily="49" charset="-122"/>
              </a:rPr>
              <a:t>崛(      )    租(      </a:t>
            </a:r>
            <a:r>
              <a:rPr sz="2800" b="1" dirty="0" smtClean="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   </a:t>
            </a:r>
            <a:r>
              <a:rPr lang="zh-CN" sz="2800" b="1" dirty="0">
                <a:latin typeface="楷体" panose="02010609060101010101" pitchFamily="49" charset="-122"/>
                <a:ea typeface="楷体" panose="02010609060101010101" pitchFamily="49" charset="-122"/>
                <a:cs typeface="楷体" panose="02010609060101010101" pitchFamily="49" charset="-122"/>
              </a:rPr>
              <a:t>效 </a:t>
            </a:r>
            <a:r>
              <a:rPr sz="2800" b="1" dirty="0">
                <a:latin typeface="楷体" panose="02010609060101010101" pitchFamily="49" charset="-122"/>
                <a:ea typeface="楷体" panose="02010609060101010101" pitchFamily="49" charset="-122"/>
                <a:cs typeface="楷体" panose="02010609060101010101" pitchFamily="49" charset="-122"/>
                <a:sym typeface="+mn-ea"/>
              </a:rPr>
              <a:t>(      ) </a:t>
            </a:r>
            <a:r>
              <a:rPr sz="2800" b="1" dirty="0">
                <a:latin typeface="楷体" panose="02010609060101010101" pitchFamily="49" charset="-122"/>
                <a:ea typeface="楷体" panose="02010609060101010101" pitchFamily="49" charset="-122"/>
                <a:cs typeface="楷体" panose="02010609060101010101" pitchFamily="49" charset="-122"/>
              </a:rPr>
              <a:t> </a:t>
            </a:r>
            <a:r>
              <a:rPr sz="2800" b="1" dirty="0">
                <a:latin typeface="楷体" panose="02010609060101010101" pitchFamily="49" charset="-122"/>
                <a:ea typeface="楷体" panose="02010609060101010101" pitchFamily="49" charset="-122"/>
                <a:cs typeface="楷体" panose="02010609060101010101" pitchFamily="49" charset="-122"/>
                <a:sym typeface="+mn-ea"/>
              </a:rPr>
              <a:t> </a:t>
            </a:r>
            <a:endParaRPr sz="2800" b="1" dirty="0">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zh-CN" sz="2800" b="1" dirty="0">
                <a:latin typeface="楷体" panose="02010609060101010101" pitchFamily="49" charset="-122"/>
                <a:ea typeface="楷体" panose="02010609060101010101" pitchFamily="49" charset="-122"/>
                <a:cs typeface="楷体" panose="02010609060101010101" pitchFamily="49" charset="-122"/>
              </a:rPr>
              <a:t>掘</a:t>
            </a:r>
            <a:r>
              <a:rPr sz="2800" b="1" dirty="0">
                <a:latin typeface="楷体" panose="02010609060101010101" pitchFamily="49" charset="-122"/>
                <a:ea typeface="楷体" panose="02010609060101010101" pitchFamily="49" charset="-122"/>
                <a:cs typeface="楷体" panose="02010609060101010101" pitchFamily="49" charset="-122"/>
              </a:rPr>
              <a:t>(      </a:t>
            </a:r>
            <a:r>
              <a:rPr lang="zh-CN" sz="2800" b="1" dirty="0" smtClean="0">
                <a:latin typeface="楷体" panose="02010609060101010101" pitchFamily="49" charset="-122"/>
                <a:ea typeface="楷体" panose="02010609060101010101" pitchFamily="49" charset="-122"/>
                <a:cs typeface="楷体" panose="02010609060101010101" pitchFamily="49" charset="-122"/>
              </a:rPr>
              <a:t>）   </a:t>
            </a:r>
            <a:r>
              <a:rPr lang="zh-CN" sz="2800" b="1" dirty="0">
                <a:latin typeface="楷体" panose="02010609060101010101" pitchFamily="49" charset="-122"/>
                <a:ea typeface="楷体" panose="02010609060101010101" pitchFamily="49" charset="-122"/>
                <a:cs typeface="楷体" panose="02010609060101010101" pitchFamily="49" charset="-122"/>
              </a:rPr>
              <a:t>祖</a:t>
            </a:r>
            <a:r>
              <a:rPr sz="2800" b="1" dirty="0">
                <a:latin typeface="楷体" panose="02010609060101010101" pitchFamily="49" charset="-122"/>
                <a:ea typeface="楷体" panose="02010609060101010101" pitchFamily="49" charset="-122"/>
                <a:cs typeface="楷体" panose="02010609060101010101" pitchFamily="49" charset="-122"/>
                <a:sym typeface="+mn-ea"/>
              </a:rPr>
              <a:t>(      </a:t>
            </a:r>
            <a:r>
              <a:rPr sz="2800" b="1" dirty="0" smtClean="0">
                <a:latin typeface="楷体" panose="02010609060101010101" pitchFamily="49" charset="-122"/>
                <a:ea typeface="楷体" panose="02010609060101010101" pitchFamily="49" charset="-122"/>
                <a:cs typeface="楷体" panose="02010609060101010101" pitchFamily="49" charset="-122"/>
                <a:sym typeface="+mn-ea"/>
              </a:rPr>
              <a:t>)</a:t>
            </a:r>
            <a:r>
              <a:rPr sz="2800" b="1" dirty="0">
                <a:latin typeface="楷体" panose="02010609060101010101" pitchFamily="49" charset="-122"/>
                <a:ea typeface="楷体" panose="02010609060101010101" pitchFamily="49" charset="-122"/>
                <a:cs typeface="楷体" panose="02010609060101010101" pitchFamily="49" charset="-122"/>
                <a:sym typeface="+mn-ea"/>
              </a:rPr>
              <a:t>   </a:t>
            </a:r>
            <a:r>
              <a:rPr lang="zh-CN" sz="2800" b="1" dirty="0">
                <a:latin typeface="楷体" panose="02010609060101010101" pitchFamily="49" charset="-122"/>
                <a:ea typeface="楷体" panose="02010609060101010101" pitchFamily="49" charset="-122"/>
                <a:cs typeface="楷体" panose="02010609060101010101" pitchFamily="49" charset="-122"/>
                <a:sym typeface="+mn-ea"/>
              </a:rPr>
              <a:t>郊</a:t>
            </a:r>
            <a:r>
              <a:rPr sz="2800" b="1" dirty="0">
                <a:latin typeface="楷体" panose="02010609060101010101" pitchFamily="49" charset="-122"/>
                <a:ea typeface="楷体" panose="02010609060101010101" pitchFamily="49" charset="-122"/>
                <a:cs typeface="楷体" panose="02010609060101010101" pitchFamily="49" charset="-122"/>
                <a:sym typeface="+mn-ea"/>
              </a:rPr>
              <a:t>(      )</a:t>
            </a:r>
            <a:r>
              <a:rPr sz="2800" dirty="0">
                <a:latin typeface="楷体" panose="02010609060101010101" pitchFamily="49" charset="-122"/>
                <a:ea typeface="楷体" panose="02010609060101010101" pitchFamily="49" charset="-122"/>
                <a:sym typeface="+mn-ea"/>
              </a:rPr>
              <a:t> </a:t>
            </a:r>
            <a:endParaRPr lang="zh-CN" sz="2800" dirty="0">
              <a:latin typeface="楷体" panose="02010609060101010101" pitchFamily="49" charset="-122"/>
              <a:ea typeface="楷体" panose="02010609060101010101" pitchFamily="49" charset="-122"/>
            </a:endParaRPr>
          </a:p>
        </p:txBody>
      </p:sp>
      <p:sp>
        <p:nvSpPr>
          <p:cNvPr id="6" name="文本框 6"/>
          <p:cNvSpPr txBox="1"/>
          <p:nvPr/>
        </p:nvSpPr>
        <p:spPr>
          <a:xfrm>
            <a:off x="591994" y="2489458"/>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崛起</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 name="文本框 6"/>
          <p:cNvSpPr txBox="1"/>
          <p:nvPr/>
        </p:nvSpPr>
        <p:spPr>
          <a:xfrm>
            <a:off x="623898" y="3143825"/>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发掘</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文本框 6"/>
          <p:cNvSpPr txBox="1"/>
          <p:nvPr/>
        </p:nvSpPr>
        <p:spPr>
          <a:xfrm>
            <a:off x="3192691" y="2489458"/>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出租</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3115857" y="3143825"/>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祖国</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文本框 6"/>
          <p:cNvSpPr txBox="1"/>
          <p:nvPr/>
        </p:nvSpPr>
        <p:spPr>
          <a:xfrm>
            <a:off x="5635140" y="2413258"/>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效果</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文本框 6"/>
          <p:cNvSpPr txBox="1"/>
          <p:nvPr/>
        </p:nvSpPr>
        <p:spPr>
          <a:xfrm>
            <a:off x="5438007" y="3143825"/>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郊外</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4" grpId="0"/>
      <p:bldP spid="5" grpId="0"/>
      <p:bldP spid="7" grpId="0"/>
      <p:bldP spid="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34874" y="780817"/>
            <a:ext cx="3791423" cy="540725"/>
          </a:xfrm>
          <a:prstGeom prst="rect">
            <a:avLst/>
          </a:prstGeom>
        </p:spPr>
        <p:txBody>
          <a:bodyPr wrap="none">
            <a:spAutoFit/>
          </a:bodyPr>
          <a:lstStyle/>
          <a:p>
            <a:pPr algn="l">
              <a:lnSpc>
                <a:spcPct val="120000"/>
              </a:lnSpc>
            </a:pPr>
            <a:r>
              <a:rPr lang="zh-CN" altLang="en-US" sz="2800" b="1" dirty="0">
                <a:latin typeface="黑体" panose="02010609060101010101" pitchFamily="49" charset="-122"/>
                <a:ea typeface="黑体" panose="02010609060101010101" pitchFamily="49" charset="-122"/>
              </a:rPr>
              <a:t>二、</a:t>
            </a:r>
            <a:r>
              <a:rPr sz="2800" b="1" dirty="0">
                <a:latin typeface="黑体" panose="02010609060101010101" pitchFamily="49" charset="-122"/>
                <a:ea typeface="黑体" panose="02010609060101010101" pitchFamily="49" charset="-122"/>
                <a:sym typeface="+mn-ea"/>
              </a:rPr>
              <a:t>把词语补充完整</a:t>
            </a:r>
            <a:r>
              <a:rPr lang="zh-CN" altLang="en-US" sz="2800" b="1" dirty="0">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p:txBody>
      </p:sp>
      <p:sp>
        <p:nvSpPr>
          <p:cNvPr id="2" name="矩形 1"/>
          <p:cNvSpPr/>
          <p:nvPr/>
        </p:nvSpPr>
        <p:spPr>
          <a:xfrm>
            <a:off x="1154063" y="1806544"/>
            <a:ext cx="7221681" cy="3322955"/>
          </a:xfrm>
          <a:prstGeom prst="rect">
            <a:avLst/>
          </a:prstGeom>
        </p:spPr>
        <p:txBody>
          <a:bodyPr wrap="square">
            <a:spAutoFit/>
          </a:bodyPr>
          <a:lstStyle/>
          <a:p>
            <a:pPr>
              <a:lnSpc>
                <a:spcPct val="150000"/>
              </a:lnSpc>
            </a:pPr>
            <a:r>
              <a:rPr sz="2800" b="1" dirty="0">
                <a:latin typeface="楷体" panose="02010609060101010101" pitchFamily="49" charset="-122"/>
                <a:ea typeface="楷体" panose="02010609060101010101" pitchFamily="49" charset="-122"/>
                <a:cs typeface="楷体" panose="02010609060101010101" pitchFamily="49" charset="-122"/>
              </a:rPr>
              <a:t>疑（   </a:t>
            </a:r>
            <a:r>
              <a:rPr sz="2800" b="1" dirty="0" smtClean="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不解       </a:t>
            </a:r>
            <a:r>
              <a:rPr lang="zh-CN" sz="2800" b="1" dirty="0">
                <a:latin typeface="楷体" panose="02010609060101010101" pitchFamily="49" charset="-122"/>
                <a:ea typeface="楷体" panose="02010609060101010101" pitchFamily="49" charset="-122"/>
                <a:cs typeface="楷体" panose="02010609060101010101" pitchFamily="49" charset="-122"/>
              </a:rPr>
              <a:t>热闹</a:t>
            </a:r>
            <a:r>
              <a:rPr sz="2800" b="1" dirty="0">
                <a:latin typeface="楷体" panose="02010609060101010101" pitchFamily="49" charset="-122"/>
                <a:ea typeface="楷体" panose="02010609060101010101" pitchFamily="49" charset="-122"/>
                <a:cs typeface="楷体" panose="02010609060101010101" pitchFamily="49" charset="-122"/>
              </a:rPr>
              <a:t>（   ）（   ）   </a:t>
            </a:r>
            <a:endParaRPr sz="2800" b="1" dirty="0">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sz="2800" b="1" dirty="0">
                <a:latin typeface="楷体" panose="02010609060101010101" pitchFamily="49" charset="-122"/>
                <a:ea typeface="楷体" panose="02010609060101010101" pitchFamily="49" charset="-122"/>
                <a:cs typeface="楷体" panose="02010609060101010101" pitchFamily="49" charset="-122"/>
              </a:rPr>
              <a:t>左（   </a:t>
            </a:r>
            <a:r>
              <a:rPr sz="2800" b="1" dirty="0" smtClean="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右</a:t>
            </a:r>
            <a:r>
              <a:rPr lang="zh-CN" sz="2800" b="1" dirty="0">
                <a:latin typeface="楷体" panose="02010609060101010101" pitchFamily="49" charset="-122"/>
                <a:ea typeface="楷体" panose="02010609060101010101" pitchFamily="49" charset="-122"/>
                <a:cs typeface="楷体" panose="02010609060101010101" pitchFamily="49" charset="-122"/>
              </a:rPr>
              <a:t>（   </a:t>
            </a:r>
            <a:r>
              <a:rPr lang="zh-CN" sz="2800" b="1" dirty="0" smtClean="0">
                <a:latin typeface="楷体" panose="02010609060101010101" pitchFamily="49" charset="-122"/>
                <a:ea typeface="楷体" panose="02010609060101010101" pitchFamily="49" charset="-122"/>
                <a:cs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cs typeface="楷体" panose="02010609060101010101" pitchFamily="49" charset="-122"/>
              </a:rPr>
              <a:t> </a:t>
            </a:r>
            <a:r>
              <a:rPr lang="zh-CN" sz="2800" b="1" dirty="0" smtClean="0">
                <a:latin typeface="楷体" panose="02010609060101010101" pitchFamily="49" charset="-122"/>
                <a:ea typeface="楷体" panose="02010609060101010101" pitchFamily="49" charset="-122"/>
                <a:cs typeface="楷体" panose="02010609060101010101" pitchFamily="49" charset="-122"/>
              </a:rPr>
              <a:t>难以</a:t>
            </a:r>
            <a:r>
              <a:rPr sz="2800" b="1" dirty="0">
                <a:latin typeface="楷体" panose="02010609060101010101" pitchFamily="49" charset="-122"/>
                <a:ea typeface="楷体" panose="02010609060101010101" pitchFamily="49" charset="-122"/>
                <a:cs typeface="楷体" panose="02010609060101010101" pitchFamily="49" charset="-122"/>
              </a:rPr>
              <a:t>（ </a:t>
            </a:r>
            <a:r>
              <a:rPr lang="en-US" sz="2800" b="1" dirty="0" smtClean="0">
                <a:latin typeface="楷体" panose="02010609060101010101" pitchFamily="49" charset="-122"/>
                <a:ea typeface="楷体" panose="02010609060101010101" pitchFamily="49" charset="-122"/>
                <a:cs typeface="楷体" panose="02010609060101010101" pitchFamily="49" charset="-122"/>
              </a:rPr>
              <a:t> </a:t>
            </a:r>
            <a:r>
              <a:rPr sz="2800" b="1" dirty="0">
                <a:latin typeface="楷体" panose="02010609060101010101" pitchFamily="49" charset="-122"/>
                <a:ea typeface="楷体" panose="02010609060101010101" pitchFamily="49" charset="-122"/>
                <a:cs typeface="楷体" panose="02010609060101010101" pitchFamily="49" charset="-122"/>
              </a:rPr>
              <a:t> ）（ </a:t>
            </a:r>
            <a:r>
              <a:rPr lang="en-US" sz="2800" b="1" dirty="0" smtClean="0">
                <a:latin typeface="楷体" panose="02010609060101010101" pitchFamily="49" charset="-122"/>
                <a:ea typeface="楷体" panose="02010609060101010101" pitchFamily="49" charset="-122"/>
                <a:cs typeface="楷体" panose="02010609060101010101" pitchFamily="49" charset="-122"/>
              </a:rPr>
              <a:t> </a:t>
            </a:r>
            <a:r>
              <a:rPr sz="2800" b="1" dirty="0">
                <a:latin typeface="楷体" panose="02010609060101010101" pitchFamily="49" charset="-122"/>
                <a:ea typeface="楷体" panose="02010609060101010101" pitchFamily="49" charset="-122"/>
                <a:cs typeface="楷体" panose="02010609060101010101" pitchFamily="49" charset="-122"/>
              </a:rPr>
              <a:t> ）   </a:t>
            </a:r>
            <a:endParaRPr sz="2800" b="1" dirty="0">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sz="2800" b="1" dirty="0">
                <a:latin typeface="楷体" panose="02010609060101010101" pitchFamily="49" charset="-122"/>
                <a:ea typeface="楷体" panose="02010609060101010101" pitchFamily="49" charset="-122"/>
                <a:cs typeface="楷体" panose="02010609060101010101" pitchFamily="49" charset="-122"/>
              </a:rPr>
              <a:t>（   </a:t>
            </a:r>
            <a:r>
              <a:rPr sz="2800" b="1" dirty="0" smtClean="0">
                <a:latin typeface="楷体" panose="02010609060101010101" pitchFamily="49" charset="-122"/>
                <a:ea typeface="楷体" panose="02010609060101010101" pitchFamily="49" charset="-122"/>
                <a:cs typeface="楷体" panose="02010609060101010101" pitchFamily="49" charset="-122"/>
              </a:rPr>
              <a:t>）</a:t>
            </a:r>
            <a:r>
              <a:rPr lang="zh-CN" sz="2800" b="1" dirty="0">
                <a:latin typeface="楷体" panose="02010609060101010101" pitchFamily="49" charset="-122"/>
                <a:ea typeface="楷体" panose="02010609060101010101" pitchFamily="49" charset="-122"/>
                <a:cs typeface="楷体" panose="02010609060101010101" pitchFamily="49" charset="-122"/>
              </a:rPr>
              <a:t>有所</a:t>
            </a:r>
            <a:r>
              <a:rPr sz="2800" b="1" dirty="0">
                <a:latin typeface="楷体" panose="02010609060101010101" pitchFamily="49" charset="-122"/>
                <a:ea typeface="楷体" panose="02010609060101010101" pitchFamily="49" charset="-122"/>
                <a:cs typeface="楷体" panose="02010609060101010101" pitchFamily="49" charset="-122"/>
              </a:rPr>
              <a:t>（   </a:t>
            </a:r>
            <a:r>
              <a:rPr sz="2800" b="1" dirty="0" smtClean="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 </a:t>
            </a:r>
            <a:r>
              <a:rPr sz="2800" dirty="0">
                <a:latin typeface="楷体" panose="02010609060101010101" pitchFamily="49" charset="-122"/>
                <a:ea typeface="楷体" panose="02010609060101010101" pitchFamily="49" charset="-122"/>
                <a:sym typeface="+mn-ea"/>
              </a:rPr>
              <a:t> </a:t>
            </a:r>
            <a:endParaRPr lang="zh-CN" sz="2800" dirty="0">
              <a:latin typeface="楷体" panose="02010609060101010101" pitchFamily="49" charset="-122"/>
              <a:ea typeface="楷体" panose="02010609060101010101" pitchFamily="49" charset="-122"/>
            </a:endParaRPr>
          </a:p>
        </p:txBody>
      </p:sp>
      <p:sp>
        <p:nvSpPr>
          <p:cNvPr id="6" name="文本框 6"/>
          <p:cNvSpPr txBox="1"/>
          <p:nvPr/>
        </p:nvSpPr>
        <p:spPr>
          <a:xfrm>
            <a:off x="1931631" y="1928444"/>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惑</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 name="文本框 6"/>
          <p:cNvSpPr txBox="1"/>
          <p:nvPr/>
        </p:nvSpPr>
        <p:spPr>
          <a:xfrm>
            <a:off x="1931467" y="3207046"/>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顾</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文本框 6"/>
          <p:cNvSpPr txBox="1"/>
          <p:nvPr/>
        </p:nvSpPr>
        <p:spPr>
          <a:xfrm>
            <a:off x="5927472" y="1928444"/>
            <a:ext cx="751840"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非</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3480738" y="3206719"/>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盼</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文本框 6"/>
          <p:cNvSpPr txBox="1"/>
          <p:nvPr/>
        </p:nvSpPr>
        <p:spPr>
          <a:xfrm>
            <a:off x="7151608" y="1928444"/>
            <a:ext cx="72199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凡</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文本框 6"/>
          <p:cNvSpPr txBox="1"/>
          <p:nvPr/>
        </p:nvSpPr>
        <p:spPr>
          <a:xfrm>
            <a:off x="5794871" y="3207026"/>
            <a:ext cx="751840"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忘</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 name="文本框 6"/>
          <p:cNvSpPr txBox="1"/>
          <p:nvPr/>
        </p:nvSpPr>
        <p:spPr>
          <a:xfrm>
            <a:off x="7121763" y="3206699"/>
            <a:ext cx="751840"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怀</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文本框 6"/>
          <p:cNvSpPr txBox="1"/>
          <p:nvPr/>
        </p:nvSpPr>
        <p:spPr>
          <a:xfrm>
            <a:off x="1552382" y="4517974"/>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若</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文本框 6"/>
          <p:cNvSpPr txBox="1"/>
          <p:nvPr/>
        </p:nvSpPr>
        <p:spPr>
          <a:xfrm>
            <a:off x="3604563" y="4517974"/>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思</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P spid="7" grpId="0"/>
      <p:bldP spid="8" grpId="0"/>
      <p:bldP spid="10" grpId="0"/>
      <p:bldP spid="3"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flipH="1">
            <a:off x="0" y="98425"/>
            <a:ext cx="3985895" cy="252095"/>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
          <p:cNvSpPr txBox="1"/>
          <p:nvPr/>
        </p:nvSpPr>
        <p:spPr>
          <a:xfrm>
            <a:off x="120751" y="61630"/>
            <a:ext cx="1569660" cy="276999"/>
          </a:xfrm>
          <a:prstGeom prst="rect">
            <a:avLst/>
          </a:prstGeom>
          <a:noFill/>
        </p:spPr>
        <p:txBody>
          <a:bodyPr wrap="none" rtlCol="0">
            <a:spAutoFit/>
          </a:bodyPr>
          <a:lstStyle/>
          <a:p>
            <a:r>
              <a:rPr kumimoji="1" lang="zh-CN" altLang="en-US" sz="1200" dirty="0" smtClean="0">
                <a:latin typeface="黑体" panose="02010609060101010101" pitchFamily="49" charset="-122"/>
                <a:ea typeface="黑体" panose="02010609060101010101" pitchFamily="49" charset="-122"/>
              </a:rPr>
              <a:t>语文  </a:t>
            </a:r>
            <a:r>
              <a:rPr kumimoji="1" lang="zh-CN" altLang="en-US" sz="1200" dirty="0">
                <a:latin typeface="黑体" panose="02010609060101010101" pitchFamily="49" charset="-122"/>
                <a:ea typeface="黑体" panose="02010609060101010101" pitchFamily="49" charset="-122"/>
              </a:rPr>
              <a:t>四年级  上册</a:t>
            </a:r>
            <a:endParaRPr kumimoji="1" lang="zh-CN" altLang="en-US" sz="1200" dirty="0">
              <a:latin typeface="黑体" panose="02010609060101010101" pitchFamily="49" charset="-122"/>
              <a:ea typeface="黑体" panose="02010609060101010101" pitchFamily="49" charset="-122"/>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2897" y="3879895"/>
            <a:ext cx="1629583" cy="378638"/>
          </a:xfrm>
          <a:prstGeom prst="rect">
            <a:avLst/>
          </a:prstGeom>
          <a:ln>
            <a:noFill/>
          </a:ln>
          <a:effectLst>
            <a:outerShdw blurRad="292100" dist="139700" dir="2700000" algn="tl" rotWithShape="0">
              <a:srgbClr val="333333">
                <a:alpha val="65000"/>
              </a:srgbClr>
            </a:outerShdw>
          </a:effectLst>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2897" y="4271873"/>
            <a:ext cx="1629583" cy="378638"/>
          </a:xfrm>
          <a:prstGeom prst="rect">
            <a:avLst/>
          </a:prstGeom>
          <a:ln>
            <a:noFill/>
          </a:ln>
          <a:effectLst>
            <a:outerShdw blurRad="292100" dist="139700" dir="2700000" algn="tl" rotWithShape="0">
              <a:srgbClr val="333333">
                <a:alpha val="65000"/>
              </a:srgbClr>
            </a:outerShdw>
          </a:effectLst>
        </p:spPr>
      </p:pic>
      <p:sp>
        <p:nvSpPr>
          <p:cNvPr id="20" name="文本框 15">
            <a:hlinkClick r:id="" action="ppaction://hlinkshowjump?jump=nextslide"/>
          </p:cNvPr>
          <p:cNvSpPr txBox="1"/>
          <p:nvPr/>
        </p:nvSpPr>
        <p:spPr>
          <a:xfrm>
            <a:off x="7275010" y="3869159"/>
            <a:ext cx="1231486" cy="400110"/>
          </a:xfrm>
          <a:prstGeom prst="rect">
            <a:avLst/>
          </a:prstGeom>
          <a:noFill/>
        </p:spPr>
        <p:txBody>
          <a:bodyPr wrap="square" rtlCol="0">
            <a:spAutoFit/>
          </a:bodyPr>
          <a:lstStyle/>
          <a:p>
            <a:pPr algn="ctr"/>
            <a:r>
              <a:rPr kumimoji="1" lang="zh-CN" altLang="en-US" sz="2000" dirty="0">
                <a:solidFill>
                  <a:schemeClr val="bg1"/>
                </a:solidFill>
              </a:rPr>
              <a:t>第一课时</a:t>
            </a:r>
            <a:endParaRPr kumimoji="1" lang="zh-CN" altLang="en-US" sz="2000" dirty="0">
              <a:solidFill>
                <a:schemeClr val="bg1"/>
              </a:solidFill>
            </a:endParaRPr>
          </a:p>
        </p:txBody>
      </p:sp>
      <p:sp>
        <p:nvSpPr>
          <p:cNvPr id="21" name="文本框 14">
            <a:hlinkClick r:id="rId3" action="ppaction://hlinksldjump"/>
          </p:cNvPr>
          <p:cNvSpPr txBox="1"/>
          <p:nvPr/>
        </p:nvSpPr>
        <p:spPr>
          <a:xfrm>
            <a:off x="7275010" y="4261137"/>
            <a:ext cx="1231486" cy="400110"/>
          </a:xfrm>
          <a:prstGeom prst="rect">
            <a:avLst/>
          </a:prstGeom>
          <a:noFill/>
        </p:spPr>
        <p:txBody>
          <a:bodyPr wrap="square" rtlCol="0">
            <a:spAutoFit/>
          </a:bodyPr>
          <a:lstStyle/>
          <a:p>
            <a:pPr algn="ctr"/>
            <a:r>
              <a:rPr kumimoji="1" lang="zh-CN" altLang="en-US" sz="2000" dirty="0">
                <a:solidFill>
                  <a:schemeClr val="bg1"/>
                </a:solidFill>
              </a:rPr>
              <a:t>第二课时</a:t>
            </a:r>
            <a:endParaRPr kumimoji="1" lang="zh-CN" altLang="en-US" sz="2000" dirty="0">
              <a:solidFill>
                <a:schemeClr val="bg1"/>
              </a:solidFill>
            </a:endParaRPr>
          </a:p>
        </p:txBody>
      </p:sp>
      <p:sp>
        <p:nvSpPr>
          <p:cNvPr id="22" name="TextBox 48"/>
          <p:cNvSpPr txBox="1"/>
          <p:nvPr/>
        </p:nvSpPr>
        <p:spPr>
          <a:xfrm>
            <a:off x="827584" y="1779662"/>
            <a:ext cx="7887772" cy="900246"/>
          </a:xfrm>
          <a:prstGeom prst="rect">
            <a:avLst/>
          </a:prstGeom>
          <a:solidFill>
            <a:schemeClr val="bg1"/>
          </a:solidFill>
          <a:ln w="19050">
            <a:solidFill>
              <a:schemeClr val="tx1"/>
            </a:solidFill>
          </a:ln>
          <a:effectLst>
            <a:softEdge rad="31750"/>
          </a:effectLst>
        </p:spPr>
        <p:txBody>
          <a:bodyPr wrap="square" lIns="68580" tIns="34290" rIns="68580" bIns="34290" rtlCol="0">
            <a:spAutoFit/>
          </a:bodyPr>
          <a:lstStyle/>
          <a:p>
            <a:r>
              <a:rPr lang="en-US" altLang="zh-CN" sz="5400" b="1" dirty="0" smtClean="0">
                <a:ln w="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22 </a:t>
            </a:r>
            <a:r>
              <a:rPr lang="zh-CN" altLang="en-US" sz="5400" b="1" dirty="0" smtClean="0">
                <a:ln w="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为中华之崛起而读书</a:t>
            </a:r>
            <a:endParaRPr lang="zh-CN" altLang="en-US" sz="5400" b="1" dirty="0" smtClean="0">
              <a:ln w="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7761" y="751249"/>
            <a:ext cx="2244525" cy="584775"/>
          </a:xfrm>
          <a:prstGeom prst="rect">
            <a:avLst/>
          </a:prstGeom>
          <a:noFill/>
        </p:spPr>
        <p:txBody>
          <a:bodyPr wrap="none" rtlCol="0">
            <a:spAutoFit/>
          </a:bodyPr>
          <a:lstStyle/>
          <a:p>
            <a:r>
              <a:rPr lang="zh-CN" altLang="en-US" sz="3200" b="1" dirty="0">
                <a:latin typeface="黑体" panose="02010609060101010101" pitchFamily="49" charset="-122"/>
                <a:ea typeface="黑体" panose="02010609060101010101" pitchFamily="49" charset="-122"/>
              </a:rPr>
              <a:t>三、填空。</a:t>
            </a:r>
            <a:endParaRPr lang="zh-CN" altLang="en-US" sz="3200" b="1" dirty="0">
              <a:latin typeface="黑体" panose="02010609060101010101" pitchFamily="49" charset="-122"/>
              <a:ea typeface="黑体" panose="02010609060101010101" pitchFamily="49" charset="-122"/>
            </a:endParaRPr>
          </a:p>
        </p:txBody>
      </p:sp>
      <p:sp>
        <p:nvSpPr>
          <p:cNvPr id="5" name="TextBox 4"/>
          <p:cNvSpPr txBox="1"/>
          <p:nvPr/>
        </p:nvSpPr>
        <p:spPr>
          <a:xfrm>
            <a:off x="548005" y="1597660"/>
            <a:ext cx="8110220" cy="583565"/>
          </a:xfrm>
          <a:prstGeom prst="rect">
            <a:avLst/>
          </a:prstGeom>
          <a:noFill/>
        </p:spPr>
        <p:txBody>
          <a:bodyPr wrap="square" rtlCol="0">
            <a:spAutoFit/>
          </a:bodyPr>
          <a:lstStyle/>
          <a:p>
            <a:pPr algn="l"/>
            <a:r>
              <a:rPr lang="zh-CN" altLang="en-US" sz="2800" b="1" dirty="0">
                <a:latin typeface="楷体" panose="02010609060101010101" pitchFamily="49" charset="-122"/>
                <a:ea typeface="楷体" panose="02010609060101010101" pitchFamily="49" charset="-122"/>
                <a:cs typeface="楷体" panose="02010609060101010101" pitchFamily="49" charset="-122"/>
              </a:rPr>
              <a:t> </a:t>
            </a:r>
            <a:r>
              <a:rPr lang="zh-CN" altLang="en-US" sz="3200" b="1" dirty="0">
                <a:latin typeface="楷体" panose="02010609060101010101" pitchFamily="49" charset="-122"/>
                <a:ea typeface="楷体" panose="02010609060101010101" pitchFamily="49" charset="-122"/>
                <a:cs typeface="楷体" panose="02010609060101010101" pitchFamily="49" charset="-122"/>
              </a:rPr>
              <a:t>魏校长问学生们为什么而读书，周恩来说：</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sp>
        <p:nvSpPr>
          <p:cNvPr id="6" name="TextBox 5"/>
          <p:cNvSpPr txBox="1"/>
          <p:nvPr/>
        </p:nvSpPr>
        <p:spPr>
          <a:xfrm>
            <a:off x="1763688" y="2931551"/>
            <a:ext cx="4265930" cy="583565"/>
          </a:xfrm>
          <a:prstGeom prst="rect">
            <a:avLst/>
          </a:prstGeom>
          <a:noFill/>
        </p:spPr>
        <p:txBody>
          <a:bodyPr wrap="non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为中华之崛起而读书！</a:t>
            </a:r>
            <a:endParaRPr lang="zh-CN" altLang="en-US" sz="3200" b="1" dirty="0">
              <a:solidFill>
                <a:srgbClr val="FF0000"/>
              </a:solidFill>
              <a:latin typeface="楷体" panose="02010609060101010101" pitchFamily="49" charset="-122"/>
              <a:ea typeface="楷体" panose="02010609060101010101" pitchFamily="49" charset="-122"/>
            </a:endParaRPr>
          </a:p>
        </p:txBody>
      </p:sp>
      <p:cxnSp>
        <p:nvCxnSpPr>
          <p:cNvPr id="2" name="直接连接符 1"/>
          <p:cNvCxnSpPr/>
          <p:nvPr/>
        </p:nvCxnSpPr>
        <p:spPr>
          <a:xfrm>
            <a:off x="1763688" y="3514090"/>
            <a:ext cx="4265930" cy="0"/>
          </a:xfrm>
          <a:prstGeom prst="line">
            <a:avLst/>
          </a:prstGeom>
        </p:spPr>
        <p:style>
          <a:lnRef idx="1">
            <a:schemeClr val="dk1"/>
          </a:lnRef>
          <a:fillRef idx="0">
            <a:schemeClr val="dk1"/>
          </a:fillRef>
          <a:effectRef idx="0">
            <a:schemeClr val="dk1"/>
          </a:effectRef>
          <a:fontRef idx="minor">
            <a:schemeClr val="tx1"/>
          </a:fontRef>
        </p:style>
      </p:cxnSp>
      <p:sp>
        <p:nvSpPr>
          <p:cNvPr id="9" name="TextBox 11">
            <a:hlinkClick r:id="rId1" action="ppaction://hlinkfile"/>
          </p:cNvPr>
          <p:cNvSpPr txBox="1">
            <a:spLocks noChangeArrowheads="1"/>
          </p:cNvSpPr>
          <p:nvPr/>
        </p:nvSpPr>
        <p:spPr bwMode="auto">
          <a:xfrm>
            <a:off x="6660232" y="4083918"/>
            <a:ext cx="139805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字词听写</a:t>
            </a:r>
            <a:endParaRPr lang="zh-CN" altLang="en-US" sz="24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47603" y="4133353"/>
            <a:ext cx="351070" cy="380165"/>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8173561" y="4067329"/>
            <a:ext cx="335134" cy="47233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35868" y="1491630"/>
            <a:ext cx="7056784" cy="2677656"/>
          </a:xfrm>
          <a:prstGeom prst="rect">
            <a:avLst/>
          </a:prstGeom>
          <a:noFill/>
        </p:spPr>
        <p:txBody>
          <a:bodyPr wrap="square" rtlCol="0">
            <a:spAutoFit/>
          </a:bodyPr>
          <a:lstStyle/>
          <a:p>
            <a:pPr>
              <a:lnSpc>
                <a:spcPct val="120000"/>
              </a:lnSpc>
            </a:pPr>
            <a:r>
              <a:rPr lang="zh-CN" altLang="en-US" sz="2800"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上节课我们学会了概括包含多件事的文章主要内容的方法，</a:t>
            </a:r>
            <a:r>
              <a:rPr lang="zh-CN" altLang="en-US" sz="2800" b="1" dirty="0">
                <a:latin typeface="黑体" panose="02010609060101010101" pitchFamily="49" charset="-122"/>
                <a:ea typeface="黑体" panose="02010609060101010101" pitchFamily="49" charset="-122"/>
                <a:cs typeface="楷体" panose="02010609060101010101" pitchFamily="49" charset="-122"/>
              </a:rPr>
              <a:t>这节课，我们借助课下搜集的相关资料，来探寻周恩来总理立下这样志向的原因，同时也思考一下我们读书的目的</a:t>
            </a:r>
            <a:r>
              <a:rPr lang="zh-CN" altLang="en-US" sz="2800" b="1" dirty="0" smtClean="0">
                <a:latin typeface="黑体" panose="02010609060101010101" pitchFamily="49" charset="-122"/>
                <a:ea typeface="黑体" panose="02010609060101010101" pitchFamily="49" charset="-122"/>
                <a:cs typeface="楷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1077" y="546963"/>
            <a:ext cx="1629583" cy="378638"/>
          </a:xfrm>
          <a:prstGeom prst="rect">
            <a:avLst/>
          </a:prstGeom>
          <a:ln>
            <a:noFill/>
          </a:ln>
          <a:effectLst>
            <a:outerShdw blurRad="292100" dist="139700" dir="2700000" algn="tl" rotWithShape="0">
              <a:srgbClr val="333333">
                <a:alpha val="65000"/>
              </a:srgbClr>
            </a:outerShdw>
          </a:effectLst>
        </p:spPr>
      </p:pic>
      <p:sp>
        <p:nvSpPr>
          <p:cNvPr id="10" name="文本框 11"/>
          <p:cNvSpPr txBox="1"/>
          <p:nvPr/>
        </p:nvSpPr>
        <p:spPr>
          <a:xfrm>
            <a:off x="321077" y="517283"/>
            <a:ext cx="1231486" cy="400110"/>
          </a:xfrm>
          <a:prstGeom prst="rect">
            <a:avLst/>
          </a:prstGeom>
          <a:noFill/>
        </p:spPr>
        <p:txBody>
          <a:bodyPr wrap="square" rtlCol="0">
            <a:spAutoFit/>
          </a:bodyPr>
          <a:lstStyle/>
          <a:p>
            <a:pPr algn="ctr"/>
            <a:r>
              <a:rPr kumimoji="1" lang="zh-CN" altLang="en-US" sz="2000" dirty="0">
                <a:solidFill>
                  <a:schemeClr val="bg1"/>
                </a:solidFill>
              </a:rPr>
              <a:t>第二课时</a:t>
            </a:r>
            <a:endParaRPr kumimoji="1" lang="zh-CN" altLang="en-US" sz="20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1586845" y="1275606"/>
            <a:ext cx="6952615" cy="2332946"/>
          </a:xfrm>
          <a:prstGeom prst="rect">
            <a:avLst/>
          </a:prstGeom>
          <a:noFill/>
        </p:spPr>
        <p:txBody>
          <a:bodyPr wrap="square" rtlCol="0" anchor="t">
            <a:spAutoFit/>
          </a:bodyPr>
          <a:lstStyle/>
          <a:p>
            <a:pPr>
              <a:lnSpc>
                <a:spcPct val="130000"/>
              </a:lnSpc>
            </a:pPr>
            <a:r>
              <a:rPr lang="en-US" altLang="zh-CN" sz="2800" dirty="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文章中有一个词语连续出现了三次，它告诉了我们周恩来立志的最关键因素，请同学们快速浏览课文第十一至十七自然段，把它找出来。</a:t>
            </a:r>
            <a:endParaRPr lang="zh-CN" altLang="en-US" sz="2800" dirty="0">
              <a:latin typeface="黑体" panose="02010609060101010101" pitchFamily="49" charset="-122"/>
              <a:ea typeface="黑体" panose="02010609060101010101" pitchFamily="49"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9008" y="1780550"/>
            <a:ext cx="1104039" cy="1582166"/>
          </a:xfrm>
          <a:prstGeom prst="rect">
            <a:avLst/>
          </a:prstGeom>
        </p:spPr>
      </p:pic>
      <p:grpSp>
        <p:nvGrpSpPr>
          <p:cNvPr id="6" name="组合 5"/>
          <p:cNvGrpSpPr/>
          <p:nvPr/>
        </p:nvGrpSpPr>
        <p:grpSpPr>
          <a:xfrm>
            <a:off x="219055" y="400073"/>
            <a:ext cx="2330450" cy="560705"/>
            <a:chOff x="292074" y="533430"/>
            <a:chExt cx="3107265" cy="747607"/>
          </a:xfrm>
        </p:grpSpPr>
        <p:sp>
          <p:nvSpPr>
            <p:cNvPr id="7" name="文本框 14"/>
            <p:cNvSpPr txBox="1"/>
            <p:nvPr/>
          </p:nvSpPr>
          <p:spPr>
            <a:xfrm>
              <a:off x="832247" y="533430"/>
              <a:ext cx="2567092" cy="747607"/>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074" y="533430"/>
              <a:ext cx="540173" cy="67225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7"/>
          <p:cNvSpPr/>
          <p:nvPr/>
        </p:nvSpPr>
        <p:spPr>
          <a:xfrm>
            <a:off x="493713" y="671513"/>
            <a:ext cx="7961312" cy="2456057"/>
          </a:xfrm>
          <a:prstGeom prst="rect">
            <a:avLst/>
          </a:prstGeom>
          <a:noFill/>
          <a:ln w="9525">
            <a:noFill/>
          </a:ln>
        </p:spPr>
        <p:txBody>
          <a:bodyPr>
            <a:spAutoFit/>
          </a:bodyPr>
          <a:lstStyle/>
          <a:p>
            <a:pPr eaLnBrk="1" hangingPunct="1">
              <a:lnSpc>
                <a:spcPct val="120000"/>
              </a:lnSpc>
            </a:pPr>
            <a:r>
              <a:rPr lang="zh-CN" altLang="en-US" sz="3200" b="1" dirty="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在奉天上学的时候，伯父告诉</a:t>
            </a:r>
            <a:r>
              <a:rPr lang="zh-CN" altLang="en-US" sz="3200" b="1" dirty="0">
                <a:latin typeface="楷体" panose="02010609060101010101" pitchFamily="49" charset="-122"/>
                <a:ea typeface="楷体" panose="02010609060101010101" pitchFamily="49" charset="-122"/>
              </a:rPr>
              <a:t>他</a:t>
            </a:r>
            <a:r>
              <a:rPr lang="zh-CN" altLang="en-US" sz="3200" b="1" dirty="0" smtClean="0">
                <a:latin typeface="楷体" panose="02010609060101010101" pitchFamily="49" charset="-122"/>
                <a:ea typeface="楷体" panose="02010609060101010101" pitchFamily="49" charset="-122"/>
              </a:rPr>
              <a:t>，奉天有些</a:t>
            </a:r>
            <a:r>
              <a:rPr lang="zh-CN" altLang="en-US" sz="3200" b="1" dirty="0">
                <a:latin typeface="楷体" panose="02010609060101010101" pitchFamily="49" charset="-122"/>
                <a:ea typeface="楷体" panose="02010609060101010101" pitchFamily="49" charset="-122"/>
              </a:rPr>
              <a:t>地方是</a:t>
            </a:r>
            <a:r>
              <a:rPr lang="zh-CN" altLang="en-US" sz="3200" b="1" dirty="0" smtClean="0">
                <a:latin typeface="楷体" panose="02010609060101010101" pitchFamily="49" charset="-122"/>
                <a:ea typeface="楷体" panose="02010609060101010101" pitchFamily="49" charset="-122"/>
              </a:rPr>
              <a:t>外国人占据了，</a:t>
            </a:r>
            <a:r>
              <a:rPr lang="zh-CN" altLang="en-US" sz="3200" b="1" dirty="0">
                <a:latin typeface="楷体" panose="02010609060101010101" pitchFamily="49" charset="-122"/>
                <a:ea typeface="楷体" panose="02010609060101010101" pitchFamily="49" charset="-122"/>
              </a:rPr>
              <a:t>不要随便去玩，有事也要绕着走，免得惹出麻烦没有地方说理。</a:t>
            </a:r>
            <a:endParaRPr lang="zh-CN" altLang="en-US" sz="3200" b="1" dirty="0">
              <a:latin typeface="楷体" panose="02010609060101010101" pitchFamily="49" charset="-122"/>
              <a:ea typeface="楷体" panose="02010609060101010101" pitchFamily="49" charset="-122"/>
            </a:endParaRPr>
          </a:p>
        </p:txBody>
      </p:sp>
      <p:sp>
        <p:nvSpPr>
          <p:cNvPr id="18" name="文本框 17"/>
          <p:cNvSpPr txBox="1"/>
          <p:nvPr/>
        </p:nvSpPr>
        <p:spPr>
          <a:xfrm>
            <a:off x="652779" y="3003798"/>
            <a:ext cx="2704465" cy="583565"/>
          </a:xfrm>
          <a:prstGeom prst="rect">
            <a:avLst/>
          </a:prstGeom>
          <a:solidFill>
            <a:schemeClr val="accent2"/>
          </a:solidFill>
          <a:ln>
            <a:solidFill>
              <a:srgbClr val="0000FF"/>
            </a:solidFill>
          </a:ln>
        </p:spPr>
        <p:txBody>
          <a:bodyPr wrap="square" rtlCol="0">
            <a:spAutoFit/>
          </a:bodyPr>
          <a:lstStyle/>
          <a:p>
            <a:r>
              <a:rPr lang="zh-CN" altLang="en-US" sz="3200" b="1" dirty="0">
                <a:latin typeface="楷体" panose="02010609060101010101" pitchFamily="49" charset="-122"/>
                <a:ea typeface="楷体" panose="02010609060101010101" pitchFamily="49" charset="-122"/>
              </a:rPr>
              <a:t>不要随便去玩</a:t>
            </a:r>
            <a:endParaRPr lang="zh-CN" altLang="en-US" sz="3200" b="1" dirty="0">
              <a:latin typeface="楷体" panose="02010609060101010101" pitchFamily="49" charset="-122"/>
              <a:ea typeface="楷体" panose="02010609060101010101" pitchFamily="49" charset="-122"/>
            </a:endParaRPr>
          </a:p>
        </p:txBody>
      </p:sp>
      <p:sp>
        <p:nvSpPr>
          <p:cNvPr id="2" name="文本框 1"/>
          <p:cNvSpPr txBox="1"/>
          <p:nvPr/>
        </p:nvSpPr>
        <p:spPr>
          <a:xfrm>
            <a:off x="3528533" y="3003797"/>
            <a:ext cx="2252980" cy="583565"/>
          </a:xfrm>
          <a:prstGeom prst="rect">
            <a:avLst/>
          </a:prstGeom>
          <a:solidFill>
            <a:schemeClr val="accent2"/>
          </a:solidFill>
          <a:ln>
            <a:solidFill>
              <a:srgbClr val="0000FF"/>
            </a:solidFill>
          </a:ln>
        </p:spPr>
        <p:txBody>
          <a:bodyPr wrap="square" rtlCol="0">
            <a:spAutoFit/>
          </a:bodyPr>
          <a:lstStyle/>
          <a:p>
            <a:r>
              <a:rPr lang="zh-CN" altLang="en-US" sz="3200" b="1" dirty="0">
                <a:latin typeface="楷体" panose="02010609060101010101" pitchFamily="49" charset="-122"/>
                <a:ea typeface="楷体" panose="02010609060101010101" pitchFamily="49" charset="-122"/>
              </a:rPr>
              <a:t>有事绕着走</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6045834" y="3003796"/>
            <a:ext cx="2704465" cy="583565"/>
          </a:xfrm>
          <a:prstGeom prst="rect">
            <a:avLst/>
          </a:prstGeom>
          <a:solidFill>
            <a:schemeClr val="accent2"/>
          </a:solidFill>
          <a:ln>
            <a:solidFill>
              <a:srgbClr val="0000FF"/>
            </a:solidFill>
          </a:ln>
        </p:spPr>
        <p:txBody>
          <a:bodyPr wrap="square" rtlCol="0">
            <a:spAutoFit/>
          </a:bodyPr>
          <a:lstStyle/>
          <a:p>
            <a:r>
              <a:rPr lang="zh-CN" altLang="en-US" sz="3200" b="1" dirty="0">
                <a:latin typeface="楷体" panose="02010609060101010101" pitchFamily="49" charset="-122"/>
                <a:ea typeface="楷体" panose="02010609060101010101" pitchFamily="49" charset="-122"/>
              </a:rPr>
              <a:t>没有地方说理</a:t>
            </a:r>
            <a:endParaRPr lang="zh-CN" altLang="en-US" sz="3200" b="1" dirty="0">
              <a:latin typeface="楷体" panose="02010609060101010101" pitchFamily="49" charset="-122"/>
              <a:ea typeface="楷体" panose="02010609060101010101" pitchFamily="49" charset="-122"/>
            </a:endParaRPr>
          </a:p>
        </p:txBody>
      </p:sp>
      <p:sp>
        <p:nvSpPr>
          <p:cNvPr id="4" name="椭圆 3"/>
          <p:cNvSpPr/>
          <p:nvPr/>
        </p:nvSpPr>
        <p:spPr>
          <a:xfrm>
            <a:off x="3924300" y="1347613"/>
            <a:ext cx="1079748" cy="551927"/>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1045" y="3734883"/>
            <a:ext cx="8650287" cy="954107"/>
          </a:xfrm>
          <a:prstGeom prst="rect">
            <a:avLst/>
          </a:prstGeom>
          <a:ln w="12700" cmpd="sng">
            <a:noFill/>
            <a:prstDash val="sysDot"/>
          </a:ln>
        </p:spPr>
        <p:txBody>
          <a:bodyPr wrap="square">
            <a:spAutoFit/>
          </a:bodyPr>
          <a:lstStyle/>
          <a:p>
            <a:pPr defTabSz="914400"/>
            <a:r>
              <a:rPr lang="zh-CN" altLang="en-US" sz="2800" dirty="0" smtClean="0">
                <a:latin typeface="黑体" panose="02010609060101010101" pitchFamily="49" charset="-122"/>
                <a:ea typeface="黑体" panose="02010609060101010101" pitchFamily="49" charset="-122"/>
              </a:rPr>
              <a:t>    “被占据了”也可以说是“租界”；那么，“租界”</a:t>
            </a:r>
            <a:r>
              <a:rPr lang="zh-CN" altLang="en-US" sz="2800" dirty="0">
                <a:latin typeface="黑体" panose="02010609060101010101" pitchFamily="49" charset="-122"/>
                <a:ea typeface="黑体" panose="02010609060101010101" pitchFamily="49" charset="-122"/>
              </a:rPr>
              <a:t>是个什么样的地方？</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1)">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barn(inVertical)">
                                      <p:cBhvr>
                                        <p:cTn id="2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2" grpId="0" bldLvl="0" animBg="1"/>
      <p:bldP spid="3" grpId="0" bldLvl="0" animBg="1"/>
      <p:bldP spid="4" grpId="0" animBg="1"/>
      <p:bldP spid="1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2331" t="5736" r="2630" b="2728"/>
          <a:stretch>
            <a:fillRect/>
          </a:stretch>
        </p:blipFill>
        <p:spPr>
          <a:xfrm>
            <a:off x="1351915" y="2592705"/>
            <a:ext cx="2862580" cy="1727835"/>
          </a:xfrm>
          <a:prstGeom prst="rect">
            <a:avLst/>
          </a:prstGeom>
          <a:ln>
            <a:noFill/>
          </a:ln>
          <a:effectLst>
            <a:outerShdw blurRad="292100" dist="139700" dir="2700000" algn="tl" rotWithShape="0">
              <a:srgbClr val="333333">
                <a:alpha val="65000"/>
              </a:srgbClr>
            </a:outerShdw>
          </a:effectLst>
        </p:spPr>
      </p:pic>
      <p:sp>
        <p:nvSpPr>
          <p:cNvPr id="14" name="矩形 13"/>
          <p:cNvSpPr/>
          <p:nvPr/>
        </p:nvSpPr>
        <p:spPr>
          <a:xfrm>
            <a:off x="865504" y="688975"/>
            <a:ext cx="7522919" cy="1514261"/>
          </a:xfrm>
          <a:prstGeom prst="rect">
            <a:avLst/>
          </a:prstGeom>
          <a:ln>
            <a:solidFill>
              <a:srgbClr val="0000FF"/>
            </a:solidFill>
          </a:ln>
        </p:spPr>
        <p:txBody>
          <a:bodyPr wrap="square">
            <a:spAutoFit/>
          </a:bodyPr>
          <a:lstStyle/>
          <a:p>
            <a:pPr defTabSz="914400">
              <a:lnSpc>
                <a:spcPct val="110000"/>
              </a:lnSpc>
            </a:pPr>
            <a:r>
              <a:rPr lang="zh-CN" altLang="en-US" sz="2800" b="1" dirty="0" smtClean="0">
                <a:solidFill>
                  <a:prstClr val="black"/>
                </a:solidFill>
                <a:latin typeface="黑体" panose="02010609060101010101" pitchFamily="49" charset="-122"/>
                <a:ea typeface="黑体" panose="02010609060101010101" pitchFamily="49" charset="-122"/>
                <a:cs typeface="宋体" panose="02010600030101010101" pitchFamily="2" charset="-122"/>
              </a:rPr>
              <a:t>    租界</a:t>
            </a:r>
            <a:r>
              <a:rPr lang="zh-CN" altLang="en-US" sz="2800" b="1" dirty="0">
                <a:solidFill>
                  <a:prstClr val="black"/>
                </a:solidFill>
                <a:latin typeface="黑体" panose="02010609060101010101" pitchFamily="49" charset="-122"/>
                <a:ea typeface="黑体" panose="02010609060101010101" pitchFamily="49" charset="-122"/>
                <a:cs typeface="宋体" panose="02010600030101010101" pitchFamily="2" charset="-122"/>
              </a:rPr>
              <a:t>：指帝国主义国家通过不平等条约，在中国强行取得</a:t>
            </a:r>
            <a:r>
              <a:rPr lang="zh-CN" altLang="en-US" sz="2800" b="1" dirty="0" smtClean="0">
                <a:solidFill>
                  <a:prstClr val="black"/>
                </a:solidFill>
                <a:latin typeface="黑体" panose="02010609060101010101" pitchFamily="49" charset="-122"/>
                <a:ea typeface="黑体" panose="02010609060101010101" pitchFamily="49" charset="-122"/>
                <a:cs typeface="宋体" panose="02010600030101010101" pitchFamily="2" charset="-122"/>
              </a:rPr>
              <a:t>的，供</a:t>
            </a:r>
            <a:r>
              <a:rPr lang="zh-CN" altLang="en-US" sz="2800" b="1" dirty="0">
                <a:solidFill>
                  <a:prstClr val="black"/>
                </a:solidFill>
                <a:latin typeface="黑体" panose="02010609060101010101" pitchFamily="49" charset="-122"/>
                <a:ea typeface="黑体" panose="02010609060101010101" pitchFamily="49" charset="-122"/>
                <a:cs typeface="宋体" panose="02010600030101010101" pitchFamily="2" charset="-122"/>
              </a:rPr>
              <a:t>其在一定时期使用和管理的地区。如</a:t>
            </a:r>
            <a:r>
              <a:rPr lang="en-US" altLang="zh-CN" sz="2800" b="1" dirty="0">
                <a:solidFill>
                  <a:prstClr val="black"/>
                </a:solidFill>
                <a:latin typeface="黑体" panose="02010609060101010101" pitchFamily="49" charset="-122"/>
                <a:ea typeface="黑体" panose="02010609060101010101" pitchFamily="49" charset="-122"/>
                <a:cs typeface="宋体" panose="02010600030101010101" pitchFamily="2" charset="-122"/>
              </a:rPr>
              <a:t>:</a:t>
            </a:r>
            <a:r>
              <a:rPr lang="zh-CN" altLang="en-US" sz="2800" b="1" dirty="0">
                <a:solidFill>
                  <a:prstClr val="black"/>
                </a:solidFill>
                <a:latin typeface="黑体" panose="02010609060101010101" pitchFamily="49" charset="-122"/>
                <a:ea typeface="黑体" panose="02010609060101010101" pitchFamily="49" charset="-122"/>
                <a:cs typeface="宋体" panose="02010600030101010101" pitchFamily="2" charset="-122"/>
              </a:rPr>
              <a:t>天津租界地、上海租界地等。</a:t>
            </a:r>
            <a:endParaRPr lang="zh-CN" altLang="en-US" sz="2800" b="1" dirty="0">
              <a:solidFill>
                <a:prstClr val="black"/>
              </a:solidFill>
              <a:latin typeface="黑体" panose="02010609060101010101" pitchFamily="49" charset="-122"/>
              <a:ea typeface="黑体" panose="02010609060101010101" pitchFamily="49"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5076056" y="2468880"/>
            <a:ext cx="2688590" cy="1974850"/>
          </a:xfrm>
          <a:prstGeom prst="rect">
            <a:avLst/>
          </a:prstGeom>
          <a:effectLst>
            <a:outerShdw blurRad="50800" dist="38100" dir="2700000" sx="101000" sy="101000" algn="tl" rotWithShape="0">
              <a:prstClr val="black">
                <a:alpha val="40000"/>
              </a:prstClr>
            </a:outerShdw>
            <a:softEdge rad="12700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7"/>
          <p:cNvSpPr/>
          <p:nvPr/>
        </p:nvSpPr>
        <p:spPr>
          <a:xfrm>
            <a:off x="493713" y="671513"/>
            <a:ext cx="7961312" cy="1272540"/>
          </a:xfrm>
          <a:prstGeom prst="rect">
            <a:avLst/>
          </a:prstGeom>
          <a:noFill/>
          <a:ln w="9525">
            <a:noFill/>
          </a:ln>
        </p:spPr>
        <p:txBody>
          <a:bodyPr>
            <a:spAutoFit/>
          </a:bodyPr>
          <a:lstStyle/>
          <a:p>
            <a:pPr eaLnBrk="1" hangingPunct="1">
              <a:lnSpc>
                <a:spcPct val="120000"/>
              </a:lnSpc>
            </a:pPr>
            <a:r>
              <a:rPr lang="zh-CN" altLang="en-US" sz="3200" b="1" dirty="0">
                <a:latin typeface="楷体" panose="02010609060101010101" pitchFamily="49" charset="-122"/>
                <a:ea typeface="楷体" panose="02010609060101010101" pitchFamily="49" charset="-122"/>
              </a:rPr>
              <a:t>    少年周恩来疑惑不解，问道：</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被外国人占据？为什么呢</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p:txBody>
      </p:sp>
      <p:sp>
        <p:nvSpPr>
          <p:cNvPr id="2" name="矩形 7"/>
          <p:cNvSpPr/>
          <p:nvPr/>
        </p:nvSpPr>
        <p:spPr>
          <a:xfrm>
            <a:off x="548957" y="2233613"/>
            <a:ext cx="8055491" cy="1272540"/>
          </a:xfrm>
          <a:prstGeom prst="rect">
            <a:avLst/>
          </a:prstGeom>
          <a:noFill/>
          <a:ln w="9525">
            <a:noFill/>
          </a:ln>
        </p:spPr>
        <p:txBody>
          <a:bodyPr wrap="square">
            <a:spAutoFit/>
          </a:bodyPr>
          <a:lstStyle/>
          <a:p>
            <a:pPr eaLnBrk="1" hangingPunct="1">
              <a:lnSpc>
                <a:spcPct val="120000"/>
              </a:lnSpc>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中华不振哪！</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伯父叹了口气，没有再说什么。</a:t>
            </a:r>
            <a:endParaRPr lang="zh-CN" altLang="en-US" sz="3200" b="1" dirty="0">
              <a:latin typeface="楷体" panose="02010609060101010101" pitchFamily="49" charset="-122"/>
              <a:ea typeface="楷体" panose="02010609060101010101" pitchFamily="49" charset="-122"/>
            </a:endParaRPr>
          </a:p>
        </p:txBody>
      </p:sp>
      <p:sp>
        <p:nvSpPr>
          <p:cNvPr id="7" name="矩形 6"/>
          <p:cNvSpPr/>
          <p:nvPr/>
        </p:nvSpPr>
        <p:spPr>
          <a:xfrm>
            <a:off x="3436620" y="3627120"/>
            <a:ext cx="2784475" cy="891540"/>
          </a:xfrm>
          <a:prstGeom prst="rect">
            <a:avLst/>
          </a:prstGeom>
          <a:ln>
            <a:solidFill>
              <a:srgbClr val="CAFAFE"/>
            </a:solidFill>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4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分角色朗读</a:t>
            </a:r>
            <a:endParaRPr kumimoji="0" lang="zh-CN" altLang="en-US" sz="4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grpSp>
        <p:nvGrpSpPr>
          <p:cNvPr id="10" name="组合 9"/>
          <p:cNvGrpSpPr/>
          <p:nvPr/>
        </p:nvGrpSpPr>
        <p:grpSpPr>
          <a:xfrm>
            <a:off x="119380" y="2075815"/>
            <a:ext cx="1351280" cy="703580"/>
            <a:chOff x="8100392" y="1962696"/>
            <a:chExt cx="1043608" cy="549508"/>
          </a:xfrm>
        </p:grpSpPr>
        <p:sp>
          <p:nvSpPr>
            <p:cNvPr id="77" name="云形 76"/>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8285724" y="2025443"/>
              <a:ext cx="795020" cy="407667"/>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反问</a:t>
              </a:r>
              <a:endParaRPr lang="zh-CN" altLang="en-US" sz="2800" b="1" dirty="0">
                <a:solidFill>
                  <a:srgbClr val="FF0000"/>
                </a:solidFill>
                <a:latin typeface="楷体" panose="02010609060101010101" pitchFamily="49" charset="-122"/>
                <a:ea typeface="楷体" panose="02010609060101010101" pitchFamily="49" charset="-122"/>
              </a:endParaRPr>
            </a:p>
          </p:txBody>
        </p:sp>
      </p:grpSp>
      <p:sp>
        <p:nvSpPr>
          <p:cNvPr id="12" name="椭圆 11"/>
          <p:cNvSpPr/>
          <p:nvPr/>
        </p:nvSpPr>
        <p:spPr>
          <a:xfrm>
            <a:off x="1804352" y="2233613"/>
            <a:ext cx="1744606" cy="636270"/>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heel(1)">
                                      <p:cBhvr>
                                        <p:cTn id="14" dur="2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915566"/>
            <a:ext cx="7128792" cy="2031325"/>
          </a:xfrm>
          <a:prstGeom prst="rect">
            <a:avLst/>
          </a:prstGeom>
        </p:spPr>
        <p:txBody>
          <a:bodyPr wrap="square">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十二</a:t>
            </a:r>
            <a:r>
              <a:rPr lang="zh-CN" altLang="en-US" sz="2800" b="1" dirty="0">
                <a:latin typeface="楷体" panose="02010609060101010101" pitchFamily="49" charset="-122"/>
                <a:ea typeface="楷体" panose="02010609060101010101" pitchFamily="49" charset="-122"/>
              </a:rPr>
              <a:t>岁的周恩来当然不能完全明白伯父的话，但是“中华不振”四个字和伯父沉郁的表情却让他难以忘怀</a:t>
            </a:r>
            <a:r>
              <a:rPr lang="zh-CN" altLang="en-US" sz="2800" dirty="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3" name="椭圆 2"/>
          <p:cNvSpPr/>
          <p:nvPr/>
        </p:nvSpPr>
        <p:spPr>
          <a:xfrm>
            <a:off x="3131840" y="1641237"/>
            <a:ext cx="1443566" cy="626179"/>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76056" y="2511549"/>
            <a:ext cx="2808312" cy="1905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43808" y="1573689"/>
            <a:ext cx="5184576" cy="2031325"/>
          </a:xfrm>
          <a:prstGeom prst="rect">
            <a:avLst/>
          </a:prstGeom>
        </p:spPr>
        <p:txBody>
          <a:bodyPr wrap="square">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此时</a:t>
            </a:r>
            <a:r>
              <a:rPr lang="zh-CN" altLang="en-US" sz="2800" b="1" dirty="0">
                <a:latin typeface="楷体" panose="02010609060101010101" pitchFamily="49" charset="-122"/>
                <a:ea typeface="楷体" panose="02010609060101010101" pitchFamily="49" charset="-122"/>
              </a:rPr>
              <a:t>的周恩来才真正体会到“中华不振”这四个字</a:t>
            </a:r>
            <a:r>
              <a:rPr lang="zh-CN" altLang="en-US" sz="2800" b="1" dirty="0" smtClean="0">
                <a:latin typeface="楷体" panose="02010609060101010101" pitchFamily="49" charset="-122"/>
                <a:ea typeface="楷体" panose="02010609060101010101" pitchFamily="49" charset="-122"/>
              </a:rPr>
              <a:t>的沉重</a:t>
            </a:r>
            <a:r>
              <a:rPr lang="zh-CN" altLang="en-US" sz="2800" b="1" dirty="0">
                <a:latin typeface="楷体" panose="02010609060101010101" pitchFamily="49" charset="-122"/>
                <a:ea typeface="楷体" panose="02010609060101010101" pitchFamily="49" charset="-122"/>
              </a:rPr>
              <a:t>分量。</a:t>
            </a:r>
            <a:endParaRPr lang="zh-CN" altLang="en-US" sz="2800" b="1" dirty="0">
              <a:latin typeface="楷体" panose="02010609060101010101" pitchFamily="49" charset="-122"/>
              <a:ea typeface="楷体" panose="02010609060101010101" pitchFamily="49" charset="-122"/>
            </a:endParaRPr>
          </a:p>
        </p:txBody>
      </p:sp>
      <p:sp>
        <p:nvSpPr>
          <p:cNvPr id="3" name="椭圆 2"/>
          <p:cNvSpPr/>
          <p:nvPr/>
        </p:nvSpPr>
        <p:spPr>
          <a:xfrm>
            <a:off x="3635896" y="2278423"/>
            <a:ext cx="1512168" cy="608104"/>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周恩来.jpg"/>
          <p:cNvPicPr>
            <a:picLocks noChangeAspect="1"/>
          </p:cNvPicPr>
          <p:nvPr/>
        </p:nvPicPr>
        <p:blipFill>
          <a:blip r:embed="rId1"/>
          <a:stretch>
            <a:fillRect/>
          </a:stretch>
        </p:blipFill>
        <p:spPr>
          <a:xfrm>
            <a:off x="395536" y="1203598"/>
            <a:ext cx="2016224" cy="2771509"/>
          </a:xfrm>
          <a:prstGeom prst="ellipse">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63688" y="1015633"/>
            <a:ext cx="4968875" cy="829945"/>
          </a:xfrm>
          <a:prstGeom prst="rect">
            <a:avLst/>
          </a:prstGeom>
          <a:ln w="12700" cmpd="sng">
            <a:solidFill>
              <a:srgbClr val="00B0F0"/>
            </a:solidFill>
            <a:prstDash val="sysDot"/>
          </a:ln>
        </p:spPr>
        <p:txBody>
          <a:bodyPr wrap="square">
            <a:spAutoFit/>
          </a:bodyPr>
          <a:lstStyle/>
          <a:p>
            <a:pPr defTabSz="914400">
              <a:lnSpc>
                <a:spcPct val="150000"/>
              </a:lnSpc>
            </a:pPr>
            <a:r>
              <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rPr>
              <a:t>“中华不振”是什么意思？</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sp>
        <p:nvSpPr>
          <p:cNvPr id="6" name="矩形 5"/>
          <p:cNvSpPr/>
          <p:nvPr/>
        </p:nvSpPr>
        <p:spPr>
          <a:xfrm>
            <a:off x="731227" y="2355726"/>
            <a:ext cx="7606763" cy="2031325"/>
          </a:xfrm>
          <a:prstGeom prst="rect">
            <a:avLst/>
          </a:prstGeom>
          <a:ln w="12700" cmpd="sng">
            <a:solidFill>
              <a:srgbClr val="00B0F0"/>
            </a:solidFill>
            <a:prstDash val="sysDot"/>
          </a:ln>
        </p:spPr>
        <p:txBody>
          <a:bodyPr wrap="square">
            <a:spAutoFit/>
          </a:bodyPr>
          <a:lstStyle/>
          <a:p>
            <a:pPr indent="0" defTabSz="914400">
              <a:lnSpc>
                <a:spcPct val="150000"/>
              </a:lnSpc>
              <a:buFont typeface="Wingdings" panose="05000000000000000000" pitchFamily="2" charset="2"/>
              <a:buNone/>
            </a:pPr>
            <a:r>
              <a:rPr lang="en-US" altLang="zh-CN" sz="2800" b="1" dirty="0" smtClean="0">
                <a:solidFill>
                  <a:srgbClr val="FF0000"/>
                </a:solidFill>
                <a:latin typeface="宋体" panose="02010600030101010101" pitchFamily="2" charset="-122"/>
                <a:ea typeface="宋体" panose="02010600030101010101" pitchFamily="2" charset="-122"/>
              </a:rPr>
              <a:t>    </a:t>
            </a:r>
            <a:r>
              <a:rPr lang="zh-CN" altLang="en-US" sz="2800" b="1" dirty="0" smtClean="0">
                <a:solidFill>
                  <a:srgbClr val="FF0000"/>
                </a:solidFill>
                <a:latin typeface="宋体" panose="02010600030101010101" pitchFamily="2" charset="-122"/>
                <a:ea typeface="宋体" panose="02010600030101010101" pitchFamily="2" charset="-122"/>
              </a:rPr>
              <a:t>以前</a:t>
            </a:r>
            <a:r>
              <a:rPr lang="zh-CN" altLang="en-US" sz="2800" b="1" dirty="0">
                <a:solidFill>
                  <a:srgbClr val="FF0000"/>
                </a:solidFill>
                <a:latin typeface="宋体" panose="02010600030101010101" pitchFamily="2" charset="-122"/>
                <a:ea typeface="宋体" panose="02010600030101010101" pitchFamily="2" charset="-122"/>
              </a:rPr>
              <a:t>政府腐败，国家不强盛，许多帝国主义国家和我国签订不平等条约。中国不振作，软弱无能。</a:t>
            </a:r>
            <a:endParaRPr lang="en-US" altLang="zh-CN" sz="2800" b="1"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2312" y="987574"/>
            <a:ext cx="1104039" cy="1582166"/>
          </a:xfrm>
          <a:prstGeom prst="rect">
            <a:avLst/>
          </a:prstGeom>
        </p:spPr>
      </p:pic>
      <p:sp>
        <p:nvSpPr>
          <p:cNvPr id="2" name="TextBox 1"/>
          <p:cNvSpPr txBox="1"/>
          <p:nvPr/>
        </p:nvSpPr>
        <p:spPr>
          <a:xfrm>
            <a:off x="1409700" y="483518"/>
            <a:ext cx="6834708" cy="830997"/>
          </a:xfrm>
          <a:prstGeom prst="rect">
            <a:avLst/>
          </a:prstGeom>
          <a:no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    请同学们再次默读</a:t>
            </a:r>
            <a:r>
              <a:rPr lang="zh-CN" altLang="en-US" sz="2400" dirty="0">
                <a:latin typeface="黑体" panose="02010609060101010101" pitchFamily="49" charset="-122"/>
                <a:ea typeface="黑体" panose="02010609060101010101" pitchFamily="49" charset="-122"/>
              </a:rPr>
              <a:t>课文第十一至十七</a:t>
            </a:r>
            <a:r>
              <a:rPr lang="zh-CN" altLang="en-US" sz="2400" dirty="0" smtClean="0">
                <a:latin typeface="黑体" panose="02010609060101010101" pitchFamily="49" charset="-122"/>
                <a:ea typeface="黑体" panose="02010609060101010101" pitchFamily="49" charset="-122"/>
              </a:rPr>
              <a:t>自然段，根据表格提示，搜集相关信息，填写下表吧。</a:t>
            </a:r>
            <a:endParaRPr lang="zh-CN" altLang="en-US" sz="2400" dirty="0">
              <a:latin typeface="黑体" panose="02010609060101010101" pitchFamily="49" charset="-122"/>
              <a:ea typeface="黑体" panose="02010609060101010101" pitchFamily="49" charset="-122"/>
            </a:endParaRPr>
          </a:p>
        </p:txBody>
      </p:sp>
      <p:graphicFrame>
        <p:nvGraphicFramePr>
          <p:cNvPr id="4" name="表格 3"/>
          <p:cNvGraphicFramePr>
            <a:graphicFrameLocks noGrp="1"/>
          </p:cNvGraphicFramePr>
          <p:nvPr/>
        </p:nvGraphicFramePr>
        <p:xfrm>
          <a:off x="1625724" y="1419622"/>
          <a:ext cx="6264695" cy="3135939"/>
        </p:xfrm>
        <a:graphic>
          <a:graphicData uri="http://schemas.openxmlformats.org/drawingml/2006/table">
            <a:tbl>
              <a:tblPr/>
              <a:tblGrid>
                <a:gridCol w="1419998"/>
                <a:gridCol w="2672937"/>
                <a:gridCol w="2171760"/>
              </a:tblGrid>
              <a:tr h="397389">
                <a:tc gridSpan="3">
                  <a:txBody>
                    <a:bodyPr/>
                    <a:lstStyle/>
                    <a:p>
                      <a:pPr algn="ctr"/>
                      <a:r>
                        <a:rPr lang="zh-CN" altLang="en-US" sz="2000" dirty="0" smtClean="0">
                          <a:latin typeface="黑体" panose="02010609060101010101" pitchFamily="49" charset="-122"/>
                          <a:ea typeface="黑体" panose="02010609060101010101" pitchFamily="49" charset="-122"/>
                        </a:rPr>
                        <a:t>      体会“中华不振”，探寻立志原因</a:t>
                      </a:r>
                      <a:endParaRPr lang="zh-CN" altLang="en-US" sz="2000" dirty="0">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tcPr>
                </a:tc>
                <a:tc hMerge="1">
                  <a:tcPr/>
                </a:tc>
                <a:tc hMerge="1">
                  <a:tcPr/>
                </a:tc>
              </a:tr>
              <a:tr h="446893">
                <a:tc>
                  <a:txBody>
                    <a:bodyPr/>
                    <a:lstStyle/>
                    <a:p>
                      <a:pPr algn="ctr"/>
                      <a:r>
                        <a:rPr lang="zh-CN" altLang="en-US" sz="2000" b="0" dirty="0" smtClean="0">
                          <a:latin typeface="黑体" panose="02010609060101010101" pitchFamily="49" charset="-122"/>
                          <a:ea typeface="黑体" panose="02010609060101010101" pitchFamily="49" charset="-122"/>
                        </a:rPr>
                        <a:t>人物</a:t>
                      </a: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0" dirty="0" smtClean="0">
                          <a:latin typeface="黑体" panose="02010609060101010101" pitchFamily="49" charset="-122"/>
                          <a:ea typeface="黑体" panose="02010609060101010101" pitchFamily="49" charset="-122"/>
                        </a:rPr>
                        <a:t>表现</a:t>
                      </a: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0" dirty="0" smtClean="0">
                          <a:latin typeface="黑体" panose="02010609060101010101" pitchFamily="49" charset="-122"/>
                          <a:ea typeface="黑体" panose="02010609060101010101" pitchFamily="49" charset="-122"/>
                        </a:rPr>
                        <a:t>周恩来的想法</a:t>
                      </a: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1862">
                <a:tc>
                  <a:txBody>
                    <a:bodyPr/>
                    <a:lstStyle/>
                    <a:p>
                      <a:pPr algn="ctr"/>
                      <a:r>
                        <a:rPr lang="zh-CN" altLang="en-US" sz="2000" b="0" dirty="0" smtClean="0">
                          <a:latin typeface="黑体" panose="02010609060101010101" pitchFamily="49" charset="-122"/>
                          <a:ea typeface="黑体" panose="02010609060101010101" pitchFamily="49" charset="-122"/>
                        </a:rPr>
                        <a:t>伯父</a:t>
                      </a: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0" dirty="0" smtClean="0">
                          <a:latin typeface="黑体" panose="02010609060101010101" pitchFamily="49" charset="-122"/>
                          <a:ea typeface="黑体" panose="02010609060101010101" pitchFamily="49" charset="-122"/>
                        </a:rPr>
                        <a:t>叹气、没再说了</a:t>
                      </a: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243">
                <a:tc>
                  <a:txBody>
                    <a:bodyPr/>
                    <a:lstStyle/>
                    <a:p>
                      <a:pPr algn="ctr"/>
                      <a:r>
                        <a:rPr lang="zh-CN" altLang="en-US" sz="2000" b="0" dirty="0" smtClean="0">
                          <a:latin typeface="黑体" panose="02010609060101010101" pitchFamily="49" charset="-122"/>
                          <a:ea typeface="黑体" panose="02010609060101010101" pitchFamily="49" charset="-122"/>
                        </a:rPr>
                        <a:t>妇女</a:t>
                      </a:r>
                      <a:endParaRPr lang="zh-CN" altLang="en-US" sz="2000" b="0" dirty="0">
                        <a:latin typeface="黑体" panose="02010609060101010101" pitchFamily="49" charset="-122"/>
                        <a:ea typeface="黑体"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0" dirty="0" smtClean="0">
                          <a:latin typeface="黑体" panose="02010609060101010101" pitchFamily="49" charset="-122"/>
                          <a:ea typeface="黑体" panose="02010609060101010101" pitchFamily="49" charset="-122"/>
                        </a:rPr>
                        <a:t>哭诉，指望中国巡警帮忙反招训斥</a:t>
                      </a: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9120">
                <a:tc>
                  <a:txBody>
                    <a:bodyPr/>
                    <a:lstStyle/>
                    <a:p>
                      <a:pPr algn="ctr"/>
                      <a:r>
                        <a:rPr lang="zh-CN" altLang="en-US" sz="2000" b="0" dirty="0" smtClean="0">
                          <a:latin typeface="黑体" panose="02010609060101010101" pitchFamily="49" charset="-122"/>
                          <a:ea typeface="黑体" panose="02010609060101010101" pitchFamily="49" charset="-122"/>
                        </a:rPr>
                        <a:t>中国巡警</a:t>
                      </a:r>
                      <a:endParaRPr lang="zh-CN" altLang="en-US" sz="2000" b="0" dirty="0">
                        <a:latin typeface="黑体" panose="02010609060101010101" pitchFamily="49" charset="-122"/>
                        <a:ea typeface="黑体"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0" dirty="0" smtClean="0">
                          <a:latin typeface="黑体" panose="02010609060101010101" pitchFamily="49" charset="-122"/>
                          <a:ea typeface="黑体" panose="02010609060101010101" pitchFamily="49" charset="-122"/>
                        </a:rPr>
                        <a:t>（不帮忙）训斥妇女</a:t>
                      </a: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9635">
                <a:tc>
                  <a:txBody>
                    <a:bodyPr/>
                    <a:lstStyle/>
                    <a:p>
                      <a:pPr algn="ctr"/>
                      <a:r>
                        <a:rPr lang="zh-CN" altLang="en-US" sz="2000" b="0" dirty="0" smtClean="0">
                          <a:latin typeface="黑体" panose="02010609060101010101" pitchFamily="49" charset="-122"/>
                          <a:ea typeface="黑体" panose="02010609060101010101" pitchFamily="49" charset="-122"/>
                        </a:rPr>
                        <a:t>围观群众</a:t>
                      </a: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solidFill>
                        <a:schemeClr val="tx1"/>
                      </a:solidFill>
                      <a:prstDash val="solid"/>
                    </a:lnB>
                  </a:tcPr>
                </a:tc>
                <a:tc>
                  <a:txBody>
                    <a:bodyPr/>
                    <a:lstStyle/>
                    <a:p>
                      <a:pPr algn="ctr"/>
                      <a:r>
                        <a:rPr lang="zh-CN" altLang="en-US" sz="2000" b="0" dirty="0" smtClean="0">
                          <a:latin typeface="黑体" panose="02010609060101010101" pitchFamily="49" charset="-122"/>
                          <a:ea typeface="黑体" panose="02010609060101010101" pitchFamily="49" charset="-122"/>
                        </a:rPr>
                        <a:t>握紧拳头。只能劝慰</a:t>
                      </a: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000" b="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extBox 6"/>
          <p:cNvSpPr txBox="1"/>
          <p:nvPr/>
        </p:nvSpPr>
        <p:spPr>
          <a:xfrm>
            <a:off x="5694176" y="2267857"/>
            <a:ext cx="2340260" cy="400110"/>
          </a:xfrm>
          <a:prstGeom prst="rect">
            <a:avLst/>
          </a:prstGeom>
          <a:noFill/>
        </p:spPr>
        <p:txBody>
          <a:bodyPr wrap="square" rtlCol="0">
            <a:spAutoFit/>
          </a:bodyPr>
          <a:lstStyle/>
          <a:p>
            <a:r>
              <a:rPr lang="zh-CN" altLang="en-US" sz="2000" dirty="0" smtClean="0">
                <a:solidFill>
                  <a:srgbClr val="FF0000"/>
                </a:solidFill>
                <a:latin typeface="黑体" panose="02010609060101010101" pitchFamily="49" charset="-122"/>
                <a:ea typeface="黑体" panose="02010609060101010101" pitchFamily="49" charset="-122"/>
              </a:rPr>
              <a:t>为什么被占据</a:t>
            </a:r>
            <a:endParaRPr lang="zh-CN" altLang="en-US" sz="2000" dirty="0">
              <a:solidFill>
                <a:srgbClr val="FF0000"/>
              </a:solidFill>
              <a:latin typeface="黑体" panose="02010609060101010101" pitchFamily="49" charset="-122"/>
              <a:ea typeface="黑体" panose="02010609060101010101" pitchFamily="49" charset="-122"/>
            </a:endParaRPr>
          </a:p>
        </p:txBody>
      </p:sp>
      <p:sp>
        <p:nvSpPr>
          <p:cNvPr id="9" name="TextBox 8"/>
          <p:cNvSpPr txBox="1"/>
          <p:nvPr/>
        </p:nvSpPr>
        <p:spPr>
          <a:xfrm>
            <a:off x="5694176" y="2911976"/>
            <a:ext cx="2340260" cy="400110"/>
          </a:xfrm>
          <a:prstGeom prst="rect">
            <a:avLst/>
          </a:prstGeom>
          <a:noFill/>
        </p:spPr>
        <p:txBody>
          <a:bodyPr wrap="square" rtlCol="0">
            <a:spAutoFit/>
          </a:bodyPr>
          <a:lstStyle/>
          <a:p>
            <a:r>
              <a:rPr lang="zh-CN" altLang="en-US" sz="2000" dirty="0" smtClean="0">
                <a:solidFill>
                  <a:srgbClr val="FF0000"/>
                </a:solidFill>
                <a:latin typeface="黑体" panose="02010609060101010101" pitchFamily="49" charset="-122"/>
                <a:ea typeface="黑体" panose="02010609060101010101" pitchFamily="49" charset="-122"/>
              </a:rPr>
              <a:t>中国巡警肯会帮忙</a:t>
            </a:r>
            <a:endParaRPr lang="zh-CN" altLang="en-US" sz="2000" dirty="0">
              <a:solidFill>
                <a:srgbClr val="FF0000"/>
              </a:solidFill>
              <a:latin typeface="黑体" panose="02010609060101010101" pitchFamily="49" charset="-122"/>
              <a:ea typeface="黑体" panose="02010609060101010101" pitchFamily="49" charset="-122"/>
            </a:endParaRPr>
          </a:p>
        </p:txBody>
      </p:sp>
      <p:sp>
        <p:nvSpPr>
          <p:cNvPr id="10" name="TextBox 9"/>
          <p:cNvSpPr txBox="1"/>
          <p:nvPr/>
        </p:nvSpPr>
        <p:spPr>
          <a:xfrm>
            <a:off x="5802859" y="3488040"/>
            <a:ext cx="2087561" cy="707886"/>
          </a:xfrm>
          <a:prstGeom prst="rect">
            <a:avLst/>
          </a:prstGeom>
          <a:noFill/>
        </p:spPr>
        <p:txBody>
          <a:bodyPr wrap="square" rtlCol="0">
            <a:spAutoFit/>
          </a:bodyPr>
          <a:lstStyle/>
          <a:p>
            <a:r>
              <a:rPr lang="zh-CN" altLang="en-US" sz="2000" dirty="0" smtClean="0">
                <a:solidFill>
                  <a:srgbClr val="FF0000"/>
                </a:solidFill>
                <a:latin typeface="黑体" panose="02010609060101010101" pitchFamily="49" charset="-122"/>
                <a:ea typeface="黑体" panose="02010609060101010101" pitchFamily="49" charset="-122"/>
              </a:rPr>
              <a:t>太气人了，为什么会这样？</a:t>
            </a:r>
            <a:endParaRPr lang="zh-CN" altLang="en-US" sz="2000" dirty="0">
              <a:solidFill>
                <a:srgbClr val="FF0000"/>
              </a:solidFill>
              <a:latin typeface="黑体" panose="02010609060101010101" pitchFamily="49" charset="-122"/>
              <a:ea typeface="黑体" panose="02010609060101010101" pitchFamily="49" charset="-122"/>
            </a:endParaRPr>
          </a:p>
        </p:txBody>
      </p:sp>
      <p:sp>
        <p:nvSpPr>
          <p:cNvPr id="11" name="TextBox 10"/>
          <p:cNvSpPr txBox="1"/>
          <p:nvPr/>
        </p:nvSpPr>
        <p:spPr>
          <a:xfrm>
            <a:off x="5800924" y="4195926"/>
            <a:ext cx="1943545" cy="400110"/>
          </a:xfrm>
          <a:prstGeom prst="rect">
            <a:avLst/>
          </a:prstGeom>
          <a:noFill/>
        </p:spPr>
        <p:txBody>
          <a:bodyPr wrap="square" rtlCol="0">
            <a:spAutoFit/>
          </a:bodyPr>
          <a:lstStyle/>
          <a:p>
            <a:r>
              <a:rPr lang="zh-CN" altLang="en-US" sz="2000" dirty="0" smtClean="0">
                <a:solidFill>
                  <a:srgbClr val="FF0000"/>
                </a:solidFill>
                <a:latin typeface="黑体" panose="02010609060101010101" pitchFamily="49" charset="-122"/>
                <a:ea typeface="黑体" panose="02010609060101010101" pitchFamily="49" charset="-122"/>
              </a:rPr>
              <a:t>落后就要挨打</a:t>
            </a:r>
            <a:endParaRPr lang="zh-CN" altLang="en-US" sz="20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9251" y="441715"/>
            <a:ext cx="1629583" cy="378638"/>
          </a:xfrm>
          <a:prstGeom prst="rect">
            <a:avLst/>
          </a:prstGeom>
          <a:ln>
            <a:noFill/>
          </a:ln>
          <a:effectLst>
            <a:outerShdw blurRad="292100" dist="139700" dir="2700000" algn="tl" rotWithShape="0">
              <a:srgbClr val="333333">
                <a:alpha val="65000"/>
              </a:srgbClr>
            </a:outerShdw>
          </a:effectLst>
        </p:spPr>
      </p:pic>
      <p:sp>
        <p:nvSpPr>
          <p:cNvPr id="4" name="文本框 11"/>
          <p:cNvSpPr txBox="1"/>
          <p:nvPr/>
        </p:nvSpPr>
        <p:spPr>
          <a:xfrm>
            <a:off x="251520" y="420965"/>
            <a:ext cx="1231486" cy="400110"/>
          </a:xfrm>
          <a:prstGeom prst="rect">
            <a:avLst/>
          </a:prstGeom>
          <a:noFill/>
        </p:spPr>
        <p:txBody>
          <a:bodyPr wrap="square" rtlCol="0">
            <a:spAutoFit/>
          </a:bodyPr>
          <a:lstStyle/>
          <a:p>
            <a:pPr algn="ctr"/>
            <a:r>
              <a:rPr kumimoji="1" lang="zh-CN" altLang="en-US" sz="2000" dirty="0">
                <a:solidFill>
                  <a:schemeClr val="bg1"/>
                </a:solidFill>
              </a:rPr>
              <a:t>第一课时</a:t>
            </a:r>
            <a:endParaRPr kumimoji="1" lang="zh-CN" altLang="en-US" sz="2000" dirty="0">
              <a:solidFill>
                <a:schemeClr val="bg1"/>
              </a:solidFill>
            </a:endParaRPr>
          </a:p>
        </p:txBody>
      </p:sp>
      <p:sp>
        <p:nvSpPr>
          <p:cNvPr id="6" name="Text Box 3"/>
          <p:cNvSpPr txBox="1">
            <a:spLocks noChangeArrowheads="1"/>
          </p:cNvSpPr>
          <p:nvPr/>
        </p:nvSpPr>
        <p:spPr bwMode="auto">
          <a:xfrm>
            <a:off x="2480310" y="1162685"/>
            <a:ext cx="6100445" cy="3046095"/>
          </a:xfrm>
          <a:prstGeom prst="rect">
            <a:avLst/>
          </a:prstGeom>
          <a:noFill/>
          <a:ln w="9525">
            <a:noFill/>
            <a:miter lim="800000"/>
          </a:ln>
        </p:spPr>
        <p:txBody>
          <a:bodyPr wrap="square">
            <a:spAutoFit/>
          </a:bodyPr>
          <a:lstStyle/>
          <a:p>
            <a:pPr algn="just" defTabSz="914400" fontAlgn="base">
              <a:spcBef>
                <a:spcPct val="0"/>
              </a:spcBef>
              <a:spcAft>
                <a:spcPct val="0"/>
              </a:spcAft>
            </a:pPr>
            <a:r>
              <a:rPr lang="zh-CN" altLang="en-US" sz="2400" b="1" dirty="0">
                <a:solidFill>
                  <a:srgbClr val="990033"/>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u="sng" dirty="0">
                <a:solidFill>
                  <a:srgbClr val="0000FF"/>
                </a:solidFill>
                <a:latin typeface="楷体" panose="02010609060101010101" pitchFamily="49" charset="-122"/>
                <a:ea typeface="楷体" panose="02010609060101010101" pitchFamily="49" charset="-122"/>
                <a:cs typeface="楷体" panose="02010609060101010101" pitchFamily="49" charset="-122"/>
              </a:rPr>
              <a:t>周恩来</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1898</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1976</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年），伟大的马克思列宁主义者，中国无产阶级革命家、政治家、军事家、外交家，中国共产党、中华人民共和国和中国人民解放军的主要缔造者和领导人之一</a:t>
            </a:r>
            <a:r>
              <a:rPr lang="en-US" altLang="zh-CN"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毕业于南开大学，早年留学日本、法国等地，回国后担任黄埔军校政治部副主任、主任，自</a:t>
            </a:r>
            <a:r>
              <a:rPr lang="en-US" altLang="zh-CN"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1949</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年起任中华人民共和国国务院总理，</a:t>
            </a:r>
            <a:r>
              <a:rPr lang="en-US" altLang="zh-CN"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1976</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年逝世。</a:t>
            </a:r>
            <a:endPar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pic>
        <p:nvPicPr>
          <p:cNvPr id="8" name="图片 7"/>
          <p:cNvPicPr>
            <a:picLocks noChangeAspect="1"/>
          </p:cNvPicPr>
          <p:nvPr/>
        </p:nvPicPr>
        <p:blipFill>
          <a:blip r:embed="rId2"/>
          <a:stretch>
            <a:fillRect/>
          </a:stretch>
        </p:blipFill>
        <p:spPr>
          <a:xfrm>
            <a:off x="356235" y="1544320"/>
            <a:ext cx="1871980" cy="24257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2912" t="4149" r="3247" b="4223"/>
          <a:stretch>
            <a:fillRect/>
          </a:stretch>
        </p:blipFill>
        <p:spPr>
          <a:xfrm>
            <a:off x="-635" y="-21590"/>
            <a:ext cx="9147810" cy="5174615"/>
          </a:xfrm>
          <a:prstGeom prst="rect">
            <a:avLst/>
          </a:prstGeom>
        </p:spPr>
      </p:pic>
      <p:sp>
        <p:nvSpPr>
          <p:cNvPr id="2" name="文本框 1"/>
          <p:cNvSpPr txBox="1"/>
          <p:nvPr/>
        </p:nvSpPr>
        <p:spPr>
          <a:xfrm>
            <a:off x="809625" y="1275606"/>
            <a:ext cx="7693025" cy="2122805"/>
          </a:xfrm>
          <a:prstGeom prst="rect">
            <a:avLst/>
          </a:prstGeom>
          <a:noFill/>
        </p:spPr>
        <p:txBody>
          <a:bodyPr wrap="square" rtlCol="0" anchor="t">
            <a:spAutoFit/>
          </a:bodyPr>
          <a:lstStyle/>
          <a:p>
            <a:r>
              <a:rPr lang="en-US" altLang="zh-CN" sz="4400" dirty="0">
                <a:solidFill>
                  <a:srgbClr val="FFFF00"/>
                </a:solidFill>
                <a:latin typeface="黑体" panose="02010609060101010101" pitchFamily="49" charset="-122"/>
                <a:ea typeface="黑体" panose="02010609060101010101" pitchFamily="49" charset="-122"/>
              </a:rPr>
              <a:t>    </a:t>
            </a:r>
            <a:r>
              <a:rPr lang="zh-CN" altLang="en-US" sz="4400" dirty="0">
                <a:solidFill>
                  <a:srgbClr val="FFFF00"/>
                </a:solidFill>
                <a:latin typeface="黑体" panose="02010609060101010101" pitchFamily="49" charset="-122"/>
                <a:ea typeface="黑体" panose="02010609060101010101" pitchFamily="49" charset="-122"/>
              </a:rPr>
              <a:t>作为中国人看到自己的同胞在自己的土地上受到欺凌是一种什么样的感受。</a:t>
            </a:r>
            <a:endParaRPr lang="zh-CN" altLang="en-US" sz="4400"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29920" y="1290320"/>
            <a:ext cx="7884160" cy="1296670"/>
          </a:xfrm>
          <a:prstGeom prst="rect">
            <a:avLst/>
          </a:prstGeom>
        </p:spPr>
        <p:txBody>
          <a:bodyPr wrap="square">
            <a:spAutoFit/>
          </a:bodyPr>
          <a:lstStyle/>
          <a:p>
            <a:pPr lvl="0" indent="647700" defTabSz="914400">
              <a:lnSpc>
                <a:spcPct val="140000"/>
              </a:lnSpc>
            </a:pP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怎么把祖国和人民从苦难和屈辱中拯救出来呢？这个问题像一团烈火一直燃烧在周恩来心中。</a:t>
            </a:r>
            <a:endPar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cxnSp>
        <p:nvCxnSpPr>
          <p:cNvPr id="7" name="直接连接符 6"/>
          <p:cNvCxnSpPr/>
          <p:nvPr/>
        </p:nvCxnSpPr>
        <p:spPr>
          <a:xfrm flipV="1">
            <a:off x="1448664" y="2427734"/>
            <a:ext cx="6805151" cy="10160"/>
          </a:xfrm>
          <a:prstGeom prst="line">
            <a:avLst/>
          </a:prstGeom>
        </p:spPr>
        <p:style>
          <a:lnRef idx="3">
            <a:schemeClr val="accent6"/>
          </a:lnRef>
          <a:fillRef idx="0">
            <a:schemeClr val="accent6"/>
          </a:fillRef>
          <a:effectRef idx="2">
            <a:schemeClr val="accent6"/>
          </a:effectRef>
          <a:fontRef idx="minor">
            <a:schemeClr val="tx1"/>
          </a:fontRef>
        </p:style>
      </p:cxnSp>
      <p:sp>
        <p:nvSpPr>
          <p:cNvPr id="15" name="圆角矩形 14"/>
          <p:cNvSpPr/>
          <p:nvPr/>
        </p:nvSpPr>
        <p:spPr>
          <a:xfrm>
            <a:off x="1644086" y="3003798"/>
            <a:ext cx="6276975" cy="62103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r>
              <a:rPr lang="zh-CN" altLang="en-US" sz="2400" dirty="0">
                <a:solidFill>
                  <a:srgbClr val="FF0000"/>
                </a:solidFill>
                <a:latin typeface="黑体" panose="02010609060101010101" pitchFamily="49" charset="-122"/>
                <a:ea typeface="黑体" panose="02010609060101010101" pitchFamily="49" charset="-122"/>
              </a:rPr>
              <a:t>比喻句，把“这个问题”比作“一团烈火”。</a:t>
            </a:r>
            <a:endParaRPr lang="zh-CN" altLang="en-US" sz="2400" dirty="0">
              <a:solidFill>
                <a:srgbClr val="FF0000"/>
              </a:solidFill>
              <a:latin typeface="黑体" panose="02010609060101010101" pitchFamily="49" charset="-122"/>
              <a:ea typeface="黑体" panose="02010609060101010101" pitchFamily="49" charset="-122"/>
            </a:endParaRPr>
          </a:p>
        </p:txBody>
      </p:sp>
      <p:cxnSp>
        <p:nvCxnSpPr>
          <p:cNvPr id="17" name="直接箭头连接符 16"/>
          <p:cNvCxnSpPr/>
          <p:nvPr/>
        </p:nvCxnSpPr>
        <p:spPr>
          <a:xfrm flipH="1">
            <a:off x="5220970" y="2586990"/>
            <a:ext cx="719182" cy="273050"/>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2" name="文本框 1"/>
          <p:cNvSpPr txBox="1"/>
          <p:nvPr/>
        </p:nvSpPr>
        <p:spPr>
          <a:xfrm>
            <a:off x="1486332" y="3795886"/>
            <a:ext cx="6609080" cy="583565"/>
          </a:xfrm>
          <a:prstGeom prst="rect">
            <a:avLst/>
          </a:prstGeom>
          <a:noFill/>
        </p:spPr>
        <p:txBody>
          <a:bodyPr wrap="square" rtlCol="0">
            <a:spAutoFit/>
          </a:bodyPr>
          <a:lstStyle/>
          <a:p>
            <a:r>
              <a:rPr lang="zh-CN" altLang="en-US" sz="3200" b="1" dirty="0">
                <a:solidFill>
                  <a:srgbClr val="FF0000"/>
                </a:solidFill>
                <a:latin typeface="黑体" panose="02010609060101010101" pitchFamily="49" charset="-122"/>
                <a:ea typeface="黑体" panose="02010609060101010101" pitchFamily="49" charset="-122"/>
              </a:rPr>
              <a:t>写出了周恩来忧国忧民，胸怀天下。</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4" name="文本框 3"/>
          <p:cNvSpPr txBox="1"/>
          <p:nvPr/>
        </p:nvSpPr>
        <p:spPr>
          <a:xfrm>
            <a:off x="434340" y="452890"/>
            <a:ext cx="7661072" cy="637675"/>
          </a:xfrm>
          <a:prstGeom prst="rect">
            <a:avLst/>
          </a:prstGeom>
          <a:noFill/>
        </p:spPr>
        <p:txBody>
          <a:bodyPr wrap="none" rtlCol="0" anchor="t">
            <a:spAutoFit/>
          </a:bodyPr>
          <a:lstStyle/>
          <a:p>
            <a:pPr indent="647700" algn="l" defTabSz="914400">
              <a:lnSpc>
                <a:spcPct val="150000"/>
              </a:lnSpc>
            </a:pPr>
            <a:r>
              <a:rPr lang="zh-CN" altLang="en-US" sz="2800" dirty="0">
                <a:solidFill>
                  <a:srgbClr val="0000FF"/>
                </a:solidFill>
                <a:latin typeface="黑体" panose="02010609060101010101" pitchFamily="49" charset="-122"/>
                <a:ea typeface="黑体" panose="02010609060101010101" pitchFamily="49" charset="-122"/>
                <a:sym typeface="+mn-ea"/>
              </a:rPr>
              <a:t>看到这一切，</a:t>
            </a:r>
            <a:r>
              <a:rPr lang="en-US" altLang="zh-CN" sz="2800" dirty="0">
                <a:solidFill>
                  <a:srgbClr val="0000FF"/>
                </a:solidFill>
                <a:latin typeface="黑体" panose="02010609060101010101" pitchFamily="49" charset="-122"/>
                <a:ea typeface="黑体" panose="02010609060101010101" pitchFamily="49" charset="-122"/>
                <a:sym typeface="+mn-ea"/>
              </a:rPr>
              <a:t>12</a:t>
            </a:r>
            <a:r>
              <a:rPr lang="zh-CN" altLang="en-US" sz="2800" dirty="0">
                <a:solidFill>
                  <a:srgbClr val="0000FF"/>
                </a:solidFill>
                <a:latin typeface="黑体" panose="02010609060101010101" pitchFamily="49" charset="-122"/>
                <a:ea typeface="黑体" panose="02010609060101010101" pitchFamily="49" charset="-122"/>
                <a:sym typeface="+mn-ea"/>
              </a:rPr>
              <a:t>岁的周恩来有什么感受呢？</a:t>
            </a:r>
            <a:endParaRPr lang="zh-CN" altLang="en-US" sz="2800" dirty="0">
              <a:solidFill>
                <a:srgbClr val="0000FF"/>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bldLvl="0" animBg="1"/>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2931790"/>
            <a:ext cx="7576419" cy="1569660"/>
          </a:xfrm>
          <a:prstGeom prst="rect">
            <a:avLst/>
          </a:prstGeom>
          <a:no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    自</a:t>
            </a:r>
            <a:r>
              <a:rPr lang="en-US" altLang="zh-CN" sz="2400" dirty="0" smtClean="0">
                <a:latin typeface="黑体" panose="02010609060101010101" pitchFamily="49" charset="-122"/>
                <a:ea typeface="黑体" panose="02010609060101010101" pitchFamily="49" charset="-122"/>
              </a:rPr>
              <a:t>1840</a:t>
            </a:r>
            <a:r>
              <a:rPr lang="zh-CN" altLang="en-US" sz="2400" dirty="0" smtClean="0">
                <a:latin typeface="黑体" panose="02010609060101010101" pitchFamily="49" charset="-122"/>
                <a:ea typeface="黑体" panose="02010609060101010101" pitchFamily="49" charset="-122"/>
              </a:rPr>
              <a:t>年鸦片战争，外国侵略者用坚船利炮轰开中国国门以来，中国人经历了一次又一次的外来侵略，中国一步步沦为半封建半殖民地社会。国土大片沦丧，主权旁落贻尽，四亿同胞在水深火热中苦苦挣扎。</a:t>
            </a:r>
            <a:endParaRPr lang="zh-CN" altLang="en-US" sz="2400"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a:stretch>
            <a:fillRect/>
          </a:stretch>
        </p:blipFill>
        <p:spPr>
          <a:xfrm>
            <a:off x="1187623" y="811572"/>
            <a:ext cx="2806089" cy="19356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016" y="843558"/>
            <a:ext cx="3049608" cy="1871722"/>
          </a:xfrm>
          <a:prstGeom prst="rect">
            <a:avLst/>
          </a:prstGeom>
          <a:ln>
            <a:noFill/>
          </a:ln>
          <a:effectLst>
            <a:outerShdw blurRad="190500" algn="tl" rotWithShape="0">
              <a:srgbClr val="000000">
                <a:alpha val="70000"/>
              </a:srgbClr>
            </a:outerShdw>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
          <p:cNvSpPr/>
          <p:nvPr/>
        </p:nvSpPr>
        <p:spPr>
          <a:xfrm>
            <a:off x="693738" y="618808"/>
            <a:ext cx="7961312" cy="1643527"/>
          </a:xfrm>
          <a:prstGeom prst="rect">
            <a:avLst/>
          </a:prstGeom>
          <a:noFill/>
          <a:ln w="9525">
            <a:noFill/>
          </a:ln>
        </p:spPr>
        <p:txBody>
          <a:bodyPr>
            <a:spAutoFit/>
          </a:bodyPr>
          <a:lstStyle/>
          <a:p>
            <a:pPr eaLnBrk="1" hangingPunct="1">
              <a:lnSpc>
                <a:spcPct val="120000"/>
              </a:lnSpc>
            </a:pPr>
            <a:r>
              <a:rPr lang="zh-CN" altLang="en-US" sz="2800" b="1" dirty="0">
                <a:latin typeface="楷体" panose="02010609060101010101" pitchFamily="49" charset="-122"/>
                <a:ea typeface="楷体" panose="02010609060101010101" pitchFamily="49" charset="-122"/>
              </a:rPr>
              <a:t>    所以，当修身课上魏校长提出为什么而读书这个问题时，就有了</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为中华之崛起而读书</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的响亮回答。</a:t>
            </a:r>
            <a:endParaRPr lang="zh-CN" altLang="en-US" sz="2800" b="1" dirty="0">
              <a:latin typeface="楷体" panose="02010609060101010101" pitchFamily="49" charset="-122"/>
              <a:ea typeface="楷体" panose="02010609060101010101" pitchFamily="49" charset="-122"/>
            </a:endParaRPr>
          </a:p>
        </p:txBody>
      </p:sp>
      <p:grpSp>
        <p:nvGrpSpPr>
          <p:cNvPr id="11" name="组合 9"/>
          <p:cNvGrpSpPr/>
          <p:nvPr/>
        </p:nvGrpSpPr>
        <p:grpSpPr>
          <a:xfrm>
            <a:off x="978181" y="2449828"/>
            <a:ext cx="2428875" cy="652145"/>
            <a:chOff x="1007127" y="1309014"/>
            <a:chExt cx="2409649" cy="999460"/>
          </a:xfrm>
        </p:grpSpPr>
        <p:sp>
          <p:nvSpPr>
            <p:cNvPr id="12" name="流程图: 可选过程 11"/>
            <p:cNvSpPr/>
            <p:nvPr/>
          </p:nvSpPr>
          <p:spPr>
            <a:xfrm>
              <a:off x="1416610" y="1309014"/>
              <a:ext cx="1663760" cy="999460"/>
            </a:xfrm>
            <a:prstGeom prst="flowChartAlternateProcess">
              <a:avLst/>
            </a:prstGeom>
            <a:solidFill>
              <a:schemeClr val="accent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TextBox 5"/>
            <p:cNvSpPr txBox="1"/>
            <p:nvPr/>
          </p:nvSpPr>
          <p:spPr>
            <a:xfrm>
              <a:off x="1007127" y="1422877"/>
              <a:ext cx="2409649" cy="762003"/>
            </a:xfrm>
            <a:prstGeom prst="rect">
              <a:avLst/>
            </a:prstGeom>
            <a:noFill/>
          </p:spPr>
          <p:txBody>
            <a:bodyPr wrap="square" rtlCol="0">
              <a:spAutoFit/>
            </a:bodyPr>
            <a:lstStyle/>
            <a:p>
              <a:pPr indent="539750">
                <a:lnSpc>
                  <a:spcPct val="110000"/>
                </a:lnSpc>
              </a:pPr>
              <a:r>
                <a:rPr lang="zh-CN" altLang="en-US" sz="2400" b="1" dirty="0">
                  <a:solidFill>
                    <a:srgbClr val="FF0000"/>
                  </a:solidFill>
                  <a:latin typeface="黑体" panose="02010609060101010101" pitchFamily="49" charset="-122"/>
                  <a:ea typeface="黑体" panose="02010609060101010101" pitchFamily="49" charset="-122"/>
                </a:rPr>
                <a:t>中华不振</a:t>
              </a:r>
              <a:endParaRPr lang="zh-CN" altLang="en-US" sz="2400" b="1" dirty="0">
                <a:solidFill>
                  <a:srgbClr val="FF0000"/>
                </a:solidFill>
                <a:latin typeface="黑体" panose="02010609060101010101" pitchFamily="49" charset="-122"/>
                <a:ea typeface="黑体" panose="02010609060101010101" pitchFamily="49" charset="-122"/>
              </a:endParaRPr>
            </a:p>
          </p:txBody>
        </p:sp>
      </p:grpSp>
      <p:grpSp>
        <p:nvGrpSpPr>
          <p:cNvPr id="3" name="组合 9"/>
          <p:cNvGrpSpPr/>
          <p:nvPr/>
        </p:nvGrpSpPr>
        <p:grpSpPr>
          <a:xfrm>
            <a:off x="3975100" y="2433002"/>
            <a:ext cx="4177030" cy="652145"/>
            <a:chOff x="1089915" y="1309014"/>
            <a:chExt cx="2409649" cy="999460"/>
          </a:xfrm>
        </p:grpSpPr>
        <p:sp>
          <p:nvSpPr>
            <p:cNvPr id="4" name="流程图: 可选过程 3"/>
            <p:cNvSpPr/>
            <p:nvPr/>
          </p:nvSpPr>
          <p:spPr>
            <a:xfrm>
              <a:off x="1416610" y="1309014"/>
              <a:ext cx="1663760" cy="999460"/>
            </a:xfrm>
            <a:prstGeom prst="flowChartAlternateProcess">
              <a:avLst/>
            </a:prstGeom>
            <a:solidFill>
              <a:schemeClr val="accent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TextBox 5"/>
            <p:cNvSpPr txBox="1"/>
            <p:nvPr/>
          </p:nvSpPr>
          <p:spPr>
            <a:xfrm>
              <a:off x="1089915" y="1422877"/>
              <a:ext cx="2409649" cy="762003"/>
            </a:xfrm>
            <a:prstGeom prst="rect">
              <a:avLst/>
            </a:prstGeom>
            <a:noFill/>
          </p:spPr>
          <p:txBody>
            <a:bodyPr wrap="square" rtlCol="0">
              <a:spAutoFit/>
            </a:bodyPr>
            <a:lstStyle/>
            <a:p>
              <a:pPr indent="539750">
                <a:lnSpc>
                  <a:spcPct val="110000"/>
                </a:lnSpc>
              </a:pPr>
              <a:r>
                <a:rPr lang="zh-CN" altLang="en-US" sz="2400" b="1" dirty="0">
                  <a:solidFill>
                    <a:srgbClr val="FF0000"/>
                  </a:solidFill>
                  <a:latin typeface="黑体" panose="02010609060101010101" pitchFamily="49" charset="-122"/>
                  <a:ea typeface="黑体" panose="02010609060101010101" pitchFamily="49" charset="-122"/>
                </a:rPr>
                <a:t>为中华之崛起而读书</a:t>
              </a:r>
              <a:endParaRPr lang="zh-CN" altLang="en-US" sz="2400" b="1" dirty="0">
                <a:solidFill>
                  <a:srgbClr val="FF0000"/>
                </a:solidFill>
                <a:latin typeface="黑体" panose="02010609060101010101" pitchFamily="49" charset="-122"/>
                <a:ea typeface="黑体" panose="02010609060101010101" pitchFamily="49" charset="-122"/>
              </a:endParaRPr>
            </a:p>
          </p:txBody>
        </p:sp>
      </p:grpSp>
      <p:sp>
        <p:nvSpPr>
          <p:cNvPr id="6" name="燕尾形箭头 5"/>
          <p:cNvSpPr/>
          <p:nvPr/>
        </p:nvSpPr>
        <p:spPr>
          <a:xfrm>
            <a:off x="3491865" y="2674302"/>
            <a:ext cx="720090" cy="216535"/>
          </a:xfrm>
          <a:prstGeom prst="notchedRight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zh-CN" altLang="en-US"/>
          </a:p>
        </p:txBody>
      </p:sp>
      <p:sp>
        <p:nvSpPr>
          <p:cNvPr id="15" name="爆炸形 1 14"/>
          <p:cNvSpPr/>
          <p:nvPr/>
        </p:nvSpPr>
        <p:spPr>
          <a:xfrm>
            <a:off x="4953635" y="3085147"/>
            <a:ext cx="3198495" cy="1508125"/>
          </a:xfrm>
          <a:prstGeom prst="irregularSeal1">
            <a:avLst/>
          </a:prstGeom>
          <a:solidFill>
            <a:srgbClr val="FF0000">
              <a:alpha val="64000"/>
            </a:srgb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黑体" panose="02010609060101010101" pitchFamily="49" charset="-122"/>
                <a:ea typeface="黑体" panose="02010609060101010101" pitchFamily="49" charset="-122"/>
              </a:rPr>
              <a:t>照应开头</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1000" fill="hold"/>
                                        <p:tgtEl>
                                          <p:spTgt spid="15"/>
                                        </p:tgtEl>
                                        <p:attrNameLst>
                                          <p:attrName>ppt_w</p:attrName>
                                        </p:attrNameLst>
                                      </p:cBhvr>
                                      <p:tavLst>
                                        <p:tav tm="0">
                                          <p:val>
                                            <p:fltVal val="0"/>
                                          </p:val>
                                        </p:tav>
                                        <p:tav tm="100000">
                                          <p:val>
                                            <p:strVal val="#ppt_w"/>
                                          </p:val>
                                        </p:tav>
                                      </p:tavLst>
                                    </p:anim>
                                    <p:anim calcmode="lin" valueType="num">
                                      <p:cBhvr>
                                        <p:cTn id="25" dur="1000" fill="hold"/>
                                        <p:tgtEl>
                                          <p:spTgt spid="15"/>
                                        </p:tgtEl>
                                        <p:attrNameLst>
                                          <p:attrName>ppt_h</p:attrName>
                                        </p:attrNameLst>
                                      </p:cBhvr>
                                      <p:tavLst>
                                        <p:tav tm="0">
                                          <p:val>
                                            <p:fltVal val="0"/>
                                          </p:val>
                                        </p:tav>
                                        <p:tav tm="100000">
                                          <p:val>
                                            <p:strVal val="#ppt_h"/>
                                          </p:val>
                                        </p:tav>
                                      </p:tavLst>
                                    </p:anim>
                                    <p:anim calcmode="lin" valueType="num">
                                      <p:cBhvr>
                                        <p:cTn id="26" dur="1000" fill="hold"/>
                                        <p:tgtEl>
                                          <p:spTgt spid="15"/>
                                        </p:tgtEl>
                                        <p:attrNameLst>
                                          <p:attrName>style.rotation</p:attrName>
                                        </p:attrNameLst>
                                      </p:cBhvr>
                                      <p:tavLst>
                                        <p:tav tm="0">
                                          <p:val>
                                            <p:fltVal val="90"/>
                                          </p:val>
                                        </p:tav>
                                        <p:tav tm="100000">
                                          <p:val>
                                            <p:fltVal val="0"/>
                                          </p:val>
                                        </p:tav>
                                      </p:tavLst>
                                    </p:anim>
                                    <p:animEffect transition="in" filter="fade">
                                      <p:cBhvr>
                                        <p:cTn id="2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92080" y="1004873"/>
            <a:ext cx="2880320" cy="2677656"/>
          </a:xfrm>
          <a:prstGeom prst="rect">
            <a:avLst/>
          </a:prstGeom>
          <a:solidFill>
            <a:schemeClr val="bg1"/>
          </a:solidFill>
        </p:spPr>
        <p:txBody>
          <a:bodyPr wrap="square">
            <a:spAutoFit/>
          </a:bodyPr>
          <a:lstStyle/>
          <a:p>
            <a:r>
              <a:rPr lang="zh-CN" altLang="en-US" dirty="0" smtClean="0"/>
              <a:t> </a:t>
            </a:r>
            <a:r>
              <a:rPr lang="zh-CN" altLang="en-US" sz="2800" b="1" dirty="0" smtClean="0">
                <a:latin typeface="楷体" panose="02010609060101010101" pitchFamily="49" charset="-122"/>
                <a:ea typeface="楷体" panose="02010609060101010101" pitchFamily="49" charset="-122"/>
              </a:rPr>
              <a:t>大江</a:t>
            </a:r>
            <a:r>
              <a:rPr lang="zh-CN" altLang="en-US" sz="2800" b="1" dirty="0">
                <a:latin typeface="楷体" panose="02010609060101010101" pitchFamily="49" charset="-122"/>
                <a:ea typeface="楷体" panose="02010609060101010101" pitchFamily="49" charset="-122"/>
              </a:rPr>
              <a:t>歌罢掉头东</a:t>
            </a:r>
            <a:endParaRPr lang="zh-CN" altLang="en-US" sz="2800" b="1" dirty="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    周恩来</a:t>
            </a:r>
            <a:endParaRPr lang="zh-CN" altLang="en-US" sz="2800" b="1" dirty="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大江</a:t>
            </a:r>
            <a:r>
              <a:rPr lang="zh-CN" altLang="en-US" sz="2800" b="1" dirty="0">
                <a:latin typeface="楷体" panose="02010609060101010101" pitchFamily="49" charset="-122"/>
                <a:ea typeface="楷体" panose="02010609060101010101" pitchFamily="49" charset="-122"/>
              </a:rPr>
              <a:t>歌罢掉头东</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邃密</a:t>
            </a:r>
            <a:r>
              <a:rPr lang="zh-CN" altLang="en-US" sz="2800" b="1" dirty="0">
                <a:latin typeface="楷体" panose="02010609060101010101" pitchFamily="49" charset="-122"/>
                <a:ea typeface="楷体" panose="02010609060101010101" pitchFamily="49" charset="-122"/>
              </a:rPr>
              <a:t>群科济世穷。</a:t>
            </a:r>
            <a:endParaRPr lang="zh-CN" altLang="en-US"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面壁十年图破壁</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难</a:t>
            </a:r>
            <a:r>
              <a:rPr lang="zh-CN" altLang="en-US" sz="2800" b="1" dirty="0">
                <a:latin typeface="楷体" panose="02010609060101010101" pitchFamily="49" charset="-122"/>
                <a:ea typeface="楷体" panose="02010609060101010101" pitchFamily="49" charset="-122"/>
              </a:rPr>
              <a:t>酬蹈海亦英雄。</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915566"/>
            <a:ext cx="7488832" cy="3416320"/>
          </a:xfrm>
          <a:prstGeom prst="rect">
            <a:avLst/>
          </a:prstGeom>
          <a:noFill/>
          <a:ln w="25400">
            <a:solidFill>
              <a:srgbClr val="0070C0"/>
            </a:solidFill>
            <a:prstDash val="dashDot"/>
          </a:ln>
        </p:spPr>
        <p:txBody>
          <a:bodyPr wrap="square" rtlCol="0">
            <a:spAutoFit/>
          </a:bodyPr>
          <a:lstStyle/>
          <a:p>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注释</a:t>
            </a:r>
            <a:r>
              <a:rPr lang="en-US" altLang="zh-CN"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a:p>
            <a:r>
              <a:rPr lang="en-US" altLang="zh-CN"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第一句</a:t>
            </a:r>
            <a:r>
              <a:rPr lang="zh-CN" altLang="en-US"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“掉头东”</a:t>
            </a:r>
            <a:r>
              <a:rPr lang="zh-CN" altLang="en-US" sz="2400" b="1" dirty="0">
                <a:latin typeface="宋体" panose="02010600030101010101" pitchFamily="2" charset="-122"/>
                <a:ea typeface="宋体" panose="02010600030101010101" pitchFamily="2" charset="-122"/>
              </a:rPr>
              <a:t>，掉指船桨，则表明义无反顾的抉择</a:t>
            </a:r>
            <a:r>
              <a:rPr lang="zh-CN" altLang="en-US" sz="2400" b="1" dirty="0" smtClean="0">
                <a:latin typeface="宋体" panose="02010600030101010101" pitchFamily="2" charset="-122"/>
                <a:ea typeface="宋体" panose="02010600030101010101" pitchFamily="2" charset="-122"/>
              </a:rPr>
              <a:t>。表达了周恩来负笈东渡寻求真理的决心。</a:t>
            </a:r>
            <a:endParaRPr lang="en-US" altLang="zh-CN" sz="2400" b="1" dirty="0" smtClean="0">
              <a:latin typeface="宋体" panose="02010600030101010101" pitchFamily="2" charset="-122"/>
              <a:ea typeface="宋体" panose="02010600030101010101" pitchFamily="2" charset="-122"/>
            </a:endParaRPr>
          </a:p>
          <a:p>
            <a:r>
              <a:rPr lang="zh-CN" altLang="en-US" sz="2400" b="1" dirty="0" smtClean="0">
                <a:latin typeface="宋体" panose="02010600030101010101" pitchFamily="2" charset="-122"/>
                <a:ea typeface="宋体" panose="02010600030101010101" pitchFamily="2" charset="-122"/>
              </a:rPr>
              <a:t>    第二</a:t>
            </a:r>
            <a:r>
              <a:rPr lang="zh-CN" altLang="en-US" sz="2400" b="1" dirty="0">
                <a:latin typeface="宋体" panose="02010600030101010101" pitchFamily="2" charset="-122"/>
                <a:ea typeface="宋体" panose="02010600030101010101" pitchFamily="2" charset="-122"/>
              </a:rPr>
              <a:t>句：他到日本求学的目标，即细密地研究多门科学以拯救濒临绝境的中国</a:t>
            </a:r>
            <a:r>
              <a:rPr lang="zh-CN" altLang="en-US"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a:p>
            <a:r>
              <a:rPr lang="zh-CN" altLang="en-US" sz="2400" b="1" dirty="0" smtClean="0">
                <a:latin typeface="宋体" panose="02010600030101010101" pitchFamily="2" charset="-122"/>
                <a:ea typeface="宋体" panose="02010600030101010101" pitchFamily="2" charset="-122"/>
              </a:rPr>
              <a:t>    第三句：像达摩面壁十年一样苦苦追求，专心致习，探求救国真理。</a:t>
            </a:r>
            <a:endParaRPr lang="en-US" altLang="zh-CN" sz="2400" b="1" dirty="0" smtClean="0">
              <a:latin typeface="宋体" panose="02010600030101010101" pitchFamily="2" charset="-122"/>
              <a:ea typeface="宋体" panose="02010600030101010101" pitchFamily="2" charset="-122"/>
            </a:endParaRPr>
          </a:p>
          <a:p>
            <a:r>
              <a:rPr lang="zh-CN" altLang="en-US" sz="2400" b="1" dirty="0" smtClean="0">
                <a:latin typeface="宋体" panose="02010600030101010101" pitchFamily="2" charset="-122"/>
                <a:ea typeface="宋体" panose="02010600030101010101" pitchFamily="2" charset="-122"/>
              </a:rPr>
              <a:t>    第四句：如果最后无法达成自己的目标，就算投海也是英雄。</a:t>
            </a:r>
            <a:endParaRPr lang="en-US" altLang="zh-CN" sz="2400" b="1" dirty="0" smtClean="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483459"/>
            <a:ext cx="2160240" cy="646331"/>
          </a:xfrm>
          <a:prstGeom prst="rect">
            <a:avLst/>
          </a:prstGeom>
          <a:noFill/>
        </p:spPr>
        <p:txBody>
          <a:bodyPr wrap="square" rtlCol="0">
            <a:spAutoFit/>
          </a:bodyPr>
          <a:lstStyle/>
          <a:p>
            <a:r>
              <a:rPr lang="zh-CN" altLang="en-US" sz="3600" b="1" dirty="0" smtClean="0">
                <a:solidFill>
                  <a:schemeClr val="accent3">
                    <a:lumMod val="50000"/>
                  </a:schemeClr>
                </a:solidFill>
                <a:latin typeface="幼圆" panose="02010509060101010101" pitchFamily="49" charset="-122"/>
                <a:ea typeface="幼圆" panose="02010509060101010101" pitchFamily="49" charset="-122"/>
              </a:rPr>
              <a:t>诗歌背景</a:t>
            </a:r>
            <a:endParaRPr lang="zh-CN" altLang="en-US" sz="3600" b="1" dirty="0">
              <a:solidFill>
                <a:schemeClr val="accent3">
                  <a:lumMod val="50000"/>
                </a:schemeClr>
              </a:solidFill>
              <a:latin typeface="幼圆" panose="02010509060101010101" pitchFamily="49" charset="-122"/>
              <a:ea typeface="幼圆" panose="02010509060101010101" pitchFamily="49" charset="-122"/>
            </a:endParaRPr>
          </a:p>
        </p:txBody>
      </p:sp>
      <p:sp>
        <p:nvSpPr>
          <p:cNvPr id="4" name="TextBox 3"/>
          <p:cNvSpPr txBox="1"/>
          <p:nvPr/>
        </p:nvSpPr>
        <p:spPr>
          <a:xfrm>
            <a:off x="971600" y="1203598"/>
            <a:ext cx="7344816" cy="1384995"/>
          </a:xfrm>
          <a:prstGeom prst="rect">
            <a:avLst/>
          </a:prstGeom>
          <a:noFill/>
        </p:spPr>
        <p:txBody>
          <a:bodyPr wrap="square" rtlCol="0">
            <a:spAutoFit/>
          </a:bodyPr>
          <a:lstStyle/>
          <a:p>
            <a:r>
              <a:rPr lang="zh-CN" altLang="en-US" sz="2800" dirty="0" smtClean="0">
                <a:latin typeface="黑体" panose="02010609060101010101" pitchFamily="49" charset="-122"/>
                <a:ea typeface="黑体" panose="02010609060101010101" pitchFamily="49" charset="-122"/>
              </a:rPr>
              <a:t>    周恩来少年时立下志向读书救国，后来他想方设法要东渡日本求学，这首诗是他</a:t>
            </a:r>
            <a:r>
              <a:rPr lang="en-US" altLang="zh-CN" sz="2800" dirty="0" smtClean="0">
                <a:latin typeface="黑体" panose="02010609060101010101" pitchFamily="49" charset="-122"/>
                <a:ea typeface="黑体" panose="02010609060101010101" pitchFamily="49" charset="-122"/>
              </a:rPr>
              <a:t>17</a:t>
            </a:r>
            <a:r>
              <a:rPr lang="zh-CN" altLang="en-US" sz="2800" dirty="0" smtClean="0">
                <a:latin typeface="黑体" panose="02010609060101010101" pitchFamily="49" charset="-122"/>
                <a:ea typeface="黑体" panose="02010609060101010101" pitchFamily="49" charset="-122"/>
              </a:rPr>
              <a:t>岁去日本留学前写下的。</a:t>
            </a:r>
            <a:endParaRPr lang="zh-CN" altLang="en-US" sz="2800" dirty="0">
              <a:latin typeface="黑体" panose="02010609060101010101" pitchFamily="49" charset="-122"/>
              <a:ea typeface="黑体" panose="02010609060101010101" pitchFamily="49" charset="-122"/>
            </a:endParaRPr>
          </a:p>
        </p:txBody>
      </p:sp>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72000" y="2588593"/>
            <a:ext cx="3407140" cy="204291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539551" y="1544516"/>
            <a:ext cx="7920880" cy="3259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342900" indent="-342900" algn="l" rtl="0" fontAlgn="base">
              <a:spcBef>
                <a:spcPct val="20000"/>
              </a:spcBef>
              <a:spcAft>
                <a:spcPct val="0"/>
              </a:spcAft>
              <a:buClr>
                <a:schemeClr val="tx2"/>
              </a:buClr>
              <a:buSzPct val="65000"/>
              <a:buFont typeface="Wingdings" panose="05000000000000000000" pitchFamily="2" charset="2"/>
              <a:buChar char="n"/>
              <a:defRPr sz="32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65000"/>
              <a:buFont typeface="Wingdings" panose="05000000000000000000" pitchFamily="2" charset="2"/>
              <a:buChar char="p"/>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65000"/>
              <a:buFont typeface="Wingdings" panose="05000000000000000000" pitchFamily="2" charset="2"/>
              <a:buChar char="n"/>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65000"/>
              <a:buFont typeface="Wingdings" panose="05000000000000000000" pitchFamily="2" charset="2"/>
              <a:buChar char="p"/>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65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647700" defTabSz="914400">
              <a:lnSpc>
                <a:spcPct val="150000"/>
              </a:lnSpc>
              <a:buFont typeface="Wingdings" panose="05000000000000000000" pitchFamily="2" charset="2"/>
              <a:buNone/>
            </a:pPr>
            <a:r>
              <a:rPr lang="zh-CN" altLang="en-US" sz="2800" b="1" dirty="0">
                <a:latin typeface="楷体" panose="02010609060101010101" pitchFamily="49" charset="-122"/>
                <a:ea typeface="楷体" panose="02010609060101010101" pitchFamily="49" charset="-122"/>
              </a:rPr>
              <a:t>周恩来不是为（    </a:t>
            </a:r>
            <a:r>
              <a:rPr lang="zh-CN" altLang="en-US" sz="2800" b="1" dirty="0" smtClean="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）而读书，不是为（    </a:t>
            </a:r>
            <a:r>
              <a:rPr lang="zh-CN" altLang="en-US" sz="2800" b="1" dirty="0" smtClean="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）而读书，不是为</a:t>
            </a:r>
            <a:r>
              <a:rPr lang="zh-CN" altLang="en-US" sz="2800" b="1" dirty="0" smtClean="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而读书，也不是为（     </a:t>
            </a:r>
            <a:r>
              <a:rPr lang="zh-CN" altLang="en-US" sz="2800" b="1" dirty="0" smtClean="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而读书。他认识到，中国人要想不受帝国主义欺凌，就要（         </a:t>
            </a:r>
            <a:r>
              <a:rPr lang="zh-CN" altLang="en-US" sz="2800" b="1" dirty="0" smtClean="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。读书就要以此为目标。</a:t>
            </a:r>
            <a:endParaRPr lang="zh-CN" altLang="en-US" sz="2800" b="1" dirty="0">
              <a:latin typeface="楷体" panose="02010609060101010101" pitchFamily="49" charset="-122"/>
              <a:ea typeface="楷体" panose="02010609060101010101" pitchFamily="49" charset="-122"/>
              <a:sym typeface="Arial" panose="020B0604020202020204" pitchFamily="34" charset="0"/>
            </a:endParaRPr>
          </a:p>
        </p:txBody>
      </p:sp>
      <p:sp>
        <p:nvSpPr>
          <p:cNvPr id="4" name="矩形 3"/>
          <p:cNvSpPr/>
          <p:nvPr/>
        </p:nvSpPr>
        <p:spPr>
          <a:xfrm>
            <a:off x="4048585" y="1635646"/>
            <a:ext cx="902811" cy="523220"/>
          </a:xfrm>
          <a:prstGeom prst="rect">
            <a:avLst/>
          </a:prstGeom>
        </p:spPr>
        <p:txBody>
          <a:bodyPr wrap="none">
            <a:spAutoFit/>
          </a:bodyPr>
          <a:lstStyle/>
          <a:p>
            <a:r>
              <a:rPr lang="zh-CN" altLang="en-US" sz="2800" b="1" dirty="0">
                <a:solidFill>
                  <a:srgbClr val="CC3300"/>
                </a:solidFill>
                <a:latin typeface="楷体" panose="02010609060101010101" pitchFamily="49" charset="-122"/>
                <a:ea typeface="楷体" panose="02010609060101010101" pitchFamily="49" charset="-122"/>
              </a:rPr>
              <a:t>明理</a:t>
            </a:r>
            <a:endParaRPr lang="zh-CN" altLang="en-US" b="1" dirty="0">
              <a:latin typeface="楷体" panose="02010609060101010101" pitchFamily="49" charset="-122"/>
              <a:ea typeface="楷体" panose="02010609060101010101" pitchFamily="49" charset="-122"/>
            </a:endParaRPr>
          </a:p>
        </p:txBody>
      </p:sp>
      <p:sp>
        <p:nvSpPr>
          <p:cNvPr id="5" name="矩形 4"/>
          <p:cNvSpPr/>
          <p:nvPr/>
        </p:nvSpPr>
        <p:spPr>
          <a:xfrm>
            <a:off x="1318023" y="2306156"/>
            <a:ext cx="902811" cy="523220"/>
          </a:xfrm>
          <a:prstGeom prst="rect">
            <a:avLst/>
          </a:prstGeom>
        </p:spPr>
        <p:txBody>
          <a:bodyPr wrap="none">
            <a:spAutoFit/>
          </a:bodyPr>
          <a:lstStyle/>
          <a:p>
            <a:r>
              <a:rPr lang="zh-CN" altLang="en-US" sz="2800" b="1" dirty="0">
                <a:solidFill>
                  <a:srgbClr val="CC3300"/>
                </a:solidFill>
                <a:latin typeface="楷体" panose="02010609060101010101" pitchFamily="49" charset="-122"/>
                <a:ea typeface="楷体" panose="02010609060101010101" pitchFamily="49" charset="-122"/>
              </a:rPr>
              <a:t>做官</a:t>
            </a:r>
            <a:endParaRPr lang="zh-CN" altLang="en-US" b="1" dirty="0">
              <a:latin typeface="楷体" panose="02010609060101010101" pitchFamily="49" charset="-122"/>
              <a:ea typeface="楷体" panose="02010609060101010101" pitchFamily="49" charset="-122"/>
            </a:endParaRPr>
          </a:p>
        </p:txBody>
      </p:sp>
      <p:sp>
        <p:nvSpPr>
          <p:cNvPr id="2" name="矩形 1"/>
          <p:cNvSpPr/>
          <p:nvPr/>
        </p:nvSpPr>
        <p:spPr>
          <a:xfrm>
            <a:off x="5435128" y="2303184"/>
            <a:ext cx="902811" cy="523220"/>
          </a:xfrm>
          <a:prstGeom prst="rect">
            <a:avLst/>
          </a:prstGeom>
        </p:spPr>
        <p:txBody>
          <a:bodyPr wrap="none">
            <a:spAutoFit/>
          </a:bodyPr>
          <a:lstStyle/>
          <a:p>
            <a:r>
              <a:rPr lang="zh-CN" altLang="en-US" sz="2800" b="1" dirty="0">
                <a:solidFill>
                  <a:srgbClr val="CC3300"/>
                </a:solidFill>
                <a:latin typeface="楷体" panose="02010609060101010101" pitchFamily="49" charset="-122"/>
                <a:ea typeface="楷体" panose="02010609060101010101" pitchFamily="49" charset="-122"/>
              </a:rPr>
              <a:t>挣钱</a:t>
            </a:r>
            <a:endParaRPr lang="zh-CN" altLang="en-US" b="1" dirty="0">
              <a:latin typeface="楷体" panose="02010609060101010101" pitchFamily="49" charset="-122"/>
              <a:ea typeface="楷体" panose="02010609060101010101" pitchFamily="49" charset="-122"/>
            </a:endParaRPr>
          </a:p>
        </p:txBody>
      </p:sp>
      <p:sp>
        <p:nvSpPr>
          <p:cNvPr id="6" name="矩形 5"/>
          <p:cNvSpPr/>
          <p:nvPr/>
        </p:nvSpPr>
        <p:spPr>
          <a:xfrm>
            <a:off x="2713598" y="2962421"/>
            <a:ext cx="902811" cy="523220"/>
          </a:xfrm>
          <a:prstGeom prst="rect">
            <a:avLst/>
          </a:prstGeom>
        </p:spPr>
        <p:txBody>
          <a:bodyPr wrap="none">
            <a:spAutoFit/>
          </a:bodyPr>
          <a:lstStyle/>
          <a:p>
            <a:r>
              <a:rPr lang="zh-CN" altLang="en-US" sz="2800" b="1" dirty="0">
                <a:solidFill>
                  <a:srgbClr val="CC3300"/>
                </a:solidFill>
                <a:latin typeface="楷体" panose="02010609060101010101" pitchFamily="49" charset="-122"/>
                <a:ea typeface="楷体" panose="02010609060101010101" pitchFamily="49" charset="-122"/>
              </a:rPr>
              <a:t>吃饭</a:t>
            </a:r>
            <a:endParaRPr lang="zh-CN" altLang="en-US" b="1" dirty="0">
              <a:latin typeface="楷体" panose="02010609060101010101" pitchFamily="49" charset="-122"/>
              <a:ea typeface="楷体" panose="02010609060101010101" pitchFamily="49" charset="-122"/>
            </a:endParaRPr>
          </a:p>
        </p:txBody>
      </p:sp>
      <p:sp>
        <p:nvSpPr>
          <p:cNvPr id="7" name="矩形 6"/>
          <p:cNvSpPr/>
          <p:nvPr/>
        </p:nvSpPr>
        <p:spPr>
          <a:xfrm>
            <a:off x="5915455" y="3600048"/>
            <a:ext cx="1620957" cy="523220"/>
          </a:xfrm>
          <a:prstGeom prst="rect">
            <a:avLst/>
          </a:prstGeom>
        </p:spPr>
        <p:txBody>
          <a:bodyPr wrap="none">
            <a:spAutoFit/>
          </a:bodyPr>
          <a:lstStyle/>
          <a:p>
            <a:r>
              <a:rPr lang="zh-CN" altLang="en-US" sz="2800" b="1" dirty="0">
                <a:solidFill>
                  <a:srgbClr val="CC3300"/>
                </a:solidFill>
                <a:latin typeface="楷体" panose="02010609060101010101" pitchFamily="49" charset="-122"/>
                <a:ea typeface="楷体" panose="02010609060101010101" pitchFamily="49" charset="-122"/>
              </a:rPr>
              <a:t>振兴中华</a:t>
            </a:r>
            <a:endParaRPr lang="zh-CN" altLang="en-US" b="1" dirty="0">
              <a:latin typeface="楷体" panose="02010609060101010101" pitchFamily="49" charset="-122"/>
              <a:ea typeface="楷体" panose="02010609060101010101" pitchFamily="49" charset="-122"/>
            </a:endParaRPr>
          </a:p>
        </p:txBody>
      </p:sp>
      <p:sp>
        <p:nvSpPr>
          <p:cNvPr id="8" name="文本框 7"/>
          <p:cNvSpPr txBox="1"/>
          <p:nvPr/>
        </p:nvSpPr>
        <p:spPr>
          <a:xfrm>
            <a:off x="395537" y="582028"/>
            <a:ext cx="8064894" cy="954107"/>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    结合周恩来写的诗，理解他立下“为中华之崛起而读书”志向的原因吧</a:t>
            </a:r>
            <a:r>
              <a:rPr lang="en-US" altLang="zh-CN" sz="2800" b="1" dirty="0" smtClean="0">
                <a:latin typeface="黑体" panose="02010609060101010101" pitchFamily="49" charset="-122"/>
                <a:ea typeface="黑体" panose="02010609060101010101" pitchFamily="49" charset="-122"/>
              </a:rPr>
              <a:t>!</a:t>
            </a:r>
            <a:r>
              <a:rPr lang="zh-CN" altLang="en-US" sz="2400" b="1" dirty="0" smtClean="0">
                <a:solidFill>
                  <a:srgbClr val="C00000"/>
                </a:solidFill>
                <a:latin typeface="黑体" panose="02010609060101010101" pitchFamily="49" charset="-122"/>
                <a:ea typeface="黑体" panose="02010609060101010101" pitchFamily="49" charset="-122"/>
              </a:rPr>
              <a:t>（课后第二题）</a:t>
            </a:r>
            <a:endParaRPr lang="zh-CN" altLang="en-US" sz="3200" b="1"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699542"/>
            <a:ext cx="6264696" cy="954107"/>
          </a:xfrm>
          <a:prstGeom prst="rect">
            <a:avLst/>
          </a:prstGeom>
          <a:noFill/>
        </p:spPr>
        <p:txBody>
          <a:bodyPr wrap="square" rtlCol="0">
            <a:spAutoFit/>
          </a:bodyPr>
          <a:lstStyle/>
          <a:p>
            <a:pPr algn="r"/>
            <a:r>
              <a:rPr lang="zh-CN" altLang="en-US" sz="2800" dirty="0" smtClean="0">
                <a:latin typeface="黑体" panose="02010609060101010101" pitchFamily="49" charset="-122"/>
                <a:ea typeface="黑体" panose="02010609060101010101" pitchFamily="49" charset="-122"/>
              </a:rPr>
              <a:t>让我们写出自己的读书目的和理由吧。</a:t>
            </a:r>
            <a:r>
              <a:rPr lang="zh-CN" altLang="en-US" sz="2800" dirty="0" smtClean="0">
                <a:solidFill>
                  <a:srgbClr val="C00000"/>
                </a:solidFill>
                <a:latin typeface="黑体" panose="02010609060101010101" pitchFamily="49" charset="-122"/>
                <a:ea typeface="黑体" panose="02010609060101010101" pitchFamily="49" charset="-122"/>
              </a:rPr>
              <a:t>（课后小练笔）</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3" name="TextBox 2"/>
          <p:cNvSpPr txBox="1"/>
          <p:nvPr/>
        </p:nvSpPr>
        <p:spPr>
          <a:xfrm>
            <a:off x="755576" y="1761838"/>
            <a:ext cx="7704856" cy="2308324"/>
          </a:xfrm>
          <a:prstGeom prst="rect">
            <a:avLst/>
          </a:prstGeom>
          <a:noFill/>
          <a:ln w="25400">
            <a:solidFill>
              <a:srgbClr val="0070C0"/>
            </a:solidFill>
            <a:prstDash val="sysDash"/>
          </a:ln>
        </p:spPr>
        <p:txBody>
          <a:bodyPr wrap="square" rtlCol="0">
            <a:spAutoFit/>
          </a:bodyPr>
          <a:lstStyle/>
          <a:p>
            <a:pPr>
              <a:lnSpc>
                <a:spcPct val="150000"/>
              </a:lnSpc>
            </a:pPr>
            <a:r>
              <a:rPr lang="zh-CN" altLang="en-US" sz="2400" b="1" dirty="0" smtClean="0">
                <a:latin typeface="楷体" panose="02010609060101010101" pitchFamily="49" charset="-122"/>
                <a:ea typeface="楷体" panose="02010609060101010101" pitchFamily="49" charset="-122"/>
              </a:rPr>
              <a:t>我的理想是：</a:t>
            </a:r>
            <a:r>
              <a:rPr lang="en-US" altLang="zh-CN" sz="2400" b="1" dirty="0" smtClean="0">
                <a:latin typeface="楷体" panose="02010609060101010101" pitchFamily="49" charset="-122"/>
                <a:ea typeface="楷体" panose="02010609060101010101" pitchFamily="49" charset="-122"/>
              </a:rPr>
              <a:t>___________</a:t>
            </a:r>
            <a:r>
              <a:rPr lang="zh-CN" altLang="en-US" sz="2400" b="1" dirty="0" smtClean="0">
                <a:latin typeface="楷体" panose="02010609060101010101" pitchFamily="49" charset="-122"/>
                <a:ea typeface="楷体" panose="02010609060101010101" pitchFamily="49" charset="-122"/>
              </a:rPr>
              <a:t>因为（举事例）</a:t>
            </a:r>
            <a:r>
              <a:rPr lang="en-US" altLang="zh-CN" sz="2400" b="1" dirty="0" smtClean="0">
                <a:latin typeface="楷体" panose="02010609060101010101" pitchFamily="49" charset="-122"/>
                <a:ea typeface="楷体" panose="02010609060101010101" pitchFamily="49" charset="-122"/>
              </a:rPr>
              <a:t>________________________________________________</a:t>
            </a:r>
            <a:br>
              <a:rPr lang="en-US" altLang="zh-CN" sz="2400" b="1" dirty="0" smtClean="0">
                <a:latin typeface="楷体" panose="02010609060101010101" pitchFamily="49" charset="-122"/>
                <a:ea typeface="楷体" panose="02010609060101010101" pitchFamily="49" charset="-122"/>
              </a:rPr>
            </a:br>
            <a:r>
              <a:rPr lang="en-US" altLang="zh-CN" sz="2400" b="1" dirty="0" smtClean="0">
                <a:latin typeface="楷体" panose="02010609060101010101" pitchFamily="49" charset="-122"/>
                <a:ea typeface="楷体" panose="02010609060101010101" pitchFamily="49" charset="-122"/>
              </a:rPr>
              <a:t>____________________________________</a:t>
            </a:r>
            <a:r>
              <a:rPr lang="en-US" altLang="zh-CN" sz="2400" b="1" u="sng" dirty="0" smtClean="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_</a:t>
            </a:r>
            <a:r>
              <a:rPr lang="zh-CN" altLang="en-US" sz="2400" b="1" dirty="0" smtClean="0">
                <a:latin typeface="楷体" panose="02010609060101010101" pitchFamily="49" charset="-122"/>
                <a:ea typeface="楷体" panose="02010609060101010101" pitchFamily="49" charset="-122"/>
              </a:rPr>
              <a:t>我希望</a:t>
            </a:r>
            <a:r>
              <a:rPr lang="en-US" altLang="zh-CN" sz="2400" b="1" dirty="0" smtClean="0">
                <a:latin typeface="楷体" panose="02010609060101010101" pitchFamily="49" charset="-122"/>
                <a:ea typeface="楷体" panose="02010609060101010101" pitchFamily="49" charset="-122"/>
              </a:rPr>
              <a:t>________________________________________________</a:t>
            </a:r>
            <a:endParaRPr lang="zh-CN" altLang="en-US" sz="2400" b="1" dirty="0">
              <a:latin typeface="楷体" panose="02010609060101010101" pitchFamily="49" charset="-122"/>
              <a:ea typeface="楷体" panose="02010609060101010101" pitchFamily="49" charset="-122"/>
            </a:endParaRPr>
          </a:p>
        </p:txBody>
      </p:sp>
      <p:sp>
        <p:nvSpPr>
          <p:cNvPr id="4" name="TextBox 3"/>
          <p:cNvSpPr txBox="1"/>
          <p:nvPr/>
        </p:nvSpPr>
        <p:spPr>
          <a:xfrm>
            <a:off x="2604873" y="1854953"/>
            <a:ext cx="1800200"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当一名医生</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762794" y="2942788"/>
            <a:ext cx="6041454"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个</a:t>
            </a:r>
            <a:r>
              <a:rPr lang="zh-CN" altLang="en-US" sz="2400" b="1" dirty="0">
                <a:solidFill>
                  <a:srgbClr val="FF0000"/>
                </a:solidFill>
                <a:latin typeface="楷体" panose="02010609060101010101" pitchFamily="49" charset="-122"/>
                <a:ea typeface="楷体" panose="02010609060101010101" pitchFamily="49" charset="-122"/>
              </a:rPr>
              <a:t>又一个的</a:t>
            </a:r>
            <a:r>
              <a:rPr lang="zh-CN" altLang="en-US" sz="2400" b="1" dirty="0" smtClean="0">
                <a:solidFill>
                  <a:srgbClr val="FF0000"/>
                </a:solidFill>
                <a:latin typeface="楷体" panose="02010609060101010101" pitchFamily="49" charset="-122"/>
                <a:ea typeface="楷体" panose="02010609060101010101" pitchFamily="49" charset="-122"/>
              </a:rPr>
              <a:t>病人，我</a:t>
            </a:r>
            <a:r>
              <a:rPr lang="zh-CN" altLang="en-US" sz="2400" b="1" dirty="0">
                <a:solidFill>
                  <a:srgbClr val="FF0000"/>
                </a:solidFill>
                <a:latin typeface="楷体" panose="02010609060101010101" pitchFamily="49" charset="-122"/>
                <a:ea typeface="楷体" panose="02010609060101010101" pitchFamily="49" charset="-122"/>
              </a:rPr>
              <a:t>心里就无比羡慕、</a:t>
            </a:r>
            <a:r>
              <a:rPr lang="zh-CN" altLang="en-US" sz="2400" b="1" dirty="0" smtClean="0">
                <a:solidFill>
                  <a:srgbClr val="FF0000"/>
                </a:solidFill>
                <a:latin typeface="楷体" panose="02010609060101010101" pitchFamily="49" charset="-122"/>
                <a:ea typeface="楷体" panose="02010609060101010101" pitchFamily="49" charset="-122"/>
              </a:rPr>
              <a:t>佩服。</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755576" y="2402788"/>
            <a:ext cx="7263527" cy="461665"/>
          </a:xfrm>
          <a:prstGeom prst="rect">
            <a:avLst/>
          </a:prstGeom>
        </p:spPr>
        <p:txBody>
          <a:bodyPr wrap="none">
            <a:spAutoFit/>
          </a:bodyPr>
          <a:lstStyle/>
          <a:p>
            <a:r>
              <a:rPr lang="zh-CN" altLang="en-US" sz="2400" b="1" dirty="0">
                <a:solidFill>
                  <a:srgbClr val="FF0000"/>
                </a:solidFill>
                <a:latin typeface="楷体" panose="02010609060101010101" pitchFamily="49" charset="-122"/>
                <a:ea typeface="楷体" panose="02010609060101010101" pitchFamily="49" charset="-122"/>
              </a:rPr>
              <a:t>因为我爸爸就是一名医生，每当我看见爸爸救治了一</a:t>
            </a:r>
            <a:endParaRPr lang="zh-CN" altLang="en-US" sz="2400" b="1" dirty="0">
              <a:latin typeface="楷体" panose="02010609060101010101" pitchFamily="49" charset="-122"/>
              <a:ea typeface="楷体" panose="02010609060101010101" pitchFamily="49" charset="-122"/>
            </a:endParaRPr>
          </a:p>
        </p:txBody>
      </p:sp>
      <p:sp>
        <p:nvSpPr>
          <p:cNvPr id="6" name="矩形 5"/>
          <p:cNvSpPr/>
          <p:nvPr/>
        </p:nvSpPr>
        <p:spPr>
          <a:xfrm>
            <a:off x="786348" y="3482788"/>
            <a:ext cx="7571303" cy="461665"/>
          </a:xfrm>
          <a:prstGeom prst="rect">
            <a:avLst/>
          </a:prstGeom>
        </p:spPr>
        <p:txBody>
          <a:bodyPr wrap="none">
            <a:spAutoFit/>
          </a:bodyPr>
          <a:lstStyle/>
          <a:p>
            <a:r>
              <a:rPr lang="zh-CN" altLang="en-US" sz="2400" b="1" dirty="0">
                <a:solidFill>
                  <a:srgbClr val="FF0000"/>
                </a:solidFill>
                <a:latin typeface="楷体" panose="02010609060101010101" pitchFamily="49" charset="-122"/>
                <a:ea typeface="楷体" panose="02010609060101010101" pitchFamily="49" charset="-122"/>
              </a:rPr>
              <a:t>将来做一名救死扶伤的好医生，治</a:t>
            </a:r>
            <a:r>
              <a:rPr lang="zh-CN" altLang="en-US" sz="2400" b="1" dirty="0" smtClean="0">
                <a:solidFill>
                  <a:srgbClr val="FF0000"/>
                </a:solidFill>
                <a:latin typeface="楷体" panose="02010609060101010101" pitchFamily="49" charset="-122"/>
                <a:ea typeface="楷体" panose="02010609060101010101" pitchFamily="49" charset="-122"/>
              </a:rPr>
              <a:t>好每一</a:t>
            </a:r>
            <a:r>
              <a:rPr lang="zh-CN" altLang="en-US" sz="2400" b="1" dirty="0">
                <a:solidFill>
                  <a:srgbClr val="FF0000"/>
                </a:solidFill>
                <a:latin typeface="楷体" panose="02010609060101010101" pitchFamily="49" charset="-122"/>
                <a:ea typeface="楷体" panose="02010609060101010101" pitchFamily="49" charset="-122"/>
              </a:rPr>
              <a:t>个垂危</a:t>
            </a:r>
            <a:r>
              <a:rPr lang="zh-CN" altLang="en-US" sz="2400" b="1" dirty="0" smtClean="0">
                <a:solidFill>
                  <a:srgbClr val="FF0000"/>
                </a:solidFill>
                <a:latin typeface="楷体" panose="02010609060101010101" pitchFamily="49" charset="-122"/>
                <a:ea typeface="楷体" panose="02010609060101010101" pitchFamily="49" charset="-122"/>
              </a:rPr>
              <a:t>病人。</a:t>
            </a:r>
            <a:endParaRPr lang="zh-CN" altLang="en-US"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8200" y="418465"/>
            <a:ext cx="7465695" cy="1383665"/>
          </a:xfrm>
          <a:prstGeom prst="rect">
            <a:avLst/>
          </a:prstGeom>
          <a:noFill/>
        </p:spPr>
        <p:txBody>
          <a:bodyPr wrap="square" rtlCol="0" anchor="t">
            <a:spAutoFit/>
          </a:bodyPr>
          <a:lstStyle/>
          <a:p>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周恩来在青少年时期，为中华之崛起努力读书，以后，他也是为了这个目标，忘我地工作，无私地奉献了自己毕生的精力。</a:t>
            </a:r>
            <a:endParaRPr lang="zh-CN" altLang="en-US" sz="2800" b="1"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318135" y="2002790"/>
            <a:ext cx="4041775" cy="2708275"/>
          </a:xfrm>
          <a:prstGeom prst="rect">
            <a:avLst/>
          </a:prstGeom>
        </p:spPr>
      </p:pic>
      <p:pic>
        <p:nvPicPr>
          <p:cNvPr id="4" name="图片 3"/>
          <p:cNvPicPr>
            <a:picLocks noChangeAspect="1"/>
          </p:cNvPicPr>
          <p:nvPr/>
        </p:nvPicPr>
        <p:blipFill>
          <a:blip r:embed="rId2"/>
          <a:stretch>
            <a:fillRect/>
          </a:stretch>
        </p:blipFill>
        <p:spPr>
          <a:xfrm>
            <a:off x="4442460" y="1991360"/>
            <a:ext cx="4515485" cy="2731135"/>
          </a:xfrm>
          <a:prstGeom prst="rect">
            <a:avLst/>
          </a:prstGeom>
        </p:spPr>
      </p:pic>
      <p:pic>
        <p:nvPicPr>
          <p:cNvPr id="5" name="图片 4"/>
          <p:cNvPicPr>
            <a:picLocks noChangeAspect="1"/>
          </p:cNvPicPr>
          <p:nvPr/>
        </p:nvPicPr>
        <p:blipFill>
          <a:blip r:embed="rId3"/>
          <a:srcRect b="6648"/>
          <a:stretch>
            <a:fillRect/>
          </a:stretch>
        </p:blipFill>
        <p:spPr>
          <a:xfrm>
            <a:off x="1982628" y="2002790"/>
            <a:ext cx="5176837" cy="268063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hlinkClick r:id="rId1" action="ppaction://hlinkfile"/>
          </p:cNvPr>
          <p:cNvSpPr txBox="1"/>
          <p:nvPr/>
        </p:nvSpPr>
        <p:spPr>
          <a:xfrm>
            <a:off x="634036" y="346654"/>
            <a:ext cx="4033837"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初读课文 扫清障碍</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28170" y="501141"/>
            <a:ext cx="351070" cy="380165"/>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4797065" y="459540"/>
            <a:ext cx="335134" cy="47233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496" y="399330"/>
            <a:ext cx="366860" cy="456339"/>
          </a:xfrm>
          <a:prstGeom prst="rect">
            <a:avLst/>
          </a:prstGeom>
        </p:spPr>
      </p:pic>
      <p:pic>
        <p:nvPicPr>
          <p:cNvPr id="7" name="图片 6" descr="u=1923943678,2590681463&amp;fm=26&amp;gp=0.jpg"/>
          <p:cNvPicPr>
            <a:picLocks noChangeAspect="1"/>
          </p:cNvPicPr>
          <p:nvPr/>
        </p:nvPicPr>
        <p:blipFill>
          <a:blip r:embed="rId5" cstate="print">
            <a:clrChange>
              <a:clrFrom>
                <a:srgbClr val="FFFFFF"/>
              </a:clrFrom>
              <a:clrTo>
                <a:srgbClr val="FFFFFF">
                  <a:alpha val="0"/>
                </a:srgbClr>
              </a:clrTo>
            </a:clrChange>
          </a:blip>
          <a:srcRect r="12761"/>
          <a:stretch>
            <a:fillRect/>
          </a:stretch>
        </p:blipFill>
        <p:spPr>
          <a:xfrm>
            <a:off x="7596336" y="3291830"/>
            <a:ext cx="1075204" cy="1397631"/>
          </a:xfrm>
          <a:prstGeom prst="rect">
            <a:avLst/>
          </a:prstGeom>
        </p:spPr>
      </p:pic>
      <p:sp>
        <p:nvSpPr>
          <p:cNvPr id="17" name="TextBox 16"/>
          <p:cNvSpPr txBox="1"/>
          <p:nvPr/>
        </p:nvSpPr>
        <p:spPr>
          <a:xfrm>
            <a:off x="2453642" y="2063362"/>
            <a:ext cx="6438525" cy="584775"/>
          </a:xfrm>
          <a:prstGeom prst="rect">
            <a:avLst/>
          </a:prstGeom>
          <a:noFill/>
        </p:spPr>
        <p:txBody>
          <a:bodyPr wrap="square" rtlCol="0">
            <a:spAutoFit/>
          </a:bodyPr>
          <a:lstStyle/>
          <a:p>
            <a:r>
              <a:rPr lang="zh-CN" altLang="en-US" sz="3200" dirty="0" smtClean="0">
                <a:latin typeface="黑体" panose="02010609060101010101" pitchFamily="49" charset="-122"/>
                <a:ea typeface="黑体" panose="02010609060101010101" pitchFamily="49" charset="-122"/>
              </a:rPr>
              <a:t>自读课文，读准字音，读通句子。</a:t>
            </a:r>
            <a:endParaRPr lang="zh-CN" altLang="en-US" sz="3200" dirty="0">
              <a:latin typeface="黑体" panose="02010609060101010101" pitchFamily="49" charset="-122"/>
              <a:ea typeface="黑体" panose="02010609060101010101" pitchFamily="49" charset="-122"/>
            </a:endParaRPr>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9592" y="1488699"/>
            <a:ext cx="1617586" cy="23188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08104" y="1131590"/>
            <a:ext cx="2322856" cy="312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899592" y="1707654"/>
            <a:ext cx="3600400" cy="1815882"/>
          </a:xfrm>
          <a:prstGeom prst="rect">
            <a:avLst/>
          </a:prstGeom>
          <a:solidFill>
            <a:schemeClr val="accent6">
              <a:lumMod val="20000"/>
              <a:lumOff val="80000"/>
            </a:schemeClr>
          </a:solidFill>
        </p:spPr>
        <p:txBody>
          <a:bodyPr wrap="square" rtlCol="0">
            <a:spAutoFit/>
          </a:bodyPr>
          <a:lstStyle/>
          <a:p>
            <a:r>
              <a:rPr lang="zh-CN" altLang="en-US" sz="2800" dirty="0" smtClean="0">
                <a:latin typeface="黑体" panose="02010609060101010101" pitchFamily="49" charset="-122"/>
                <a:ea typeface="黑体" panose="02010609060101010101" pitchFamily="49" charset="-122"/>
              </a:rPr>
              <a:t>    感兴趣的同学可以读读</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周恩来传</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，了解我们的好总理奋斗的、光辉的一生。</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7544" y="483518"/>
            <a:ext cx="3092179" cy="619821"/>
            <a:chOff x="192083" y="479078"/>
            <a:chExt cx="2742982" cy="456338"/>
          </a:xfrm>
        </p:grpSpPr>
        <p:sp>
          <p:nvSpPr>
            <p:cNvPr id="3" name="文本框 14"/>
            <p:cNvSpPr txBox="1"/>
            <p:nvPr/>
          </p:nvSpPr>
          <p:spPr>
            <a:xfrm>
              <a:off x="715685" y="490403"/>
              <a:ext cx="2219380" cy="424871"/>
            </a:xfrm>
            <a:prstGeom prst="rect">
              <a:avLst/>
            </a:prstGeom>
            <a:noFill/>
          </p:spPr>
          <p:txBody>
            <a:bodyPr wrap="square" lIns="68580" tIns="34290" rIns="68580" bIns="34290" rtlCol="0">
              <a:spAutoFit/>
            </a:bodyPr>
            <a:lstStyle/>
            <a:p>
              <a:r>
                <a:rPr lang="zh-CN" altLang="en-US" sz="3300" b="1" dirty="0">
                  <a:solidFill>
                    <a:srgbClr val="875000"/>
                  </a:solidFill>
                  <a:latin typeface="幼圆" panose="02010509060101010101" pitchFamily="49" charset="-122"/>
                  <a:ea typeface="幼圆" panose="02010509060101010101" pitchFamily="49" charset="-122"/>
                </a:rPr>
                <a:t>结构梳理</a:t>
              </a:r>
              <a:endParaRPr lang="zh-CN" altLang="en-US" sz="3300" b="1" dirty="0">
                <a:solidFill>
                  <a:srgbClr val="875000"/>
                </a:solidFill>
                <a:latin typeface="幼圆" panose="02010509060101010101" pitchFamily="49" charset="-122"/>
                <a:ea typeface="幼圆" panose="02010509060101010101" pitchFamily="49"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2083" y="479078"/>
              <a:ext cx="366860" cy="456338"/>
            </a:xfrm>
            <a:prstGeom prst="rect">
              <a:avLst/>
            </a:prstGeom>
          </p:spPr>
        </p:pic>
      </p:grpSp>
      <p:sp>
        <p:nvSpPr>
          <p:cNvPr id="6" name="文本框 5"/>
          <p:cNvSpPr txBox="1"/>
          <p:nvPr/>
        </p:nvSpPr>
        <p:spPr>
          <a:xfrm>
            <a:off x="2716336" y="1076490"/>
            <a:ext cx="3960440" cy="584775"/>
          </a:xfrm>
          <a:prstGeom prst="rect">
            <a:avLst/>
          </a:prstGeom>
          <a:noFill/>
        </p:spPr>
        <p:txBody>
          <a:bodyPr wrap="square" rtlCol="0">
            <a:spAutoFit/>
          </a:bodyPr>
          <a:lstStyle/>
          <a:p>
            <a:r>
              <a:rPr lang="zh-CN" altLang="en-US" sz="3200" dirty="0">
                <a:latin typeface="黑体" panose="02010609060101010101" pitchFamily="49" charset="-122"/>
                <a:ea typeface="黑体" panose="02010609060101010101" pitchFamily="49" charset="-122"/>
              </a:rPr>
              <a:t>为中华之崛起而读书</a:t>
            </a:r>
            <a:endParaRPr lang="zh-CN" altLang="en-US" sz="3200" dirty="0">
              <a:latin typeface="黑体" panose="02010609060101010101" pitchFamily="49" charset="-122"/>
              <a:ea typeface="黑体" panose="02010609060101010101" pitchFamily="49" charset="-122"/>
            </a:endParaRPr>
          </a:p>
        </p:txBody>
      </p:sp>
      <p:sp>
        <p:nvSpPr>
          <p:cNvPr id="30" name="矩形 29"/>
          <p:cNvSpPr/>
          <p:nvPr/>
        </p:nvSpPr>
        <p:spPr>
          <a:xfrm>
            <a:off x="1187712" y="3810521"/>
            <a:ext cx="3057247" cy="523220"/>
          </a:xfrm>
          <a:prstGeom prst="rect">
            <a:avLst/>
          </a:prstGeom>
          <a:ln>
            <a:solidFill>
              <a:srgbClr val="0000FF"/>
            </a:solidFill>
          </a:ln>
        </p:spPr>
        <p:txBody>
          <a:bodyPr wrap="none">
            <a:spAutoFit/>
          </a:bodyPr>
          <a:lstStyle/>
          <a:p>
            <a:pPr defTabSz="914400" fontAlgn="base">
              <a:spcBef>
                <a:spcPct val="0"/>
              </a:spcBef>
              <a:spcAft>
                <a:spcPct val="0"/>
              </a:spcAft>
            </a:pPr>
            <a:r>
              <a:rPr lang="zh-CN" altLang="en-US" sz="2800" b="1" dirty="0">
                <a:latin typeface="黑体" panose="02010609060101010101" pitchFamily="49" charset="-122"/>
                <a:ea typeface="黑体" panose="02010609060101010101" pitchFamily="49" charset="-122"/>
              </a:rPr>
              <a:t>立志“振兴中华”</a:t>
            </a:r>
            <a:endParaRPr lang="zh-CN" altLang="en-US" sz="2800" b="1" dirty="0">
              <a:latin typeface="黑体" panose="02010609060101010101" pitchFamily="49" charset="-122"/>
              <a:ea typeface="黑体" panose="02010609060101010101" pitchFamily="49" charset="-122"/>
            </a:endParaRPr>
          </a:p>
        </p:txBody>
      </p:sp>
      <p:sp>
        <p:nvSpPr>
          <p:cNvPr id="31" name="矩形 30"/>
          <p:cNvSpPr/>
          <p:nvPr/>
        </p:nvSpPr>
        <p:spPr>
          <a:xfrm>
            <a:off x="1210669" y="1894320"/>
            <a:ext cx="3057247" cy="523220"/>
          </a:xfrm>
          <a:prstGeom prst="rect">
            <a:avLst/>
          </a:prstGeom>
          <a:ln>
            <a:solidFill>
              <a:srgbClr val="0000FF"/>
            </a:solidFill>
          </a:ln>
        </p:spPr>
        <p:txBody>
          <a:bodyPr wrap="none">
            <a:spAutoFit/>
          </a:bodyPr>
          <a:lstStyle/>
          <a:p>
            <a:pPr defTabSz="914400" fontAlgn="base">
              <a:spcBef>
                <a:spcPct val="0"/>
              </a:spcBef>
              <a:spcAft>
                <a:spcPct val="0"/>
              </a:spcAft>
            </a:pPr>
            <a:r>
              <a:rPr lang="zh-CN" altLang="en-US" sz="2800" b="1" dirty="0">
                <a:latin typeface="黑体" panose="02010609060101010101" pitchFamily="49" charset="-122"/>
                <a:ea typeface="黑体" panose="02010609060101010101" pitchFamily="49" charset="-122"/>
              </a:rPr>
              <a:t>耳闻“中华不振”</a:t>
            </a:r>
            <a:endParaRPr lang="zh-CN" altLang="en-US" sz="2800" b="1" dirty="0">
              <a:latin typeface="黑体" panose="02010609060101010101" pitchFamily="49" charset="-122"/>
              <a:ea typeface="黑体" panose="02010609060101010101" pitchFamily="49" charset="-122"/>
            </a:endParaRPr>
          </a:p>
        </p:txBody>
      </p:sp>
      <p:sp>
        <p:nvSpPr>
          <p:cNvPr id="32" name="矩形 31"/>
          <p:cNvSpPr/>
          <p:nvPr/>
        </p:nvSpPr>
        <p:spPr>
          <a:xfrm>
            <a:off x="1210668" y="2861998"/>
            <a:ext cx="3057247" cy="523220"/>
          </a:xfrm>
          <a:prstGeom prst="rect">
            <a:avLst/>
          </a:prstGeom>
          <a:ln>
            <a:solidFill>
              <a:srgbClr val="0000FF"/>
            </a:solidFill>
          </a:ln>
        </p:spPr>
        <p:txBody>
          <a:bodyPr wrap="square">
            <a:spAutoFit/>
          </a:bodyPr>
          <a:lstStyle/>
          <a:p>
            <a:pPr defTabSz="914400" fontAlgn="base">
              <a:spcBef>
                <a:spcPct val="0"/>
              </a:spcBef>
              <a:spcAft>
                <a:spcPct val="0"/>
              </a:spcAft>
            </a:pPr>
            <a:r>
              <a:rPr lang="zh-CN" altLang="en-US" sz="2800" b="1" dirty="0">
                <a:latin typeface="黑体" panose="02010609060101010101" pitchFamily="49" charset="-122"/>
                <a:ea typeface="黑体" panose="02010609060101010101" pitchFamily="49" charset="-122"/>
              </a:rPr>
              <a:t>目睹“中华不振”</a:t>
            </a:r>
            <a:endParaRPr lang="zh-CN" altLang="en-US" sz="2800" b="1" dirty="0">
              <a:latin typeface="黑体" panose="02010609060101010101" pitchFamily="49" charset="-122"/>
              <a:ea typeface="黑体" panose="02010609060101010101" pitchFamily="49" charset="-122"/>
            </a:endParaRPr>
          </a:p>
        </p:txBody>
      </p:sp>
      <p:sp>
        <p:nvSpPr>
          <p:cNvPr id="33" name="下箭头 32"/>
          <p:cNvSpPr/>
          <p:nvPr/>
        </p:nvSpPr>
        <p:spPr>
          <a:xfrm>
            <a:off x="2487265" y="2512411"/>
            <a:ext cx="504056" cy="288032"/>
          </a:xfrm>
          <a:prstGeom prst="downArrow">
            <a:avLst>
              <a:gd name="adj1" fmla="val 50000"/>
              <a:gd name="adj2" fmla="val 46693"/>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黑体" panose="02010609060101010101" pitchFamily="49" charset="-122"/>
              <a:ea typeface="黑体" panose="02010609060101010101" pitchFamily="49" charset="-122"/>
            </a:endParaRPr>
          </a:p>
        </p:txBody>
      </p:sp>
      <p:sp>
        <p:nvSpPr>
          <p:cNvPr id="34" name="下箭头 33"/>
          <p:cNvSpPr/>
          <p:nvPr/>
        </p:nvSpPr>
        <p:spPr>
          <a:xfrm>
            <a:off x="2486980" y="3437017"/>
            <a:ext cx="504056" cy="288032"/>
          </a:xfrm>
          <a:prstGeom prst="downArrow">
            <a:avLst>
              <a:gd name="adj1" fmla="val 50000"/>
              <a:gd name="adj2" fmla="val 46693"/>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黑体" panose="02010609060101010101" pitchFamily="49" charset="-122"/>
              <a:ea typeface="黑体" panose="02010609060101010101" pitchFamily="49" charset="-122"/>
            </a:endParaRPr>
          </a:p>
        </p:txBody>
      </p:sp>
      <p:sp>
        <p:nvSpPr>
          <p:cNvPr id="35" name="矩形 34"/>
          <p:cNvSpPr/>
          <p:nvPr/>
        </p:nvSpPr>
        <p:spPr>
          <a:xfrm>
            <a:off x="5526600" y="1833632"/>
            <a:ext cx="1620957" cy="523220"/>
          </a:xfrm>
          <a:prstGeom prst="rect">
            <a:avLst/>
          </a:prstGeom>
        </p:spPr>
        <p:txBody>
          <a:bodyPr wrap="none">
            <a:spAutoFit/>
          </a:bodyPr>
          <a:lstStyle/>
          <a:p>
            <a:r>
              <a:rPr lang="zh-CN" altLang="en-US" sz="2800" b="1" dirty="0">
                <a:latin typeface="黑体" panose="02010609060101010101" pitchFamily="49" charset="-122"/>
                <a:ea typeface="黑体" panose="02010609060101010101" pitchFamily="49" charset="-122"/>
              </a:rPr>
              <a:t>疑惑不解</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5535728" y="2800443"/>
            <a:ext cx="1620957" cy="523220"/>
          </a:xfrm>
          <a:prstGeom prst="rect">
            <a:avLst/>
          </a:prstGeom>
        </p:spPr>
        <p:txBody>
          <a:bodyPr wrap="none">
            <a:spAutoFit/>
          </a:bodyPr>
          <a:lstStyle/>
          <a:p>
            <a:r>
              <a:rPr lang="zh-CN" altLang="en-US" sz="2800" b="1" dirty="0">
                <a:latin typeface="黑体" panose="02010609060101010101" pitchFamily="49" charset="-122"/>
                <a:ea typeface="黑体" panose="02010609060101010101" pitchFamily="49" charset="-122"/>
              </a:rPr>
              <a:t>切身体会</a:t>
            </a:r>
            <a:endParaRPr lang="zh-CN" altLang="en-US" sz="2800" b="1" dirty="0">
              <a:latin typeface="黑体" panose="02010609060101010101" pitchFamily="49" charset="-122"/>
              <a:ea typeface="黑体" panose="02010609060101010101" pitchFamily="49" charset="-122"/>
            </a:endParaRPr>
          </a:p>
        </p:txBody>
      </p:sp>
      <p:sp>
        <p:nvSpPr>
          <p:cNvPr id="37" name="矩形 36"/>
          <p:cNvSpPr/>
          <p:nvPr/>
        </p:nvSpPr>
        <p:spPr>
          <a:xfrm>
            <a:off x="5535728" y="3777558"/>
            <a:ext cx="1620957" cy="523220"/>
          </a:xfrm>
          <a:prstGeom prst="rect">
            <a:avLst/>
          </a:prstGeom>
        </p:spPr>
        <p:txBody>
          <a:bodyPr wrap="none">
            <a:spAutoFit/>
          </a:bodyPr>
          <a:lstStyle/>
          <a:p>
            <a:r>
              <a:rPr lang="zh-CN" altLang="en-US" sz="2800" b="1" dirty="0">
                <a:latin typeface="黑体" panose="02010609060101010101" pitchFamily="49" charset="-122"/>
                <a:ea typeface="黑体" panose="02010609060101010101" pitchFamily="49" charset="-122"/>
              </a:rPr>
              <a:t>当效此生</a:t>
            </a:r>
            <a:endParaRPr lang="zh-CN" altLang="en-US" sz="2800" b="1" dirty="0">
              <a:latin typeface="黑体" panose="02010609060101010101" pitchFamily="49" charset="-122"/>
              <a:ea typeface="黑体" panose="02010609060101010101" pitchFamily="49" charset="-122"/>
            </a:endParaRPr>
          </a:p>
        </p:txBody>
      </p:sp>
      <p:cxnSp>
        <p:nvCxnSpPr>
          <p:cNvPr id="7" name="直接箭头连接符 6"/>
          <p:cNvCxnSpPr/>
          <p:nvPr/>
        </p:nvCxnSpPr>
        <p:spPr>
          <a:xfrm>
            <a:off x="4642490" y="4072131"/>
            <a:ext cx="720080" cy="0"/>
          </a:xfrm>
          <a:prstGeom prst="straightConnector1">
            <a:avLst/>
          </a:prstGeom>
          <a:ln>
            <a:tailEnd type="triangle" w="med" len="med"/>
          </a:ln>
        </p:spPr>
        <p:style>
          <a:lnRef idx="3">
            <a:schemeClr val="accent2"/>
          </a:lnRef>
          <a:fillRef idx="0">
            <a:schemeClr val="accent2"/>
          </a:fillRef>
          <a:effectRef idx="2">
            <a:schemeClr val="accent2"/>
          </a:effectRef>
          <a:fontRef idx="minor">
            <a:schemeClr val="tx1"/>
          </a:fontRef>
        </p:style>
      </p:cxnSp>
      <p:cxnSp>
        <p:nvCxnSpPr>
          <p:cNvPr id="16" name="直接箭头连接符 15"/>
          <p:cNvCxnSpPr/>
          <p:nvPr/>
        </p:nvCxnSpPr>
        <p:spPr>
          <a:xfrm>
            <a:off x="4642490" y="2155930"/>
            <a:ext cx="720080" cy="0"/>
          </a:xfrm>
          <a:prstGeom prst="straightConnector1">
            <a:avLst/>
          </a:prstGeom>
          <a:ln>
            <a:tailEnd type="triangle" w="med" len="med"/>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p:nvPr/>
        </p:nvCxnSpPr>
        <p:spPr>
          <a:xfrm>
            <a:off x="4642490" y="3092830"/>
            <a:ext cx="720080" cy="0"/>
          </a:xfrm>
          <a:prstGeom prst="straightConnector1">
            <a:avLst/>
          </a:prstGeom>
          <a:ln>
            <a:tailEnd type="triangle" w="med" len="med"/>
          </a:ln>
        </p:spPr>
        <p:style>
          <a:lnRef idx="3">
            <a:schemeClr val="accent2"/>
          </a:lnRef>
          <a:fillRef idx="0">
            <a:schemeClr val="accent2"/>
          </a:fillRef>
          <a:effectRef idx="2">
            <a:schemeClr val="accent2"/>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36" grpId="0"/>
      <p:bldP spid="3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323232"/>
            <a:ext cx="8208912" cy="3300095"/>
          </a:xfrm>
          <a:prstGeom prst="rect">
            <a:avLst/>
          </a:prstGeom>
          <a:solidFill>
            <a:schemeClr val="accent6">
              <a:lumMod val="40000"/>
              <a:lumOff val="60000"/>
              <a:alpha val="61000"/>
            </a:schemeClr>
          </a:solidFill>
        </p:spPr>
        <p:txBody>
          <a:bodyPr wrap="square" lIns="68580" tIns="34290" rIns="68580" bIns="34290"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课文</a:t>
            </a:r>
            <a:r>
              <a:rPr lang="zh-CN" altLang="en-US" sz="2800" b="1" dirty="0">
                <a:latin typeface="楷体" panose="02010609060101010101" pitchFamily="49" charset="-122"/>
                <a:ea typeface="楷体" panose="02010609060101010101" pitchFamily="49" charset="-122"/>
              </a:rPr>
              <a:t>写周恩来（    ）时代耳闻目睹了中国人在外国租界里</a:t>
            </a:r>
            <a:r>
              <a:rPr lang="zh-CN" altLang="en-US" sz="2800" b="1" dirty="0" smtClean="0">
                <a:latin typeface="楷体" panose="02010609060101010101" pitchFamily="49" charset="-122"/>
                <a:ea typeface="楷体" panose="02010609060101010101" pitchFamily="49" charset="-122"/>
              </a:rPr>
              <a:t>受外国人人</a:t>
            </a:r>
            <a:r>
              <a:rPr lang="zh-CN" altLang="en-US" sz="2800" b="1" dirty="0">
                <a:latin typeface="楷体" panose="02010609060101010101" pitchFamily="49" charset="-122"/>
                <a:ea typeface="楷体" panose="02010609060101010101" pitchFamily="49" charset="-122"/>
              </a:rPr>
              <a:t>欺凌却无处说理的事情，从中深刻体会到伯父说的“（        ）”的含义，从而立志要（           ）而读书，表现了少年周恩来的（                   ）。</a:t>
            </a:r>
            <a:endParaRPr lang="zh-CN" altLang="en-US" sz="2800" b="1" dirty="0">
              <a:latin typeface="楷体" panose="02010609060101010101" pitchFamily="49" charset="-122"/>
              <a:ea typeface="楷体" panose="02010609060101010101" pitchFamily="49" charset="-122"/>
            </a:endParaRPr>
          </a:p>
        </p:txBody>
      </p:sp>
      <p:grpSp>
        <p:nvGrpSpPr>
          <p:cNvPr id="3" name="组合 2"/>
          <p:cNvGrpSpPr/>
          <p:nvPr/>
        </p:nvGrpSpPr>
        <p:grpSpPr>
          <a:xfrm>
            <a:off x="660769" y="418847"/>
            <a:ext cx="2625347" cy="577080"/>
            <a:chOff x="179512" y="448526"/>
            <a:chExt cx="2481672" cy="487529"/>
          </a:xfrm>
        </p:grpSpPr>
        <p:sp>
          <p:nvSpPr>
            <p:cNvPr id="4" name="文本框 14"/>
            <p:cNvSpPr txBox="1"/>
            <p:nvPr/>
          </p:nvSpPr>
          <p:spPr>
            <a:xfrm>
              <a:off x="624427" y="448526"/>
              <a:ext cx="2036757" cy="487529"/>
            </a:xfrm>
            <a:prstGeom prst="rect">
              <a:avLst/>
            </a:prstGeom>
            <a:noFill/>
          </p:spPr>
          <p:txBody>
            <a:bodyPr wrap="square" lIns="68580" tIns="34290" rIns="68580" bIns="34290" rtlCol="0">
              <a:spAutoFit/>
            </a:bodyPr>
            <a:lstStyle/>
            <a:p>
              <a:r>
                <a:rPr lang="zh-CN" altLang="en-US" sz="3300" b="1" dirty="0">
                  <a:solidFill>
                    <a:srgbClr val="875000"/>
                  </a:solidFill>
                  <a:latin typeface="幼圆" panose="02010509060101010101" pitchFamily="49" charset="-122"/>
                  <a:ea typeface="幼圆" panose="02010509060101010101" pitchFamily="49" charset="-122"/>
                </a:rPr>
                <a:t>主题概括</a:t>
              </a:r>
              <a:endParaRPr lang="zh-CN" altLang="en-US" sz="3300" b="1" dirty="0">
                <a:solidFill>
                  <a:srgbClr val="875000"/>
                </a:solidFill>
                <a:latin typeface="幼圆" panose="02010509060101010101" pitchFamily="49" charset="-122"/>
                <a:ea typeface="幼圆" panose="02010509060101010101" pitchFamily="49"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grpSp>
      <p:sp>
        <p:nvSpPr>
          <p:cNvPr id="6" name="矩形 5"/>
          <p:cNvSpPr/>
          <p:nvPr/>
        </p:nvSpPr>
        <p:spPr>
          <a:xfrm>
            <a:off x="3614687" y="1447395"/>
            <a:ext cx="957313" cy="553998"/>
          </a:xfrm>
          <a:prstGeom prst="rect">
            <a:avLst/>
          </a:prstGeom>
        </p:spPr>
        <p:txBody>
          <a:bodyPr wrap="none">
            <a:spAutoFit/>
          </a:bodyPr>
          <a:lstStyle/>
          <a:p>
            <a:r>
              <a:rPr lang="zh-CN" altLang="en-US" sz="3000" b="1" dirty="0">
                <a:solidFill>
                  <a:srgbClr val="FF0000"/>
                </a:solidFill>
                <a:latin typeface="楷体" panose="02010609060101010101" pitchFamily="49" charset="-122"/>
                <a:ea typeface="楷体" panose="02010609060101010101" pitchFamily="49" charset="-122"/>
              </a:rPr>
              <a:t>少年</a:t>
            </a:r>
            <a:endParaRPr lang="zh-CN" altLang="en-US" sz="3000" dirty="0"/>
          </a:p>
        </p:txBody>
      </p:sp>
      <p:sp>
        <p:nvSpPr>
          <p:cNvPr id="7" name="矩形 6"/>
          <p:cNvSpPr/>
          <p:nvPr/>
        </p:nvSpPr>
        <p:spPr>
          <a:xfrm>
            <a:off x="5074287" y="2696280"/>
            <a:ext cx="1729961" cy="553998"/>
          </a:xfrm>
          <a:prstGeom prst="rect">
            <a:avLst/>
          </a:prstGeom>
        </p:spPr>
        <p:txBody>
          <a:bodyPr wrap="none">
            <a:spAutoFit/>
          </a:bodyPr>
          <a:lstStyle/>
          <a:p>
            <a:r>
              <a:rPr lang="zh-CN" altLang="en-US" sz="3000" b="1" dirty="0">
                <a:solidFill>
                  <a:srgbClr val="FF0000"/>
                </a:solidFill>
                <a:latin typeface="楷体" panose="02010609060101010101" pitchFamily="49" charset="-122"/>
                <a:ea typeface="楷体" panose="02010609060101010101" pitchFamily="49" charset="-122"/>
              </a:rPr>
              <a:t>中华不振</a:t>
            </a:r>
            <a:endParaRPr lang="zh-CN" altLang="en-US" sz="3000" dirty="0"/>
          </a:p>
        </p:txBody>
      </p:sp>
      <p:sp>
        <p:nvSpPr>
          <p:cNvPr id="8" name="矩形 7"/>
          <p:cNvSpPr/>
          <p:nvPr/>
        </p:nvSpPr>
        <p:spPr>
          <a:xfrm>
            <a:off x="2599731" y="3334999"/>
            <a:ext cx="2116285" cy="553998"/>
          </a:xfrm>
          <a:prstGeom prst="rect">
            <a:avLst/>
          </a:prstGeom>
        </p:spPr>
        <p:txBody>
          <a:bodyPr wrap="none">
            <a:spAutoFit/>
          </a:bodyPr>
          <a:lstStyle/>
          <a:p>
            <a:r>
              <a:rPr lang="zh-CN" altLang="en-US" sz="3000" b="1" dirty="0">
                <a:solidFill>
                  <a:srgbClr val="FF0000"/>
                </a:solidFill>
                <a:latin typeface="楷体" panose="02010609060101010101" pitchFamily="49" charset="-122"/>
                <a:ea typeface="楷体" panose="02010609060101010101" pitchFamily="49" charset="-122"/>
              </a:rPr>
              <a:t>为振兴中华</a:t>
            </a:r>
            <a:endParaRPr lang="zh-CN" altLang="en-US" sz="3000" dirty="0"/>
          </a:p>
        </p:txBody>
      </p:sp>
      <p:sp>
        <p:nvSpPr>
          <p:cNvPr id="9" name="矩形 8"/>
          <p:cNvSpPr/>
          <p:nvPr/>
        </p:nvSpPr>
        <p:spPr>
          <a:xfrm>
            <a:off x="1846524" y="3992326"/>
            <a:ext cx="3661580" cy="553998"/>
          </a:xfrm>
          <a:prstGeom prst="rect">
            <a:avLst/>
          </a:prstGeom>
        </p:spPr>
        <p:txBody>
          <a:bodyPr wrap="none">
            <a:spAutoFit/>
          </a:bodyPr>
          <a:lstStyle/>
          <a:p>
            <a:r>
              <a:rPr lang="zh-CN" altLang="en-US" sz="3000" b="1" dirty="0">
                <a:solidFill>
                  <a:srgbClr val="FF0000"/>
                </a:solidFill>
                <a:latin typeface="楷体" panose="02010609060101010101" pitchFamily="49" charset="-122"/>
                <a:ea typeface="楷体" panose="02010609060101010101" pitchFamily="49" charset="-122"/>
              </a:rPr>
              <a:t>博大胸怀和远大志向</a:t>
            </a:r>
            <a:endParaRPr lang="zh-CN" altLang="en-US" sz="30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4634" y="379002"/>
            <a:ext cx="2669276" cy="594263"/>
            <a:chOff x="179512" y="411510"/>
            <a:chExt cx="2376264" cy="509015"/>
          </a:xfrm>
        </p:grpSpPr>
        <p:sp>
          <p:nvSpPr>
            <p:cNvPr id="7" name="文本框 14"/>
            <p:cNvSpPr txBox="1"/>
            <p:nvPr/>
          </p:nvSpPr>
          <p:spPr>
            <a:xfrm>
              <a:off x="624428" y="411510"/>
              <a:ext cx="1931348" cy="494298"/>
            </a:xfrm>
            <a:prstGeom prst="rect">
              <a:avLst/>
            </a:prstGeom>
            <a:noFill/>
          </p:spPr>
          <p:txBody>
            <a:bodyPr wrap="square" lIns="68580" tIns="34290" rIns="68580" bIns="34290" rtlCol="0">
              <a:spAutoFit/>
            </a:bodyPr>
            <a:lstStyle/>
            <a:p>
              <a:r>
                <a:rPr lang="zh-CN" altLang="en-US" sz="3300" b="1" dirty="0">
                  <a:solidFill>
                    <a:srgbClr val="875000"/>
                  </a:solidFill>
                  <a:latin typeface="幼圆" panose="02010509060101010101" pitchFamily="49" charset="-122"/>
                  <a:ea typeface="幼圆" panose="02010509060101010101" pitchFamily="49" charset="-122"/>
                </a:rPr>
                <a:t>拓展延伸</a:t>
              </a:r>
              <a:endParaRPr lang="zh-CN" altLang="en-US" sz="3300" b="1" dirty="0">
                <a:solidFill>
                  <a:srgbClr val="875000"/>
                </a:solidFill>
                <a:latin typeface="幼圆" panose="02010509060101010101" pitchFamily="49" charset="-122"/>
                <a:ea typeface="幼圆" panose="02010509060101010101" pitchFamily="49"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grpSp>
      <p:sp>
        <p:nvSpPr>
          <p:cNvPr id="12" name="矩形 11"/>
          <p:cNvSpPr>
            <a:spLocks noChangeArrowheads="1"/>
          </p:cNvSpPr>
          <p:nvPr/>
        </p:nvSpPr>
        <p:spPr bwMode="auto">
          <a:xfrm>
            <a:off x="2987824" y="622268"/>
            <a:ext cx="5616624" cy="3970318"/>
          </a:xfrm>
          <a:prstGeom prst="rect">
            <a:avLst/>
          </a:prstGeom>
          <a:noFill/>
          <a:ln w="9525">
            <a:noFill/>
            <a:miter lim="800000"/>
          </a:ln>
        </p:spPr>
        <p:txBody>
          <a:bodyPr wrap="square">
            <a:spAutoFit/>
          </a:bodyPr>
          <a:lstStyle/>
          <a:p>
            <a:pPr algn="ctr" defTabSz="914400" fontAlgn="base">
              <a:spcBef>
                <a:spcPct val="0"/>
              </a:spcBef>
              <a:spcAft>
                <a:spcPct val="0"/>
              </a:spcAft>
            </a:pPr>
            <a:r>
              <a:rPr lang="zh-CN" altLang="en-US" sz="2800" dirty="0">
                <a:solidFill>
                  <a:prstClr val="black"/>
                </a:solidFill>
                <a:latin typeface="黑体" panose="02010609060101010101" pitchFamily="49" charset="-122"/>
                <a:ea typeface="黑体" panose="02010609060101010101" pitchFamily="49" charset="-122"/>
              </a:rPr>
              <a:t>言  志 　　 </a:t>
            </a:r>
            <a:endParaRPr lang="en-US" altLang="zh-CN" sz="2800" dirty="0" smtClean="0">
              <a:solidFill>
                <a:prstClr val="black"/>
              </a:solidFill>
              <a:latin typeface="黑体" panose="02010609060101010101" pitchFamily="49" charset="-122"/>
              <a:ea typeface="黑体" panose="02010609060101010101" pitchFamily="49" charset="-122"/>
            </a:endParaRPr>
          </a:p>
          <a:p>
            <a:pPr defTabSz="914400" fontAlgn="base">
              <a:spcBef>
                <a:spcPct val="0"/>
              </a:spcBef>
              <a:spcAft>
                <a:spcPct val="0"/>
              </a:spcAft>
            </a:pPr>
            <a:r>
              <a:rPr lang="en-US" altLang="zh-CN" sz="2800" dirty="0">
                <a:solidFill>
                  <a:prstClr val="black"/>
                </a:solidFill>
                <a:latin typeface="黑体" panose="02010609060101010101" pitchFamily="49" charset="-122"/>
                <a:ea typeface="黑体" panose="02010609060101010101" pitchFamily="49" charset="-122"/>
              </a:rPr>
              <a:t> </a:t>
            </a:r>
            <a:r>
              <a:rPr lang="en-US" altLang="zh-CN" sz="2800" dirty="0" smtClean="0">
                <a:solidFill>
                  <a:prstClr val="black"/>
                </a:solidFill>
                <a:latin typeface="黑体" panose="02010609060101010101" pitchFamily="49" charset="-122"/>
                <a:ea typeface="黑体" panose="02010609060101010101" pitchFamily="49" charset="-122"/>
              </a:rPr>
              <a:t>   </a:t>
            </a:r>
            <a:r>
              <a:rPr lang="zh-CN" altLang="en-US" sz="2800" dirty="0" smtClean="0">
                <a:solidFill>
                  <a:prstClr val="black"/>
                </a:solidFill>
                <a:latin typeface="黑体" panose="02010609060101010101" pitchFamily="49" charset="-122"/>
                <a:ea typeface="黑体" panose="02010609060101010101" pitchFamily="49" charset="-122"/>
              </a:rPr>
              <a:t>梁启超</a:t>
            </a:r>
            <a:r>
              <a:rPr lang="zh-CN" altLang="en-US" sz="2800" dirty="0">
                <a:solidFill>
                  <a:prstClr val="black"/>
                </a:solidFill>
                <a:latin typeface="黑体" panose="02010609060101010101" pitchFamily="49" charset="-122"/>
                <a:ea typeface="黑体" panose="02010609060101010101" pitchFamily="49" charset="-122"/>
              </a:rPr>
              <a:t>在</a:t>
            </a:r>
            <a:r>
              <a:rPr lang="en-US" altLang="zh-CN" sz="2800" dirty="0">
                <a:solidFill>
                  <a:prstClr val="black"/>
                </a:solidFill>
                <a:latin typeface="黑体" panose="02010609060101010101" pitchFamily="49" charset="-122"/>
                <a:ea typeface="黑体" panose="02010609060101010101" pitchFamily="49" charset="-122"/>
              </a:rPr>
              <a:t>《</a:t>
            </a:r>
            <a:r>
              <a:rPr lang="zh-CN" altLang="en-US" sz="2800" dirty="0">
                <a:solidFill>
                  <a:prstClr val="black"/>
                </a:solidFill>
                <a:latin typeface="黑体" panose="02010609060101010101" pitchFamily="49" charset="-122"/>
                <a:ea typeface="黑体" panose="02010609060101010101" pitchFamily="49" charset="-122"/>
              </a:rPr>
              <a:t>少年中国说</a:t>
            </a:r>
            <a:r>
              <a:rPr lang="en-US" altLang="zh-CN" sz="2800" dirty="0">
                <a:solidFill>
                  <a:prstClr val="black"/>
                </a:solidFill>
                <a:latin typeface="黑体" panose="02010609060101010101" pitchFamily="49" charset="-122"/>
                <a:ea typeface="黑体" panose="02010609060101010101" pitchFamily="49" charset="-122"/>
              </a:rPr>
              <a:t>》</a:t>
            </a:r>
            <a:r>
              <a:rPr lang="zh-CN" altLang="en-US" sz="2800" dirty="0">
                <a:solidFill>
                  <a:prstClr val="black"/>
                </a:solidFill>
                <a:latin typeface="黑体" panose="02010609060101010101" pitchFamily="49" charset="-122"/>
                <a:ea typeface="黑体" panose="02010609060101010101" pitchFamily="49" charset="-122"/>
              </a:rPr>
              <a:t>中写道：今日之责任，不在他人，而全在我少年。少年智则国智，少年富则国富，少年强则国强，少年独立则国独立，少年自由则国自由，少年进步则国进步，少年胜于欧洲，则国胜于欧洲，少年雄于地球，则国雄于地球。</a:t>
            </a:r>
            <a:endParaRPr lang="en-US" altLang="zh-CN" sz="2800" dirty="0">
              <a:solidFill>
                <a:prstClr val="black"/>
              </a:solidFill>
              <a:latin typeface="黑体" panose="02010609060101010101" pitchFamily="49" charset="-122"/>
              <a:ea typeface="黑体" panose="02010609060101010101" pitchFamily="49" charset="-122"/>
            </a:endParaRPr>
          </a:p>
        </p:txBody>
      </p:sp>
      <p:pic>
        <p:nvPicPr>
          <p:cNvPr id="13" name="图片 12"/>
          <p:cNvPicPr>
            <a:picLocks noChangeAspect="1"/>
          </p:cNvPicPr>
          <p:nvPr/>
        </p:nvPicPr>
        <p:blipFill>
          <a:blip r:embed="rId2"/>
          <a:stretch>
            <a:fillRect/>
          </a:stretch>
        </p:blipFill>
        <p:spPr>
          <a:xfrm>
            <a:off x="546735" y="1491615"/>
            <a:ext cx="2187575" cy="260286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6016" y="2139196"/>
            <a:ext cx="8331638" cy="1915160"/>
          </a:xfrm>
          <a:prstGeom prst="rect">
            <a:avLst/>
          </a:prstGeom>
        </p:spPr>
        <p:txBody>
          <a:bodyPr wrap="square" lIns="68580" tIns="34290" rIns="68580" bIns="34290">
            <a:spAutoFit/>
          </a:bodyPr>
          <a:lstStyle/>
          <a:p>
            <a:pPr indent="457200"/>
            <a:r>
              <a:rPr lang="en-US" altLang="zh-CN" sz="2400" b="1" dirty="0" smtClean="0">
                <a:latin typeface="楷体" panose="02010609060101010101" pitchFamily="49" charset="-122"/>
                <a:ea typeface="楷体" panose="02010609060101010101" pitchFamily="49" charset="-122"/>
              </a:rPr>
              <a:t> 1</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有位同学一直默默地坐在那里，若有所思。（   ）</a:t>
            </a:r>
            <a:endParaRPr lang="en-US" altLang="zh-CN" sz="2400" b="1" dirty="0">
              <a:latin typeface="楷体" panose="02010609060101010101" pitchFamily="49" charset="-122"/>
              <a:ea typeface="楷体" panose="02010609060101010101" pitchFamily="49" charset="-122"/>
            </a:endParaRPr>
          </a:p>
          <a:p>
            <a:pPr indent="457200"/>
            <a:r>
              <a:rPr lang="en-US" altLang="zh-CN" sz="2400" b="1" dirty="0" smtClean="0">
                <a:latin typeface="楷体" panose="02010609060101010101" pitchFamily="49" charset="-122"/>
                <a:ea typeface="楷体" panose="02010609060101010101" pitchFamily="49" charset="-122"/>
              </a:rPr>
              <a:t> 2</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那位同学站了起来，清晰而坚定地回答道：“为中华之崛起而读书！”。（   ）</a:t>
            </a:r>
            <a:endParaRPr lang="en-US" altLang="zh-CN" sz="2400" b="1" dirty="0">
              <a:latin typeface="楷体" panose="02010609060101010101" pitchFamily="49" charset="-122"/>
              <a:ea typeface="楷体" panose="02010609060101010101" pitchFamily="49" charset="-122"/>
            </a:endParaRPr>
          </a:p>
          <a:p>
            <a:pPr lvl="0" indent="457200"/>
            <a:r>
              <a:rPr lang="en-US" altLang="zh-CN" sz="2400" b="1" dirty="0" smtClean="0">
                <a:latin typeface="楷体" panose="02010609060101010101" pitchFamily="49" charset="-122"/>
                <a:ea typeface="楷体" panose="02010609060101010101" pitchFamily="49" charset="-122"/>
              </a:rPr>
              <a:t> 3</a:t>
            </a:r>
            <a:r>
              <a:rPr lang="en-US" altLang="zh-CN" sz="2400" b="1" dirty="0">
                <a:latin typeface="楷体" panose="02010609060101010101" pitchFamily="49" charset="-122"/>
                <a:ea typeface="楷体" panose="02010609060101010101" pitchFamily="49" charset="-122"/>
              </a:rPr>
              <a:t>.</a:t>
            </a:r>
            <a:r>
              <a:rPr sz="2400" b="1" dirty="0">
                <a:latin typeface="楷体" panose="02010609060101010101" pitchFamily="49" charset="-122"/>
                <a:ea typeface="楷体" panose="02010609060101010101" pitchFamily="49" charset="-122"/>
              </a:rPr>
              <a:t>街道上热闹非凡，往来的大多是黄头发、白皮肤、大鼻子的外国人</a:t>
            </a:r>
            <a:r>
              <a:rPr lang="zh-CN" sz="2400" b="1" dirty="0">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（   ）</a:t>
            </a:r>
            <a:endParaRPr lang="en-US" altLang="zh-CN" sz="2400" b="1" dirty="0">
              <a:solidFill>
                <a:prstClr val="black"/>
              </a:solidFill>
              <a:latin typeface="楷体" panose="02010609060101010101" pitchFamily="49" charset="-122"/>
              <a:ea typeface="楷体" panose="02010609060101010101" pitchFamily="49" charset="-122"/>
            </a:endParaRPr>
          </a:p>
        </p:txBody>
      </p:sp>
      <p:sp>
        <p:nvSpPr>
          <p:cNvPr id="3" name="矩形 2"/>
          <p:cNvSpPr/>
          <p:nvPr/>
        </p:nvSpPr>
        <p:spPr>
          <a:xfrm>
            <a:off x="499745" y="1099820"/>
            <a:ext cx="7086600" cy="521970"/>
          </a:xfrm>
          <a:prstGeom prst="rect">
            <a:avLst/>
          </a:prstGeom>
        </p:spPr>
        <p:txBody>
          <a:bodyPr wrap="square">
            <a:spAutoFit/>
          </a:bodyPr>
          <a:lstStyle/>
          <a:p>
            <a:r>
              <a:rPr lang="zh-CN" altLang="en-US" sz="2800" b="1" dirty="0">
                <a:latin typeface="黑体" panose="02010609060101010101" pitchFamily="49" charset="-122"/>
                <a:ea typeface="黑体" panose="02010609060101010101" pitchFamily="49" charset="-122"/>
              </a:rPr>
              <a:t>一、下列句子是从哪些方面来描写人物的？</a:t>
            </a:r>
            <a:endParaRPr lang="zh-CN" altLang="en-US" sz="2800" b="1" dirty="0">
              <a:latin typeface="黑体" panose="02010609060101010101" pitchFamily="49" charset="-122"/>
              <a:ea typeface="黑体" panose="02010609060101010101" pitchFamily="49" charset="-122"/>
            </a:endParaRPr>
          </a:p>
        </p:txBody>
      </p:sp>
      <p:grpSp>
        <p:nvGrpSpPr>
          <p:cNvPr id="6" name="组合 4"/>
          <p:cNvGrpSpPr/>
          <p:nvPr/>
        </p:nvGrpSpPr>
        <p:grpSpPr>
          <a:xfrm>
            <a:off x="134634" y="379002"/>
            <a:ext cx="2722854" cy="594263"/>
            <a:chOff x="179512" y="411510"/>
            <a:chExt cx="2376264" cy="509015"/>
          </a:xfrm>
        </p:grpSpPr>
        <p:sp>
          <p:nvSpPr>
            <p:cNvPr id="7" name="文本框 14"/>
            <p:cNvSpPr txBox="1"/>
            <p:nvPr/>
          </p:nvSpPr>
          <p:spPr>
            <a:xfrm>
              <a:off x="624428" y="411510"/>
              <a:ext cx="1931348" cy="493325"/>
            </a:xfrm>
            <a:prstGeom prst="rect">
              <a:avLst/>
            </a:prstGeom>
            <a:noFill/>
          </p:spPr>
          <p:txBody>
            <a:bodyPr wrap="square" lIns="68580" tIns="34290" rIns="68580" bIns="34290" rtlCol="0">
              <a:spAutoFit/>
            </a:bodyPr>
            <a:lstStyle/>
            <a:p>
              <a:r>
                <a:rPr lang="zh-CN" altLang="en-US" sz="3300" b="1" dirty="0">
                  <a:solidFill>
                    <a:srgbClr val="875000"/>
                  </a:solidFill>
                  <a:latin typeface="幼圆" panose="02010509060101010101" pitchFamily="49" charset="-122"/>
                  <a:ea typeface="幼圆" panose="02010509060101010101" pitchFamily="49" charset="-122"/>
                </a:rPr>
                <a:t>课堂演练</a:t>
              </a:r>
              <a:endParaRPr lang="zh-CN" altLang="en-US" sz="3300" b="1" dirty="0">
                <a:solidFill>
                  <a:srgbClr val="875000"/>
                </a:solidFill>
                <a:latin typeface="幼圆" panose="02010509060101010101" pitchFamily="49" charset="-122"/>
                <a:ea typeface="幼圆" panose="02010509060101010101" pitchFamily="49"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464186"/>
              <a:ext cx="366860" cy="456339"/>
            </a:xfrm>
            <a:prstGeom prst="rect">
              <a:avLst/>
            </a:prstGeom>
          </p:spPr>
        </p:pic>
      </p:grpSp>
      <p:sp>
        <p:nvSpPr>
          <p:cNvPr id="9" name="矩形 8"/>
          <p:cNvSpPr/>
          <p:nvPr/>
        </p:nvSpPr>
        <p:spPr>
          <a:xfrm>
            <a:off x="7559910" y="2139433"/>
            <a:ext cx="389850" cy="460375"/>
          </a:xfrm>
          <a:prstGeom prst="rect">
            <a:avLst/>
          </a:prstGeom>
        </p:spPr>
        <p:txBody>
          <a:bodyPr wrap="square">
            <a:spAutoFit/>
          </a:bodyPr>
          <a:lstStyle/>
          <a:p>
            <a:r>
              <a:rPr lang="en-US" altLang="zh-CN" sz="2400" dirty="0">
                <a:solidFill>
                  <a:srgbClr val="FF0000"/>
                </a:solidFill>
                <a:latin typeface="微软雅黑" panose="020B0503020204020204" charset="-122"/>
              </a:rPr>
              <a:t>C</a:t>
            </a:r>
            <a:endParaRPr lang="zh-CN" altLang="en-US" sz="2400" dirty="0">
              <a:solidFill>
                <a:srgbClr val="FF0000"/>
              </a:solidFill>
              <a:latin typeface="微软雅黑" panose="020B0503020204020204" charset="-122"/>
            </a:endParaRPr>
          </a:p>
        </p:txBody>
      </p:sp>
      <p:sp>
        <p:nvSpPr>
          <p:cNvPr id="10" name="矩形 9"/>
          <p:cNvSpPr/>
          <p:nvPr/>
        </p:nvSpPr>
        <p:spPr>
          <a:xfrm>
            <a:off x="3624341" y="2888376"/>
            <a:ext cx="418704" cy="461665"/>
          </a:xfrm>
          <a:prstGeom prst="rect">
            <a:avLst/>
          </a:prstGeom>
        </p:spPr>
        <p:txBody>
          <a:bodyPr wrap="none">
            <a:spAutoFit/>
          </a:bodyPr>
          <a:lstStyle/>
          <a:p>
            <a:r>
              <a:rPr lang="en-US" altLang="zh-CN" sz="2400" dirty="0">
                <a:solidFill>
                  <a:srgbClr val="FF0000"/>
                </a:solidFill>
                <a:latin typeface="微软雅黑" panose="020B0503020204020204" charset="-122"/>
              </a:rPr>
              <a:t>D</a:t>
            </a:r>
            <a:endParaRPr lang="zh-CN" altLang="en-US" dirty="0">
              <a:solidFill>
                <a:srgbClr val="FF0000"/>
              </a:solidFill>
            </a:endParaRPr>
          </a:p>
        </p:txBody>
      </p:sp>
      <p:sp>
        <p:nvSpPr>
          <p:cNvPr id="11" name="矩形 10"/>
          <p:cNvSpPr/>
          <p:nvPr/>
        </p:nvSpPr>
        <p:spPr>
          <a:xfrm>
            <a:off x="3006072" y="3589273"/>
            <a:ext cx="377026" cy="461665"/>
          </a:xfrm>
          <a:prstGeom prst="rect">
            <a:avLst/>
          </a:prstGeom>
        </p:spPr>
        <p:txBody>
          <a:bodyPr wrap="none">
            <a:spAutoFit/>
          </a:bodyPr>
          <a:lstStyle/>
          <a:p>
            <a:r>
              <a:rPr lang="en-US" altLang="zh-CN" sz="2400" dirty="0">
                <a:solidFill>
                  <a:srgbClr val="FF0000"/>
                </a:solidFill>
                <a:latin typeface="微软雅黑" panose="020B0503020204020204" charset="-122"/>
              </a:rPr>
              <a:t>B</a:t>
            </a:r>
            <a:endParaRPr lang="zh-CN" altLang="en-US" sz="2400" dirty="0">
              <a:solidFill>
                <a:srgbClr val="FF0000"/>
              </a:solidFill>
              <a:latin typeface="微软雅黑" panose="020B0503020204020204" charset="-122"/>
            </a:endParaRPr>
          </a:p>
        </p:txBody>
      </p:sp>
      <p:sp>
        <p:nvSpPr>
          <p:cNvPr id="12" name="矩形 11"/>
          <p:cNvSpPr/>
          <p:nvPr/>
        </p:nvSpPr>
        <p:spPr>
          <a:xfrm>
            <a:off x="1537504" y="1614663"/>
            <a:ext cx="6217331" cy="460375"/>
          </a:xfrm>
          <a:prstGeom prst="rect">
            <a:avLst/>
          </a:prstGeom>
        </p:spPr>
        <p:txBody>
          <a:bodyPr wrap="square">
            <a:spAutoFit/>
          </a:bodyPr>
          <a:lstStyle/>
          <a:p>
            <a:pPr lvl="0"/>
            <a:r>
              <a:rPr lang="en-US" altLang="zh-CN" sz="2400" b="1" dirty="0">
                <a:latin typeface="楷体" panose="02010609060101010101" pitchFamily="49" charset="-122"/>
                <a:ea typeface="楷体" panose="02010609060101010101" pitchFamily="49" charset="-122"/>
                <a:cs typeface="楷体" panose="02010609060101010101" pitchFamily="49" charset="-122"/>
              </a:rPr>
              <a:t>A.</a:t>
            </a:r>
            <a:r>
              <a:rPr lang="zh-CN" altLang="en-US" sz="2400" b="1" dirty="0">
                <a:latin typeface="楷体" panose="02010609060101010101" pitchFamily="49" charset="-122"/>
                <a:ea typeface="楷体" panose="02010609060101010101" pitchFamily="49" charset="-122"/>
                <a:cs typeface="楷体" panose="02010609060101010101" pitchFamily="49" charset="-122"/>
              </a:rPr>
              <a:t>外貌 　　</a:t>
            </a:r>
            <a:r>
              <a:rPr lang="en-US" altLang="zh-CN" sz="2400" b="1" dirty="0">
                <a:latin typeface="楷体" panose="02010609060101010101" pitchFamily="49" charset="-122"/>
                <a:ea typeface="楷体" panose="02010609060101010101" pitchFamily="49" charset="-122"/>
                <a:cs typeface="楷体" panose="02010609060101010101" pitchFamily="49" charset="-122"/>
              </a:rPr>
              <a:t>B.</a:t>
            </a:r>
            <a:r>
              <a:rPr lang="zh-CN" altLang="en-US" sz="2400" b="1" dirty="0">
                <a:latin typeface="楷体" panose="02010609060101010101" pitchFamily="49" charset="-122"/>
                <a:ea typeface="楷体" panose="02010609060101010101" pitchFamily="49" charset="-122"/>
                <a:cs typeface="楷体" panose="02010609060101010101" pitchFamily="49" charset="-122"/>
              </a:rPr>
              <a:t>心理 　　</a:t>
            </a:r>
            <a:r>
              <a:rPr lang="en-US" altLang="zh-CN" sz="2400" b="1" dirty="0">
                <a:latin typeface="楷体" panose="02010609060101010101" pitchFamily="49" charset="-122"/>
                <a:ea typeface="楷体" panose="02010609060101010101" pitchFamily="49" charset="-122"/>
                <a:cs typeface="楷体" panose="02010609060101010101" pitchFamily="49" charset="-122"/>
              </a:rPr>
              <a:t>C.</a:t>
            </a:r>
            <a:r>
              <a:rPr lang="zh-CN" altLang="en-US" sz="2400" b="1" dirty="0">
                <a:latin typeface="楷体" panose="02010609060101010101" pitchFamily="49" charset="-122"/>
                <a:ea typeface="楷体" panose="02010609060101010101" pitchFamily="49" charset="-122"/>
                <a:cs typeface="楷体" panose="02010609060101010101" pitchFamily="49" charset="-122"/>
              </a:rPr>
              <a:t>神态 　　</a:t>
            </a:r>
            <a:r>
              <a:rPr lang="en-US" altLang="zh-CN" sz="2400" b="1" dirty="0">
                <a:latin typeface="楷体" panose="02010609060101010101" pitchFamily="49" charset="-122"/>
                <a:ea typeface="楷体" panose="02010609060101010101" pitchFamily="49" charset="-122"/>
                <a:cs typeface="楷体" panose="02010609060101010101" pitchFamily="49" charset="-122"/>
              </a:rPr>
              <a:t>D.</a:t>
            </a:r>
            <a:r>
              <a:rPr lang="zh-CN" altLang="en-US" sz="2400" b="1" dirty="0">
                <a:latin typeface="楷体" panose="02010609060101010101" pitchFamily="49" charset="-122"/>
                <a:ea typeface="楷体" panose="02010609060101010101" pitchFamily="49" charset="-122"/>
                <a:cs typeface="楷体" panose="02010609060101010101" pitchFamily="49" charset="-122"/>
              </a:rPr>
              <a:t>语言</a:t>
            </a:r>
            <a:r>
              <a:rPr lang="zh-CN" altLang="en-US" sz="2400" b="1" dirty="0">
                <a:latin typeface="微软雅黑" panose="020B0503020204020204" charset="-122"/>
              </a:rPr>
              <a:t> </a:t>
            </a:r>
            <a:endParaRPr lang="en-US" altLang="zh-CN" sz="2400" b="1" dirty="0">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 calcmode="lin" valueType="num">
                                      <p:cBhvr additive="base">
                                        <p:cTn id="18"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1491630"/>
            <a:ext cx="8104984" cy="2838450"/>
          </a:xfrm>
          <a:prstGeom prst="rect">
            <a:avLst/>
          </a:prstGeom>
          <a:noFill/>
        </p:spPr>
        <p:txBody>
          <a:bodyPr wrap="square" lIns="68580" tIns="34290" rIns="68580" bIns="34290" rtlCol="0">
            <a:spAutoFit/>
          </a:bodyPr>
          <a:lstStyle/>
          <a:p>
            <a:pPr indent="457200">
              <a:lnSpc>
                <a:spcPct val="150000"/>
              </a:lnSpc>
            </a:pPr>
            <a:r>
              <a:rPr lang="zh-CN" altLang="en-US" sz="2400" b="1" dirty="0">
                <a:solidFill>
                  <a:srgbClr val="0000FF"/>
                </a:solidFill>
                <a:latin typeface="楷体" panose="02010609060101010101" pitchFamily="49" charset="-122"/>
                <a:ea typeface="楷体" panose="02010609060101010101" pitchFamily="49" charset="-122"/>
              </a:rPr>
              <a:t>朗读：</a:t>
            </a:r>
            <a:r>
              <a:rPr lang="zh-CN" altLang="en-US" sz="2400" b="1" dirty="0">
                <a:latin typeface="楷体" panose="02010609060101010101" pitchFamily="49" charset="-122"/>
                <a:ea typeface="楷体" panose="02010609060101010101" pitchFamily="49" charset="-122"/>
              </a:rPr>
              <a:t>魏校长听了，高兴地连声赞叹：“好哇！为中华之崛起，有志者当效此生！”这一句应该这样读：（  </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） </a:t>
            </a:r>
            <a:endParaRPr lang="en-US" altLang="zh-CN" sz="2400" b="1" dirty="0">
              <a:latin typeface="楷体" panose="02010609060101010101" pitchFamily="49" charset="-122"/>
              <a:ea typeface="楷体" panose="02010609060101010101" pitchFamily="49" charset="-122"/>
            </a:endParaRPr>
          </a:p>
          <a:p>
            <a:pPr indent="457200">
              <a:lnSpc>
                <a:spcPct val="150000"/>
              </a:lnSpc>
            </a:pPr>
            <a:r>
              <a:rPr lang="en-US" altLang="zh-CN" sz="2400" b="1" dirty="0">
                <a:latin typeface="楷体" panose="02010609060101010101" pitchFamily="49" charset="-122"/>
                <a:ea typeface="楷体" panose="02010609060101010101" pitchFamily="49" charset="-122"/>
              </a:rPr>
              <a:t> A.</a:t>
            </a:r>
            <a:r>
              <a:rPr lang="zh-CN" altLang="en-US" sz="2400" b="1" dirty="0">
                <a:latin typeface="楷体" panose="02010609060101010101" pitchFamily="49" charset="-122"/>
                <a:ea typeface="楷体" panose="02010609060101010101" pitchFamily="49" charset="-122"/>
              </a:rPr>
              <a:t>魏校长受到感染</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读出佩服和赞叹的语气。 </a:t>
            </a:r>
            <a:endParaRPr lang="en-US" altLang="zh-CN" sz="2400" b="1" dirty="0">
              <a:latin typeface="楷体" panose="02010609060101010101" pitchFamily="49" charset="-122"/>
              <a:ea typeface="楷体" panose="02010609060101010101" pitchFamily="49" charset="-122"/>
            </a:endParaRPr>
          </a:p>
          <a:p>
            <a:pPr indent="457200">
              <a:lnSpc>
                <a:spcPct val="150000"/>
              </a:lnSpc>
            </a:pPr>
            <a:r>
              <a:rPr lang="en-US" altLang="zh-CN" sz="2400" b="1" dirty="0">
                <a:latin typeface="楷体" panose="02010609060101010101" pitchFamily="49" charset="-122"/>
                <a:ea typeface="楷体" panose="02010609060101010101" pitchFamily="49" charset="-122"/>
              </a:rPr>
              <a:t> B.</a:t>
            </a:r>
            <a:r>
              <a:rPr lang="zh-CN" altLang="en-US" sz="2400" b="1" dirty="0">
                <a:latin typeface="楷体" panose="02010609060101010101" pitchFamily="49" charset="-122"/>
                <a:ea typeface="楷体" panose="02010609060101010101" pitchFamily="49" charset="-122"/>
              </a:rPr>
              <a:t>魏校长吃惊</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要读出惊讶</a:t>
            </a:r>
            <a:r>
              <a:rPr lang="zh-CN" altLang="en-US" sz="2400" b="1" dirty="0" smtClean="0">
                <a:latin typeface="楷体" panose="02010609060101010101" pitchFamily="49" charset="-122"/>
                <a:ea typeface="楷体" panose="02010609060101010101" pitchFamily="49" charset="-122"/>
              </a:rPr>
              <a:t>和赞叹的</a:t>
            </a:r>
            <a:r>
              <a:rPr lang="zh-CN" altLang="en-US" sz="2400" b="1" dirty="0">
                <a:latin typeface="楷体" panose="02010609060101010101" pitchFamily="49" charset="-122"/>
                <a:ea typeface="楷体" panose="02010609060101010101" pitchFamily="49" charset="-122"/>
              </a:rPr>
              <a:t>语气。</a:t>
            </a:r>
            <a:endParaRPr lang="en-US" altLang="zh-CN" sz="2400" b="1" dirty="0">
              <a:latin typeface="楷体" panose="02010609060101010101" pitchFamily="49" charset="-122"/>
              <a:ea typeface="楷体" panose="02010609060101010101" pitchFamily="49" charset="-122"/>
            </a:endParaRPr>
          </a:p>
          <a:p>
            <a:pPr indent="457200">
              <a:lnSpc>
                <a:spcPct val="150000"/>
              </a:lnSpc>
            </a:pPr>
            <a:r>
              <a:rPr lang="en-US" altLang="zh-CN" sz="2400" b="1" dirty="0">
                <a:latin typeface="楷体" panose="02010609060101010101" pitchFamily="49" charset="-122"/>
                <a:ea typeface="楷体" panose="02010609060101010101" pitchFamily="49" charset="-122"/>
              </a:rPr>
              <a:t> C.</a:t>
            </a:r>
            <a:r>
              <a:rPr lang="zh-CN" altLang="en-US" sz="2400" b="1" dirty="0">
                <a:latin typeface="楷体" panose="02010609060101010101" pitchFamily="49" charset="-122"/>
                <a:ea typeface="楷体" panose="02010609060101010101" pitchFamily="49" charset="-122"/>
              </a:rPr>
              <a:t>魏校长鄙视他，认为周恩来在说大话。</a:t>
            </a:r>
            <a:endParaRPr lang="zh-CN" altLang="en-US" sz="2400" b="1" dirty="0">
              <a:latin typeface="楷体" panose="02010609060101010101" pitchFamily="49" charset="-122"/>
              <a:ea typeface="楷体" panose="02010609060101010101" pitchFamily="49" charset="-122"/>
            </a:endParaRPr>
          </a:p>
        </p:txBody>
      </p:sp>
      <p:sp>
        <p:nvSpPr>
          <p:cNvPr id="3" name="矩形 2"/>
          <p:cNvSpPr/>
          <p:nvPr/>
        </p:nvSpPr>
        <p:spPr>
          <a:xfrm>
            <a:off x="571472" y="737220"/>
            <a:ext cx="3430747" cy="523220"/>
          </a:xfrm>
          <a:prstGeom prst="rect">
            <a:avLst/>
          </a:prstGeom>
        </p:spPr>
        <p:txBody>
          <a:bodyPr wrap="none">
            <a:spAutoFit/>
          </a:bodyPr>
          <a:lstStyle/>
          <a:p>
            <a:r>
              <a:rPr lang="zh-CN" altLang="en-US" sz="2800" b="1" dirty="0">
                <a:latin typeface="黑体" panose="02010609060101010101" pitchFamily="49" charset="-122"/>
                <a:ea typeface="黑体" panose="02010609060101010101" pitchFamily="49" charset="-122"/>
              </a:rPr>
              <a:t>二、选择正确选项。</a:t>
            </a:r>
            <a:endParaRPr lang="en-US" altLang="zh-CN" sz="2800" b="1" dirty="0">
              <a:latin typeface="黑体" panose="02010609060101010101" pitchFamily="49" charset="-122"/>
              <a:ea typeface="黑体" panose="02010609060101010101" pitchFamily="49" charset="-122"/>
            </a:endParaRPr>
          </a:p>
        </p:txBody>
      </p:sp>
      <p:sp>
        <p:nvSpPr>
          <p:cNvPr id="5" name="TextBox 4"/>
          <p:cNvSpPr txBox="1"/>
          <p:nvPr/>
        </p:nvSpPr>
        <p:spPr>
          <a:xfrm>
            <a:off x="7760503" y="2085552"/>
            <a:ext cx="365806" cy="523220"/>
          </a:xfrm>
          <a:prstGeom prst="rect">
            <a:avLst/>
          </a:prstGeom>
          <a:noFill/>
        </p:spPr>
        <p:txBody>
          <a:bodyPr wrap="non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B</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730394"/>
            <a:ext cx="7920880" cy="1815882"/>
          </a:xfrm>
          <a:prstGeom prst="rect">
            <a:avLst/>
          </a:prstGeom>
          <a:noFill/>
        </p:spPr>
        <p:txBody>
          <a:bodyPr wrap="square" rtlCol="0">
            <a:spAutoFit/>
          </a:bodyPr>
          <a:lstStyle/>
          <a:p>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三</a:t>
            </a:r>
            <a:r>
              <a:rPr lang="zh-CN" altLang="en-US" sz="2800" b="1" dirty="0">
                <a:latin typeface="黑体" panose="02010609060101010101" pitchFamily="49" charset="-122"/>
                <a:ea typeface="黑体" panose="02010609060101010101" pitchFamily="49" charset="-122"/>
                <a:cs typeface="黑体" panose="02010609060101010101" pitchFamily="49" charset="-122"/>
              </a:rPr>
              <a:t>、修身课上，同学们回答为什么读书时，少年周恩来一直默默地坐在那里，若有所思。结合周恩来看到的“中华不振”的现实与他在修身课上的铿锵话语，推想一下他在想什么</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rPr>
              <a:t>　　</a:t>
            </a:r>
            <a:endParaRPr lang="en-US" altLang="zh-CN" sz="2800" b="1" dirty="0">
              <a:latin typeface="黑体" panose="02010609060101010101" pitchFamily="49" charset="-122"/>
              <a:ea typeface="黑体" panose="02010609060101010101" pitchFamily="49" charset="-122"/>
            </a:endParaRPr>
          </a:p>
        </p:txBody>
      </p:sp>
      <p:sp>
        <p:nvSpPr>
          <p:cNvPr id="11" name="TextBox 10"/>
          <p:cNvSpPr txBox="1"/>
          <p:nvPr/>
        </p:nvSpPr>
        <p:spPr>
          <a:xfrm>
            <a:off x="1228581" y="2859782"/>
            <a:ext cx="6974869" cy="1384995"/>
          </a:xfrm>
          <a:prstGeom prst="rect">
            <a:avLst/>
          </a:prstGeom>
          <a:noFill/>
        </p:spPr>
        <p:txBody>
          <a:bodyPr wrap="square" rtlCol="0">
            <a:spAutoFit/>
          </a:bodyPr>
          <a:lstStyle/>
          <a:p>
            <a:r>
              <a:rPr lang="en-US" altLang="zh-CN"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    </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中国人受到外国人的欺侮都是因为“中华不振”，我一定要好好学习，为中华之崛起而读书。</a:t>
            </a:r>
            <a:endPar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883562" y="1419622"/>
            <a:ext cx="7369325" cy="1107996"/>
          </a:xfrm>
          <a:prstGeom prst="rect">
            <a:avLst/>
          </a:prstGeom>
          <a:noFill/>
          <a:effectLst/>
        </p:spPr>
        <p:txBody>
          <a:bodyPr wrap="none"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endParaRPr kumimoji="1" lang="zh-CN" altLang="en-US" sz="6600" b="1" dirty="0">
              <a:solidFill>
                <a:srgbClr val="FF6600"/>
              </a:solidFill>
              <a:latin typeface="Xingkai SC" panose="02010800040101010101" pitchFamily="2" charset="-122"/>
              <a:ea typeface="Xingkai SC" panose="02010800040101010101" pitchFamily="2" charset="-122"/>
            </a:endParaRPr>
          </a:p>
        </p:txBody>
      </p:sp>
      <p:grpSp>
        <p:nvGrpSpPr>
          <p:cNvPr id="33" name="组合 32"/>
          <p:cNvGrpSpPr/>
          <p:nvPr/>
        </p:nvGrpSpPr>
        <p:grpSpPr>
          <a:xfrm>
            <a:off x="6968256" y="-1"/>
            <a:ext cx="1927372" cy="771551"/>
            <a:chOff x="6968256" y="-1"/>
            <a:chExt cx="1927372" cy="771551"/>
          </a:xfrm>
        </p:grpSpPr>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r="5468"/>
            <a:stretch>
              <a:fillRect/>
            </a:stretch>
          </p:blipFill>
          <p:spPr>
            <a:xfrm>
              <a:off x="6968256" y="-1"/>
              <a:ext cx="961585" cy="771551"/>
            </a:xfrm>
            <a:prstGeom prst="rect">
              <a:avLst/>
            </a:prstGeom>
          </p:spPr>
        </p:pic>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9408" y="124932"/>
              <a:ext cx="1346220" cy="553738"/>
            </a:xfrm>
            <a:prstGeom prst="rect">
              <a:avLst/>
            </a:prstGeom>
          </p:spPr>
        </p:pic>
        <p:sp>
          <p:nvSpPr>
            <p:cNvPr id="36" name="文本框 35"/>
            <p:cNvSpPr txBox="1"/>
            <p:nvPr/>
          </p:nvSpPr>
          <p:spPr>
            <a:xfrm>
              <a:off x="7164288" y="509940"/>
              <a:ext cx="981359" cy="261610"/>
            </a:xfrm>
            <a:prstGeom prst="rect">
              <a:avLst/>
            </a:prstGeom>
            <a:noFill/>
          </p:spPr>
          <p:txBody>
            <a:bodyPr wrap="none" rtlCol="0">
              <a:spAutoFit/>
            </a:bodyPr>
            <a:lstStyle/>
            <a:p>
              <a:pPr algn="dist"/>
              <a:r>
                <a:rPr kumimoji="1" lang="en-US" altLang="zh-CN" sz="1050" dirty="0">
                  <a:solidFill>
                    <a:prstClr val="white">
                      <a:lumMod val="75000"/>
                    </a:prstClr>
                  </a:solidFill>
                </a:rPr>
                <a:t>QICAIKETANG</a:t>
              </a:r>
              <a:endParaRPr kumimoji="1" lang="zh-CN" altLang="en-US" sz="1050" dirty="0">
                <a:solidFill>
                  <a:prstClr val="white">
                    <a:lumMod val="75000"/>
                  </a:prstClr>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027332" y="1473562"/>
            <a:ext cx="1173201" cy="991870"/>
          </a:xfrm>
          <a:prstGeom prst="rect">
            <a:avLst/>
          </a:prstGeom>
        </p:spPr>
        <p:txBody>
          <a:bodyPr wrap="square" lIns="68580" tIns="34290" rIns="68580" bIns="34290">
            <a:spAutoFit/>
          </a:bodyPr>
          <a:lstStyle/>
          <a:p>
            <a:r>
              <a:rPr lang="en-US" altLang="zh-CN" sz="3000" b="1" dirty="0" err="1">
                <a:latin typeface="汉语拼音" panose="000B0604020202020204" pitchFamily="34" charset="0"/>
                <a:ea typeface="宋体" panose="02010600030101010101" pitchFamily="2" charset="-122"/>
                <a:cs typeface="汉语拼音" panose="000B0604020202020204" pitchFamily="34" charset="0"/>
              </a:rPr>
              <a:t>jué</a:t>
            </a:r>
            <a:endParaRPr lang="en-US" altLang="zh-CN" sz="3000" b="1" dirty="0" err="1">
              <a:latin typeface="汉语拼音" panose="000B0604020202020204" pitchFamily="34" charset="0"/>
              <a:ea typeface="宋体" panose="02010600030101010101" pitchFamily="2" charset="-122"/>
              <a:cs typeface="汉语拼音" panose="000B0604020202020204" pitchFamily="34" charset="0"/>
            </a:endParaRPr>
          </a:p>
        </p:txBody>
      </p:sp>
      <p:sp>
        <p:nvSpPr>
          <p:cNvPr id="24" name="矩形 23"/>
          <p:cNvSpPr/>
          <p:nvPr/>
        </p:nvSpPr>
        <p:spPr>
          <a:xfrm>
            <a:off x="3061981" y="1419622"/>
            <a:ext cx="857368" cy="991870"/>
          </a:xfrm>
          <a:prstGeom prst="rect">
            <a:avLst/>
          </a:prstGeom>
        </p:spPr>
        <p:txBody>
          <a:bodyPr wrap="square" lIns="68580" tIns="34290" rIns="68580" bIns="34290">
            <a:spAutoFit/>
          </a:bodyPr>
          <a:lstStyle/>
          <a:p>
            <a:r>
              <a:rPr lang="en-US" altLang="zh-CN" sz="3000" b="1" dirty="0" err="1">
                <a:latin typeface="汉语拼音" panose="000B0604020202020204" pitchFamily="34" charset="0"/>
                <a:ea typeface="宋体" panose="02010600030101010101" pitchFamily="2" charset="-122"/>
                <a:cs typeface="汉语拼音" panose="000B0604020202020204" pitchFamily="34" charset="0"/>
              </a:rPr>
              <a:t>fàn</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sp>
        <p:nvSpPr>
          <p:cNvPr id="37" name="TextBox 36"/>
          <p:cNvSpPr txBox="1"/>
          <p:nvPr/>
        </p:nvSpPr>
        <p:spPr>
          <a:xfrm>
            <a:off x="1035331" y="1900158"/>
            <a:ext cx="693420" cy="706755"/>
          </a:xfrm>
          <a:prstGeom prst="rect">
            <a:avLst/>
          </a:prstGeom>
          <a:noFill/>
        </p:spPr>
        <p:txBody>
          <a:bodyPr wrap="non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崛</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42" name="TextBox 41"/>
          <p:cNvSpPr txBox="1"/>
          <p:nvPr/>
        </p:nvSpPr>
        <p:spPr>
          <a:xfrm>
            <a:off x="1648436" y="1920931"/>
            <a:ext cx="693420" cy="706755"/>
          </a:xfrm>
          <a:prstGeom prst="rect">
            <a:avLst/>
          </a:prstGeom>
          <a:noFill/>
        </p:spPr>
        <p:txBody>
          <a:bodyPr wrap="none" rtlCol="0">
            <a:spAutoFit/>
          </a:bodyPr>
          <a:lstStyle/>
          <a:p>
            <a:r>
              <a:rPr lang="zh-CN" altLang="en-US" sz="4000" b="1" dirty="0">
                <a:latin typeface="楷体" panose="02010609060101010101" pitchFamily="49" charset="-122"/>
                <a:ea typeface="楷体" panose="02010609060101010101" pitchFamily="49" charset="-122"/>
              </a:rPr>
              <a:t>起</a:t>
            </a:r>
            <a:endParaRPr lang="zh-CN" altLang="en-US" sz="4000" b="1" dirty="0">
              <a:latin typeface="楷体" panose="02010609060101010101" pitchFamily="49" charset="-122"/>
              <a:ea typeface="楷体" panose="02010609060101010101" pitchFamily="49" charset="-122"/>
            </a:endParaRPr>
          </a:p>
        </p:txBody>
      </p:sp>
      <p:sp>
        <p:nvSpPr>
          <p:cNvPr id="45" name="TextBox 44"/>
          <p:cNvSpPr txBox="1"/>
          <p:nvPr/>
        </p:nvSpPr>
        <p:spPr>
          <a:xfrm>
            <a:off x="3125686" y="1877084"/>
            <a:ext cx="693420" cy="706755"/>
          </a:xfrm>
          <a:prstGeom prst="rect">
            <a:avLst/>
          </a:prstGeom>
          <a:noFill/>
        </p:spPr>
        <p:txBody>
          <a:bodyPr wrap="non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范</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46" name="TextBox 45"/>
          <p:cNvSpPr txBox="1"/>
          <p:nvPr/>
        </p:nvSpPr>
        <p:spPr>
          <a:xfrm>
            <a:off x="2627784" y="1892344"/>
            <a:ext cx="693420" cy="706755"/>
          </a:xfrm>
          <a:prstGeom prst="rect">
            <a:avLst/>
          </a:prstGeom>
          <a:noFill/>
        </p:spPr>
        <p:txBody>
          <a:bodyPr wrap="none" rtlCol="0">
            <a:spAutoFit/>
          </a:bodyPr>
          <a:lstStyle/>
          <a:p>
            <a:r>
              <a:rPr lang="zh-CN" altLang="en-US" sz="4000" b="1" dirty="0">
                <a:latin typeface="楷体" panose="02010609060101010101" pitchFamily="49" charset="-122"/>
                <a:ea typeface="楷体" panose="02010609060101010101" pitchFamily="49" charset="-122"/>
              </a:rPr>
              <a:t>模</a:t>
            </a:r>
            <a:endParaRPr lang="zh-CN" altLang="en-US" sz="4000" b="1" dirty="0">
              <a:latin typeface="楷体" panose="02010609060101010101" pitchFamily="49" charset="-122"/>
              <a:ea typeface="楷体" panose="02010609060101010101" pitchFamily="49" charset="-122"/>
            </a:endParaRPr>
          </a:p>
        </p:txBody>
      </p:sp>
      <p:sp>
        <p:nvSpPr>
          <p:cNvPr id="27" name="矩形 26"/>
          <p:cNvSpPr/>
          <p:nvPr/>
        </p:nvSpPr>
        <p:spPr>
          <a:xfrm>
            <a:off x="5038253" y="1419622"/>
            <a:ext cx="907834" cy="991870"/>
          </a:xfrm>
          <a:prstGeom prst="rect">
            <a:avLst/>
          </a:prstGeom>
        </p:spPr>
        <p:txBody>
          <a:bodyPr wrap="square" lIns="68580" tIns="34290" rIns="68580" bIns="34290">
            <a:spAutoFit/>
          </a:bodyPr>
          <a:lstStyle/>
          <a:p>
            <a:r>
              <a:rPr lang="en-US" altLang="zh-CN" sz="3000" b="1" dirty="0" err="1">
                <a:latin typeface="汉语拼音" panose="000B0604020202020204" pitchFamily="34" charset="0"/>
                <a:ea typeface="宋体" panose="02010600030101010101" pitchFamily="2" charset="-122"/>
                <a:cs typeface="汉语拼音" panose="000B0604020202020204" pitchFamily="34" charset="0"/>
              </a:rPr>
              <a:t>wèi</a:t>
            </a:r>
            <a:endParaRPr lang="en-US" altLang="zh-CN" sz="3000" b="1" dirty="0" err="1">
              <a:latin typeface="汉语拼音" panose="000B0604020202020204" pitchFamily="34" charset="0"/>
              <a:ea typeface="宋体" panose="02010600030101010101" pitchFamily="2" charset="-122"/>
              <a:cs typeface="汉语拼音" panose="000B0604020202020204" pitchFamily="34" charset="0"/>
            </a:endParaRPr>
          </a:p>
        </p:txBody>
      </p:sp>
      <p:sp>
        <p:nvSpPr>
          <p:cNvPr id="28" name="TextBox 46"/>
          <p:cNvSpPr txBox="1"/>
          <p:nvPr/>
        </p:nvSpPr>
        <p:spPr>
          <a:xfrm>
            <a:off x="5002409" y="1880872"/>
            <a:ext cx="693420" cy="706755"/>
          </a:xfrm>
          <a:prstGeom prst="rect">
            <a:avLst/>
          </a:prstGeom>
          <a:noFill/>
        </p:spPr>
        <p:txBody>
          <a:bodyPr wrap="non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魏</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30" name="TextBox 47"/>
          <p:cNvSpPr txBox="1"/>
          <p:nvPr/>
        </p:nvSpPr>
        <p:spPr>
          <a:xfrm>
            <a:off x="5431786" y="1880872"/>
            <a:ext cx="1203960" cy="706755"/>
          </a:xfrm>
          <a:prstGeom prst="rect">
            <a:avLst/>
          </a:prstGeom>
          <a:noFill/>
        </p:spPr>
        <p:txBody>
          <a:bodyPr wrap="none" rtlCol="0">
            <a:spAutoFit/>
          </a:bodyPr>
          <a:lstStyle/>
          <a:p>
            <a:r>
              <a:rPr lang="zh-CN" altLang="en-US" sz="4000" b="1" dirty="0">
                <a:latin typeface="楷体" panose="02010609060101010101" pitchFamily="49" charset="-122"/>
                <a:ea typeface="楷体" panose="02010609060101010101" pitchFamily="49" charset="-122"/>
              </a:rPr>
              <a:t>校长</a:t>
            </a:r>
            <a:endParaRPr lang="zh-CN" altLang="en-US" sz="4000" b="1" dirty="0">
              <a:latin typeface="楷体" panose="02010609060101010101" pitchFamily="49" charset="-122"/>
              <a:ea typeface="楷体" panose="02010609060101010101" pitchFamily="49" charset="-122"/>
            </a:endParaRPr>
          </a:p>
        </p:txBody>
      </p:sp>
      <p:sp>
        <p:nvSpPr>
          <p:cNvPr id="31" name="矩形 30"/>
          <p:cNvSpPr/>
          <p:nvPr/>
        </p:nvSpPr>
        <p:spPr>
          <a:xfrm>
            <a:off x="1579880" y="2910205"/>
            <a:ext cx="946150" cy="530225"/>
          </a:xfrm>
          <a:prstGeom prst="rect">
            <a:avLst/>
          </a:prstGeom>
        </p:spPr>
        <p:txBody>
          <a:bodyPr wrap="square" lIns="68580" tIns="34290" rIns="68580" bIns="34290">
            <a:spAutoFit/>
          </a:bodyPr>
          <a:lstStyle/>
          <a:p>
            <a:r>
              <a:rPr lang="en-US" altLang="zh-CN" sz="3000" b="1" dirty="0" err="1">
                <a:latin typeface="汉语拼音" panose="000B0604020202020204" pitchFamily="34" charset="0"/>
                <a:ea typeface="宋体" panose="02010600030101010101" pitchFamily="2" charset="-122"/>
                <a:cs typeface="汉语拼音" panose="000B0604020202020204" pitchFamily="34" charset="0"/>
              </a:rPr>
              <a:t>xiào</a:t>
            </a:r>
            <a:endParaRPr lang="en-US" altLang="zh-CN" sz="3000" b="1" dirty="0" err="1">
              <a:latin typeface="汉语拼音" panose="000B0604020202020204" pitchFamily="34" charset="0"/>
              <a:ea typeface="宋体" panose="02010600030101010101" pitchFamily="2" charset="-122"/>
              <a:cs typeface="汉语拼音" panose="000B0604020202020204" pitchFamily="34" charset="0"/>
            </a:endParaRPr>
          </a:p>
        </p:txBody>
      </p:sp>
      <p:sp>
        <p:nvSpPr>
          <p:cNvPr id="32" name="TextBox 46"/>
          <p:cNvSpPr txBox="1"/>
          <p:nvPr/>
        </p:nvSpPr>
        <p:spPr>
          <a:xfrm>
            <a:off x="1705928" y="3402364"/>
            <a:ext cx="693420" cy="706755"/>
          </a:xfrm>
          <a:prstGeom prst="rect">
            <a:avLst/>
          </a:prstGeom>
          <a:noFill/>
        </p:spPr>
        <p:txBody>
          <a:bodyPr wrap="none" rtlCol="0">
            <a:spAutoFit/>
          </a:bodyPr>
          <a:lstStyle/>
          <a:p>
            <a:pPr algn="l"/>
            <a:r>
              <a:rPr lang="zh-CN" altLang="en-US" sz="4000" b="1" dirty="0">
                <a:solidFill>
                  <a:srgbClr val="FF0000"/>
                </a:solidFill>
                <a:latin typeface="楷体" panose="02010609060101010101" pitchFamily="49" charset="-122"/>
                <a:ea typeface="楷体" panose="02010609060101010101" pitchFamily="49" charset="-122"/>
                <a:sym typeface="+mn-ea"/>
              </a:rPr>
              <a:t>效</a:t>
            </a:r>
            <a:endParaRPr lang="zh-CN" altLang="en-US" sz="4000" b="1" dirty="0">
              <a:solidFill>
                <a:srgbClr val="FF0000"/>
              </a:solidFill>
              <a:latin typeface="楷体" panose="02010609060101010101" pitchFamily="49" charset="-122"/>
              <a:ea typeface="楷体" panose="02010609060101010101" pitchFamily="49" charset="-122"/>
              <a:sym typeface="+mn-ea"/>
            </a:endParaRPr>
          </a:p>
        </p:txBody>
      </p:sp>
      <p:sp>
        <p:nvSpPr>
          <p:cNvPr id="36" name="TextBox 47"/>
          <p:cNvSpPr txBox="1"/>
          <p:nvPr/>
        </p:nvSpPr>
        <p:spPr>
          <a:xfrm>
            <a:off x="1257968" y="3394042"/>
            <a:ext cx="693420" cy="706755"/>
          </a:xfrm>
          <a:prstGeom prst="rect">
            <a:avLst/>
          </a:prstGeom>
          <a:noFill/>
        </p:spPr>
        <p:txBody>
          <a:bodyPr wrap="none" rtlCol="0">
            <a:spAutoFit/>
          </a:bodyPr>
          <a:lstStyle/>
          <a:p>
            <a:r>
              <a:rPr lang="zh-CN" altLang="en-US" sz="4000" b="1" dirty="0">
                <a:latin typeface="楷体" panose="02010609060101010101" pitchFamily="49" charset="-122"/>
                <a:ea typeface="楷体" panose="02010609060101010101" pitchFamily="49" charset="-122"/>
              </a:rPr>
              <a:t>仿</a:t>
            </a:r>
            <a:endParaRPr lang="zh-CN" altLang="en-US" sz="4000" b="1" dirty="0">
              <a:latin typeface="楷体" panose="02010609060101010101" pitchFamily="49" charset="-122"/>
              <a:ea typeface="楷体" panose="02010609060101010101" pitchFamily="49" charset="-122"/>
            </a:endParaRPr>
          </a:p>
        </p:txBody>
      </p:sp>
      <p:sp>
        <p:nvSpPr>
          <p:cNvPr id="38" name="矩形 37"/>
          <p:cNvSpPr/>
          <p:nvPr/>
        </p:nvSpPr>
        <p:spPr>
          <a:xfrm>
            <a:off x="2797557" y="2948940"/>
            <a:ext cx="1702435" cy="530225"/>
          </a:xfrm>
          <a:prstGeom prst="rect">
            <a:avLst/>
          </a:prstGeom>
        </p:spPr>
        <p:txBody>
          <a:bodyPr wrap="square" lIns="68580" tIns="34290" rIns="68580" bIns="34290">
            <a:spAutoFit/>
          </a:bodyPr>
          <a:lstStyle/>
          <a:p>
            <a:r>
              <a:rPr lang="en-US" altLang="zh-CN" sz="3000" b="1" dirty="0" err="1">
                <a:latin typeface="汉语拼音" panose="000B0604020202020204" pitchFamily="34" charset="0"/>
                <a:ea typeface="宋体" panose="02010600030101010101" pitchFamily="2" charset="-122"/>
                <a:cs typeface="汉语拼音" panose="000B0604020202020204" pitchFamily="34" charset="0"/>
              </a:rPr>
              <a:t>huái</a:t>
            </a:r>
            <a:endParaRPr lang="en-US" altLang="zh-CN" sz="3000" b="1" dirty="0" err="1">
              <a:latin typeface="汉语拼音" panose="000B0604020202020204" pitchFamily="34" charset="0"/>
              <a:ea typeface="宋体" panose="02010600030101010101" pitchFamily="2" charset="-122"/>
              <a:cs typeface="汉语拼音" panose="000B0604020202020204" pitchFamily="34" charset="0"/>
            </a:endParaRPr>
          </a:p>
        </p:txBody>
      </p:sp>
      <p:sp>
        <p:nvSpPr>
          <p:cNvPr id="39" name="TextBox 46"/>
          <p:cNvSpPr txBox="1"/>
          <p:nvPr/>
        </p:nvSpPr>
        <p:spPr>
          <a:xfrm>
            <a:off x="2784301" y="3426290"/>
            <a:ext cx="693420" cy="706755"/>
          </a:xfrm>
          <a:prstGeom prst="rect">
            <a:avLst/>
          </a:prstGeom>
          <a:noFill/>
        </p:spPr>
        <p:txBody>
          <a:bodyPr wrap="non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淮</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41" name="TextBox 47"/>
          <p:cNvSpPr txBox="1"/>
          <p:nvPr/>
        </p:nvSpPr>
        <p:spPr>
          <a:xfrm>
            <a:off x="3321204" y="3402364"/>
            <a:ext cx="693420" cy="706755"/>
          </a:xfrm>
          <a:prstGeom prst="rect">
            <a:avLst/>
          </a:prstGeom>
          <a:noFill/>
        </p:spPr>
        <p:txBody>
          <a:bodyPr wrap="none" rtlCol="0">
            <a:spAutoFit/>
          </a:bodyPr>
          <a:lstStyle/>
          <a:p>
            <a:r>
              <a:rPr lang="zh-CN" altLang="en-US" sz="4000" b="1" dirty="0">
                <a:latin typeface="楷体" panose="02010609060101010101" pitchFamily="49" charset="-122"/>
                <a:ea typeface="楷体" panose="02010609060101010101" pitchFamily="49" charset="-122"/>
              </a:rPr>
              <a:t>安</a:t>
            </a:r>
            <a:endParaRPr lang="zh-CN" altLang="en-US" sz="4000" b="1" dirty="0">
              <a:latin typeface="楷体" panose="02010609060101010101" pitchFamily="49" charset="-122"/>
              <a:ea typeface="楷体" panose="02010609060101010101" pitchFamily="49" charset="-122"/>
            </a:endParaRPr>
          </a:p>
        </p:txBody>
      </p:sp>
      <p:sp>
        <p:nvSpPr>
          <p:cNvPr id="55" name="矩形 54"/>
          <p:cNvSpPr/>
          <p:nvPr/>
        </p:nvSpPr>
        <p:spPr>
          <a:xfrm>
            <a:off x="4760418" y="2963764"/>
            <a:ext cx="1313815" cy="530225"/>
          </a:xfrm>
          <a:prstGeom prst="rect">
            <a:avLst/>
          </a:prstGeom>
        </p:spPr>
        <p:txBody>
          <a:bodyPr wrap="square" lIns="68580" tIns="34290" rIns="68580" bIns="34290">
            <a:spAutoFit/>
          </a:bodyPr>
          <a:lstStyle/>
          <a:p>
            <a:r>
              <a:rPr lang="en-US" altLang="zh-CN" sz="3000" b="1" dirty="0" err="1">
                <a:latin typeface="汉语拼音" panose="000B0604020202020204" pitchFamily="34" charset="0"/>
                <a:ea typeface="宋体" panose="02010600030101010101" pitchFamily="2" charset="-122"/>
                <a:cs typeface="汉语拼音" panose="000B0604020202020204" pitchFamily="34" charset="0"/>
              </a:rPr>
              <a:t>huò</a:t>
            </a:r>
            <a:endParaRPr lang="en-US" altLang="zh-CN" sz="3000" b="1" dirty="0" err="1">
              <a:latin typeface="汉语拼音" panose="000B0604020202020204" pitchFamily="34" charset="0"/>
              <a:ea typeface="宋体" panose="02010600030101010101" pitchFamily="2" charset="-122"/>
              <a:cs typeface="汉语拼音" panose="000B0604020202020204" pitchFamily="34" charset="0"/>
            </a:endParaRPr>
          </a:p>
        </p:txBody>
      </p:sp>
      <p:sp>
        <p:nvSpPr>
          <p:cNvPr id="56" name="TextBox 52"/>
          <p:cNvSpPr txBox="1"/>
          <p:nvPr/>
        </p:nvSpPr>
        <p:spPr>
          <a:xfrm>
            <a:off x="4837737" y="3417718"/>
            <a:ext cx="693420" cy="706755"/>
          </a:xfrm>
          <a:prstGeom prst="rect">
            <a:avLst/>
          </a:prstGeom>
          <a:noFill/>
        </p:spPr>
        <p:txBody>
          <a:bodyPr wrap="non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惑</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57" name="TextBox 53"/>
          <p:cNvSpPr txBox="1"/>
          <p:nvPr/>
        </p:nvSpPr>
        <p:spPr>
          <a:xfrm>
            <a:off x="4355976" y="3401224"/>
            <a:ext cx="693420" cy="706755"/>
          </a:xfrm>
          <a:prstGeom prst="rect">
            <a:avLst/>
          </a:prstGeom>
          <a:noFill/>
        </p:spPr>
        <p:txBody>
          <a:bodyPr wrap="none" rtlCol="0">
            <a:spAutoFit/>
          </a:bodyPr>
          <a:lstStyle/>
          <a:p>
            <a:r>
              <a:rPr lang="zh-CN" altLang="en-US" sz="4000" b="1" dirty="0">
                <a:latin typeface="楷体" panose="02010609060101010101" pitchFamily="49" charset="-122"/>
                <a:ea typeface="楷体" panose="02010609060101010101" pitchFamily="49" charset="-122"/>
              </a:rPr>
              <a:t>疑</a:t>
            </a:r>
            <a:endParaRPr lang="zh-CN" altLang="en-US" sz="4000" b="1" dirty="0">
              <a:latin typeface="楷体" panose="02010609060101010101" pitchFamily="49" charset="-122"/>
              <a:ea typeface="楷体" panose="02010609060101010101" pitchFamily="49" charset="-122"/>
            </a:endParaRPr>
          </a:p>
        </p:txBody>
      </p:sp>
      <p:sp>
        <p:nvSpPr>
          <p:cNvPr id="58" name="矩形 57"/>
          <p:cNvSpPr/>
          <p:nvPr/>
        </p:nvSpPr>
        <p:spPr>
          <a:xfrm>
            <a:off x="5970994" y="2962275"/>
            <a:ext cx="1337310" cy="530225"/>
          </a:xfrm>
          <a:prstGeom prst="rect">
            <a:avLst/>
          </a:prstGeom>
        </p:spPr>
        <p:txBody>
          <a:bodyPr wrap="square" lIns="68580" tIns="34290" rIns="68580" bIns="34290">
            <a:spAutoFit/>
          </a:bodyPr>
          <a:lstStyle/>
          <a:p>
            <a:r>
              <a:rPr lang="en-US" altLang="zh-CN" sz="3000" b="1" dirty="0" err="1">
                <a:latin typeface="汉语拼音" panose="000B0604020202020204" pitchFamily="34" charset="0"/>
                <a:ea typeface="宋体" panose="02010600030101010101" pitchFamily="2" charset="-122"/>
                <a:cs typeface="汉语拼音" panose="000B0604020202020204" pitchFamily="34" charset="0"/>
              </a:rPr>
              <a:t>chéng</a:t>
            </a:r>
            <a:r>
              <a:rPr lang="en-US" altLang="zh-CN" sz="3000" b="1" dirty="0">
                <a:latin typeface="汉语拼音" panose="000B0604020202020204" pitchFamily="34" charset="0"/>
                <a:ea typeface="宋体" panose="02010600030101010101" pitchFamily="2" charset="-122"/>
                <a:cs typeface="汉语拼音" panose="000B0604020202020204" pitchFamily="34" charset="0"/>
              </a:rPr>
              <a:t> </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sp>
        <p:nvSpPr>
          <p:cNvPr id="59" name="TextBox 52"/>
          <p:cNvSpPr txBox="1"/>
          <p:nvPr/>
        </p:nvSpPr>
        <p:spPr>
          <a:xfrm>
            <a:off x="6005944" y="3440368"/>
            <a:ext cx="699230" cy="707886"/>
          </a:xfrm>
          <a:prstGeom prst="rect">
            <a:avLst/>
          </a:prstGeom>
          <a:noFill/>
        </p:spPr>
        <p:txBody>
          <a:bodyPr wrap="none" rtlCol="0">
            <a:spAutoFit/>
          </a:bodyPr>
          <a:lstStyle/>
          <a:p>
            <a:r>
              <a:rPr lang="zh-CN" altLang="en-US" sz="4000" b="1" dirty="0" smtClean="0">
                <a:solidFill>
                  <a:srgbClr val="FF0000"/>
                </a:solidFill>
                <a:latin typeface="楷体" panose="02010609060101010101" pitchFamily="49" charset="-122"/>
                <a:ea typeface="楷体" panose="02010609060101010101" pitchFamily="49" charset="-122"/>
              </a:rPr>
              <a:t>惩</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60" name="TextBox 53"/>
          <p:cNvSpPr txBox="1"/>
          <p:nvPr/>
        </p:nvSpPr>
        <p:spPr>
          <a:xfrm>
            <a:off x="6614306" y="3448040"/>
            <a:ext cx="699230" cy="707886"/>
          </a:xfrm>
          <a:prstGeom prst="rect">
            <a:avLst/>
          </a:prstGeom>
          <a:noFill/>
        </p:spPr>
        <p:txBody>
          <a:bodyPr wrap="none" rtlCol="0">
            <a:spAutoFit/>
          </a:bodyPr>
          <a:lstStyle/>
          <a:p>
            <a:r>
              <a:rPr lang="zh-CN" altLang="en-US" sz="4000" b="1" dirty="0" smtClean="0">
                <a:latin typeface="楷体" panose="02010609060101010101" pitchFamily="49" charset="-122"/>
                <a:ea typeface="楷体" panose="02010609060101010101" pitchFamily="49" charset="-122"/>
              </a:rPr>
              <a:t>罚</a:t>
            </a:r>
            <a:endParaRPr lang="zh-CN" altLang="en-US" sz="4000" b="1" dirty="0">
              <a:latin typeface="楷体" panose="02010609060101010101" pitchFamily="49" charset="-122"/>
              <a:ea typeface="楷体" panose="02010609060101010101" pitchFamily="49" charset="-122"/>
            </a:endParaRPr>
          </a:p>
        </p:txBody>
      </p:sp>
      <p:sp>
        <p:nvSpPr>
          <p:cNvPr id="2" name="矩形 1"/>
          <p:cNvSpPr/>
          <p:nvPr/>
        </p:nvSpPr>
        <p:spPr>
          <a:xfrm>
            <a:off x="7586290" y="1347614"/>
            <a:ext cx="946150" cy="530225"/>
          </a:xfrm>
          <a:prstGeom prst="rect">
            <a:avLst/>
          </a:prstGeom>
        </p:spPr>
        <p:txBody>
          <a:bodyPr wrap="square" lIns="68580" tIns="34290" rIns="68580" bIns="34290">
            <a:spAutoFit/>
          </a:bodyPr>
          <a:lstStyle/>
          <a:p>
            <a:r>
              <a:rPr lang="en-US" altLang="zh-CN" sz="3000" b="1" dirty="0" err="1">
                <a:latin typeface="汉语拼音" panose="000B0604020202020204" pitchFamily="34" charset="0"/>
                <a:ea typeface="宋体" panose="02010600030101010101" pitchFamily="2" charset="-122"/>
                <a:cs typeface="汉语拼音" panose="000B0604020202020204" pitchFamily="34" charset="0"/>
              </a:rPr>
              <a:t>xī</a:t>
            </a:r>
            <a:endParaRPr lang="en-US" altLang="zh-CN" sz="3000" b="1" dirty="0" err="1">
              <a:latin typeface="汉语拼音" panose="000B0604020202020204" pitchFamily="34" charset="0"/>
              <a:ea typeface="宋体" panose="02010600030101010101" pitchFamily="2" charset="-122"/>
              <a:cs typeface="汉语拼音" panose="000B0604020202020204" pitchFamily="34" charset="0"/>
            </a:endParaRPr>
          </a:p>
        </p:txBody>
      </p:sp>
      <p:sp>
        <p:nvSpPr>
          <p:cNvPr id="3" name="TextBox 46"/>
          <p:cNvSpPr txBox="1"/>
          <p:nvPr/>
        </p:nvSpPr>
        <p:spPr>
          <a:xfrm>
            <a:off x="7466593" y="1817548"/>
            <a:ext cx="693420" cy="706755"/>
          </a:xfrm>
          <a:prstGeom prst="rect">
            <a:avLst/>
          </a:prstGeom>
          <a:noFill/>
        </p:spPr>
        <p:txBody>
          <a:bodyPr wrap="non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晰</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4" name="TextBox 47"/>
          <p:cNvSpPr txBox="1"/>
          <p:nvPr/>
        </p:nvSpPr>
        <p:spPr>
          <a:xfrm>
            <a:off x="7018633" y="1809226"/>
            <a:ext cx="693420" cy="706755"/>
          </a:xfrm>
          <a:prstGeom prst="rect">
            <a:avLst/>
          </a:prstGeom>
          <a:noFill/>
        </p:spPr>
        <p:txBody>
          <a:bodyPr wrap="none" rtlCol="0">
            <a:spAutoFit/>
          </a:bodyPr>
          <a:lstStyle/>
          <a:p>
            <a:r>
              <a:rPr lang="zh-CN" altLang="en-US" sz="4000" b="1" dirty="0">
                <a:latin typeface="楷体" panose="02010609060101010101" pitchFamily="49" charset="-122"/>
                <a:ea typeface="楷体" panose="02010609060101010101" pitchFamily="49" charset="-122"/>
              </a:rPr>
              <a:t>清</a:t>
            </a:r>
            <a:endParaRPr lang="zh-CN" altLang="en-US" sz="4000" b="1" dirty="0">
              <a:latin typeface="楷体" panose="02010609060101010101" pitchFamily="49" charset="-122"/>
              <a:ea typeface="楷体" panose="02010609060101010101" pitchFamily="49" charset="-122"/>
            </a:endParaRPr>
          </a:p>
        </p:txBody>
      </p:sp>
      <p:sp>
        <p:nvSpPr>
          <p:cNvPr id="49" name="矩形 48"/>
          <p:cNvSpPr/>
          <p:nvPr/>
        </p:nvSpPr>
        <p:spPr>
          <a:xfrm>
            <a:off x="179512" y="1189721"/>
            <a:ext cx="8784976" cy="3542269"/>
          </a:xfrm>
          <a:prstGeom prst="rect">
            <a:avLst/>
          </a:prstGeom>
          <a:noFill/>
          <a:ln w="12700">
            <a:solidFill>
              <a:srgbClr val="008000"/>
            </a:solidFill>
          </a:ln>
          <a:effectLst>
            <a:glow rad="63500">
              <a:schemeClr val="bg1">
                <a:alpha val="40000"/>
              </a:schemeClr>
            </a:glow>
            <a:outerShdw blurRad="50800" dist="38100" dir="18900000" algn="b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3" name="椭圆 52"/>
          <p:cNvSpPr/>
          <p:nvPr/>
        </p:nvSpPr>
        <p:spPr>
          <a:xfrm>
            <a:off x="252000" y="843750"/>
            <a:ext cx="1583505" cy="504056"/>
          </a:xfrm>
          <a:prstGeom prst="ellipse">
            <a:avLst/>
          </a:prstGeom>
          <a:solidFill>
            <a:schemeClr val="accent2">
              <a:lumMod val="20000"/>
              <a:lumOff val="80000"/>
            </a:schemeClr>
          </a:solidFill>
          <a:ln w="9525">
            <a:solidFill>
              <a:srgbClr val="008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497990" y="843750"/>
            <a:ext cx="1121491" cy="438582"/>
            <a:chOff x="6520102" y="843558"/>
            <a:chExt cx="1121491" cy="438582"/>
          </a:xfrm>
        </p:grpSpPr>
        <p:sp>
          <p:nvSpPr>
            <p:cNvPr id="61" name="TextBox 11">
              <a:hlinkClick r:id="rId1" action="ppaction://hlinkfile"/>
            </p:cNvPr>
            <p:cNvSpPr txBox="1">
              <a:spLocks noChangeArrowheads="1"/>
            </p:cNvSpPr>
            <p:nvPr/>
          </p:nvSpPr>
          <p:spPr bwMode="auto">
            <a:xfrm>
              <a:off x="6520102" y="843558"/>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学认字</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62" name="矩形 61"/>
            <p:cNvSpPr/>
            <p:nvPr/>
          </p:nvSpPr>
          <p:spPr>
            <a:xfrm>
              <a:off x="7557093" y="911573"/>
              <a:ext cx="36000" cy="324000"/>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0000"/>
                </a:solidFill>
              </a:endParaRPr>
            </a:p>
          </p:txBody>
        </p:sp>
        <p:sp>
          <p:nvSpPr>
            <p:cNvPr id="63" name="矩形 62"/>
            <p:cNvSpPr/>
            <p:nvPr/>
          </p:nvSpPr>
          <p:spPr>
            <a:xfrm>
              <a:off x="6540471" y="911573"/>
              <a:ext cx="36000" cy="324000"/>
            </a:xfrm>
            <a:prstGeom prst="rec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0000"/>
                </a:solidFill>
              </a:endParaRPr>
            </a:p>
          </p:txBody>
        </p:sp>
      </p:grpSp>
      <p:sp>
        <p:nvSpPr>
          <p:cNvPr id="64" name="TextBox 63"/>
          <p:cNvSpPr txBox="1"/>
          <p:nvPr/>
        </p:nvSpPr>
        <p:spPr>
          <a:xfrm>
            <a:off x="2341856" y="565573"/>
            <a:ext cx="4830778" cy="477054"/>
          </a:xfrm>
          <a:prstGeom prst="rect">
            <a:avLst/>
          </a:prstGeom>
          <a:noFill/>
        </p:spPr>
        <p:txBody>
          <a:bodyPr wrap="square" rtlCol="0">
            <a:spAutoFit/>
          </a:bodyPr>
          <a:lstStyle/>
          <a:p>
            <a:r>
              <a:rPr lang="zh-CN" altLang="en-US" sz="2500" dirty="0" smtClean="0">
                <a:latin typeface="黑体" panose="02010609060101010101" pitchFamily="49" charset="-122"/>
                <a:ea typeface="黑体" panose="02010609060101010101" pitchFamily="49" charset="-122"/>
              </a:rPr>
              <a:t>一起来读一读本课的会认字吧！</a:t>
            </a:r>
            <a:endParaRPr lang="zh-CN" altLang="en-US" sz="2500" dirty="0">
              <a:latin typeface="黑体" panose="02010609060101010101" pitchFamily="49" charset="-122"/>
              <a:ea typeface="黑体" panose="02010609060101010101" pitchFamily="49" charset="-122"/>
            </a:endParaRPr>
          </a:p>
        </p:txBody>
      </p:sp>
      <p:sp>
        <p:nvSpPr>
          <p:cNvPr id="33" name="矩形 32"/>
          <p:cNvSpPr/>
          <p:nvPr/>
        </p:nvSpPr>
        <p:spPr>
          <a:xfrm>
            <a:off x="7843202" y="2931790"/>
            <a:ext cx="1337310" cy="530225"/>
          </a:xfrm>
          <a:prstGeom prst="rect">
            <a:avLst/>
          </a:prstGeom>
        </p:spPr>
        <p:txBody>
          <a:bodyPr wrap="square" lIns="68580" tIns="34290" rIns="68580" bIns="34290">
            <a:spAutoFit/>
          </a:bodyPr>
          <a:lstStyle/>
          <a:p>
            <a:r>
              <a:rPr lang="en-US" altLang="zh-CN" sz="3000" b="1" dirty="0" err="1">
                <a:latin typeface="汉语拼音" panose="000B0604020202020204" pitchFamily="34" charset="0"/>
                <a:ea typeface="宋体" panose="02010600030101010101" pitchFamily="2" charset="-122"/>
                <a:cs typeface="汉语拼音" panose="000B0604020202020204" pitchFamily="34" charset="0"/>
              </a:rPr>
              <a:t>chì</a:t>
            </a:r>
            <a:endParaRPr lang="en-US" altLang="zh-CN" sz="3000" b="1" dirty="0" err="1">
              <a:latin typeface="汉语拼音" panose="000B0604020202020204" pitchFamily="34" charset="0"/>
              <a:ea typeface="宋体" panose="02010600030101010101" pitchFamily="2" charset="-122"/>
              <a:cs typeface="汉语拼音" panose="000B0604020202020204" pitchFamily="34" charset="0"/>
            </a:endParaRPr>
          </a:p>
        </p:txBody>
      </p:sp>
      <p:sp>
        <p:nvSpPr>
          <p:cNvPr id="34" name="TextBox 52"/>
          <p:cNvSpPr txBox="1"/>
          <p:nvPr/>
        </p:nvSpPr>
        <p:spPr>
          <a:xfrm>
            <a:off x="7878152" y="3409883"/>
            <a:ext cx="693420" cy="706755"/>
          </a:xfrm>
          <a:prstGeom prst="rect">
            <a:avLst/>
          </a:prstGeom>
          <a:noFill/>
        </p:spPr>
        <p:txBody>
          <a:bodyPr wrap="non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斥</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35" name="TextBox 53"/>
          <p:cNvSpPr txBox="1"/>
          <p:nvPr/>
        </p:nvSpPr>
        <p:spPr>
          <a:xfrm>
            <a:off x="7385743" y="3436438"/>
            <a:ext cx="693420" cy="706755"/>
          </a:xfrm>
          <a:prstGeom prst="rect">
            <a:avLst/>
          </a:prstGeom>
          <a:noFill/>
        </p:spPr>
        <p:txBody>
          <a:bodyPr wrap="none" rtlCol="0">
            <a:spAutoFit/>
          </a:bodyPr>
          <a:lstStyle/>
          <a:p>
            <a:r>
              <a:rPr lang="zh-CN" altLang="en-US" sz="4000" b="1" dirty="0">
                <a:latin typeface="楷体" panose="02010609060101010101" pitchFamily="49" charset="-122"/>
                <a:ea typeface="楷体" panose="02010609060101010101" pitchFamily="49" charset="-122"/>
              </a:rPr>
              <a:t>训</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7" grpId="0"/>
      <p:bldP spid="31" grpId="0"/>
      <p:bldP spid="38" grpId="0"/>
      <p:bldP spid="55" grpId="0"/>
      <p:bldP spid="58" grpId="0"/>
      <p:bldP spid="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37602" y="2151733"/>
            <a:ext cx="8133938" cy="1384995"/>
          </a:xfrm>
          <a:prstGeom prst="rect">
            <a:avLst/>
          </a:prstGeom>
        </p:spPr>
        <p:txBody>
          <a:bodyPr wrap="square">
            <a:spAutoFit/>
          </a:bodyPr>
          <a:lstStyle/>
          <a:p>
            <a:pPr>
              <a:lnSpc>
                <a:spcPct val="150000"/>
              </a:lnSpc>
            </a:pP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淮</a:t>
            </a:r>
            <a:r>
              <a:rPr sz="2800" b="1" dirty="0" smtClean="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     </a:t>
            </a:r>
            <a:r>
              <a:rPr sz="2800" b="1" dirty="0" smtClean="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晰</a:t>
            </a:r>
            <a:r>
              <a:rPr sz="2800" b="1" dirty="0" smtClean="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     </a:t>
            </a:r>
            <a:r>
              <a:rPr sz="2800" b="1" dirty="0" smtClean="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斥</a:t>
            </a:r>
            <a:r>
              <a:rPr sz="2800" b="1" dirty="0" smtClean="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     </a:t>
            </a:r>
            <a:r>
              <a:rPr sz="2800" b="1" dirty="0" smtClean="0">
                <a:latin typeface="楷体" panose="02010609060101010101" pitchFamily="49" charset="-122"/>
                <a:ea typeface="楷体" panose="02010609060101010101" pitchFamily="49" charset="-122"/>
                <a:cs typeface="楷体" panose="02010609060101010101" pitchFamily="49" charset="-122"/>
              </a:rPr>
              <a:t>)</a:t>
            </a:r>
            <a:r>
              <a:rPr lang="en-US" sz="2800" b="1" dirty="0" smtClean="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崛（    ）</a:t>
            </a:r>
            <a:r>
              <a:rPr sz="2800" b="1" dirty="0">
                <a:latin typeface="楷体" panose="02010609060101010101" pitchFamily="49" charset="-122"/>
                <a:ea typeface="楷体" panose="02010609060101010101" pitchFamily="49" charset="-122"/>
                <a:cs typeface="楷体" panose="02010609060101010101" pitchFamily="49" charset="-122"/>
              </a:rPr>
              <a:t>  </a:t>
            </a:r>
            <a:endParaRPr sz="2800" b="1" dirty="0">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准</a:t>
            </a:r>
            <a:r>
              <a:rPr sz="2800" b="1" dirty="0" smtClean="0">
                <a:latin typeface="楷体" panose="02010609060101010101" pitchFamily="49" charset="-122"/>
                <a:ea typeface="楷体" panose="02010609060101010101" pitchFamily="49" charset="-122"/>
                <a:cs typeface="楷体" panose="02010609060101010101" pitchFamily="49" charset="-122"/>
              </a:rPr>
              <a:t>(</a:t>
            </a:r>
            <a:r>
              <a:rPr sz="2800" b="1" dirty="0">
                <a:latin typeface="楷体" panose="02010609060101010101" pitchFamily="49" charset="-122"/>
                <a:ea typeface="楷体" panose="02010609060101010101" pitchFamily="49" charset="-122"/>
                <a:cs typeface="楷体" panose="02010609060101010101" pitchFamily="49" charset="-122"/>
              </a:rPr>
              <a:t>     </a:t>
            </a:r>
            <a:r>
              <a:rPr lang="zh-CN" sz="2800" b="1" dirty="0" smtClean="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析</a:t>
            </a:r>
            <a:r>
              <a:rPr sz="2800" b="1" dirty="0" smtClean="0">
                <a:latin typeface="楷体" panose="02010609060101010101" pitchFamily="49" charset="-122"/>
                <a:ea typeface="楷体" panose="02010609060101010101" pitchFamily="49" charset="-122"/>
                <a:cs typeface="楷体" panose="02010609060101010101" pitchFamily="49" charset="-122"/>
                <a:sym typeface="+mn-ea"/>
              </a:rPr>
              <a:t>(</a:t>
            </a:r>
            <a:r>
              <a:rPr sz="2800" b="1" dirty="0">
                <a:latin typeface="楷体" panose="02010609060101010101" pitchFamily="49" charset="-122"/>
                <a:ea typeface="楷体" panose="02010609060101010101" pitchFamily="49" charset="-122"/>
                <a:cs typeface="楷体" panose="02010609060101010101" pitchFamily="49" charset="-122"/>
                <a:sym typeface="+mn-ea"/>
              </a:rPr>
              <a:t>     </a:t>
            </a:r>
            <a:r>
              <a:rPr sz="2800" b="1" dirty="0" smtClean="0">
                <a:latin typeface="楷体" panose="02010609060101010101" pitchFamily="49" charset="-122"/>
                <a:ea typeface="楷体" panose="02010609060101010101" pitchFamily="49" charset="-122"/>
                <a:cs typeface="楷体" panose="02010609060101010101" pitchFamily="49" charset="-122"/>
                <a:sym typeface="+mn-ea"/>
              </a:rPr>
              <a:t>)</a:t>
            </a:r>
            <a:r>
              <a:rPr sz="28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斤</a:t>
            </a:r>
            <a:r>
              <a:rPr sz="2800" b="1" dirty="0" smtClean="0">
                <a:latin typeface="楷体" panose="02010609060101010101" pitchFamily="49" charset="-122"/>
                <a:ea typeface="楷体" panose="02010609060101010101" pitchFamily="49" charset="-122"/>
                <a:cs typeface="楷体" panose="02010609060101010101" pitchFamily="49" charset="-122"/>
                <a:sym typeface="+mn-ea"/>
              </a:rPr>
              <a:t>(</a:t>
            </a:r>
            <a:r>
              <a:rPr sz="2800" b="1" dirty="0">
                <a:latin typeface="楷体" panose="02010609060101010101" pitchFamily="49" charset="-122"/>
                <a:ea typeface="楷体" panose="02010609060101010101" pitchFamily="49" charset="-122"/>
                <a:cs typeface="楷体" panose="02010609060101010101" pitchFamily="49" charset="-122"/>
                <a:sym typeface="+mn-ea"/>
              </a:rPr>
              <a:t>     </a:t>
            </a:r>
            <a:r>
              <a:rPr sz="2800" b="1" dirty="0" smtClean="0">
                <a:latin typeface="楷体" panose="02010609060101010101" pitchFamily="49" charset="-122"/>
                <a:ea typeface="楷体" panose="02010609060101010101" pitchFamily="49" charset="-122"/>
                <a:cs typeface="楷体" panose="02010609060101010101" pitchFamily="49" charset="-122"/>
                <a:sym typeface="+mn-ea"/>
              </a:rPr>
              <a:t>)</a:t>
            </a:r>
            <a:r>
              <a:rPr sz="2800" b="1" dirty="0">
                <a:latin typeface="楷体" panose="02010609060101010101" pitchFamily="49" charset="-122"/>
                <a:ea typeface="楷体" panose="02010609060101010101" pitchFamily="49" charset="-122"/>
                <a:sym typeface="+mn-ea"/>
              </a:rPr>
              <a:t> </a:t>
            </a:r>
            <a:r>
              <a:rPr lang="zh-CN" altLang="en-US" sz="2800" b="1" dirty="0" smtClean="0">
                <a:latin typeface="楷体" panose="02010609060101010101" pitchFamily="49" charset="-122"/>
                <a:ea typeface="楷体" panose="02010609060101010101" pitchFamily="49" charset="-122"/>
                <a:sym typeface="+mn-ea"/>
              </a:rPr>
              <a:t>掘（    ）</a:t>
            </a:r>
            <a:endParaRPr lang="zh-CN" sz="2800" b="1" dirty="0">
              <a:latin typeface="楷体" panose="02010609060101010101" pitchFamily="49" charset="-122"/>
              <a:ea typeface="楷体" panose="02010609060101010101" pitchFamily="49" charset="-122"/>
            </a:endParaRPr>
          </a:p>
        </p:txBody>
      </p:sp>
      <p:sp>
        <p:nvSpPr>
          <p:cNvPr id="9" name="文本框 6"/>
          <p:cNvSpPr txBox="1"/>
          <p:nvPr/>
        </p:nvSpPr>
        <p:spPr>
          <a:xfrm>
            <a:off x="1135870" y="2265990"/>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smtClean="0">
                <a:solidFill>
                  <a:srgbClr val="FF0000"/>
                </a:solidFill>
                <a:latin typeface="楷体" panose="02010609060101010101" pitchFamily="49" charset="-122"/>
                <a:ea typeface="楷体" panose="02010609060101010101" pitchFamily="49" charset="-122"/>
              </a:rPr>
              <a:t>淮河</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文本框 6"/>
          <p:cNvSpPr txBox="1"/>
          <p:nvPr/>
        </p:nvSpPr>
        <p:spPr>
          <a:xfrm>
            <a:off x="1136078" y="3607884"/>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smtClean="0">
                <a:solidFill>
                  <a:srgbClr val="FF0000"/>
                </a:solidFill>
                <a:latin typeface="楷体" panose="02010609060101010101" pitchFamily="49" charset="-122"/>
                <a:ea typeface="楷体" panose="02010609060101010101" pitchFamily="49" charset="-122"/>
              </a:rPr>
              <a:t>准备</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文本框 6"/>
          <p:cNvSpPr txBox="1"/>
          <p:nvPr/>
        </p:nvSpPr>
        <p:spPr>
          <a:xfrm>
            <a:off x="3309402" y="2256508"/>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smtClean="0">
                <a:solidFill>
                  <a:srgbClr val="FF0000"/>
                </a:solidFill>
                <a:latin typeface="楷体" panose="02010609060101010101" pitchFamily="49" charset="-122"/>
                <a:ea typeface="楷体" panose="02010609060101010101" pitchFamily="49" charset="-122"/>
              </a:rPr>
              <a:t>清晰</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文本框 6"/>
          <p:cNvSpPr txBox="1"/>
          <p:nvPr/>
        </p:nvSpPr>
        <p:spPr>
          <a:xfrm>
            <a:off x="3309675" y="3607884"/>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smtClean="0">
                <a:solidFill>
                  <a:srgbClr val="FF0000"/>
                </a:solidFill>
                <a:latin typeface="楷体" panose="02010609060101010101" pitchFamily="49" charset="-122"/>
                <a:ea typeface="楷体" panose="02010609060101010101" pitchFamily="49" charset="-122"/>
              </a:rPr>
              <a:t>分析</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文本框 6"/>
          <p:cNvSpPr txBox="1"/>
          <p:nvPr/>
        </p:nvSpPr>
        <p:spPr>
          <a:xfrm>
            <a:off x="5427715" y="2257945"/>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smtClean="0">
                <a:solidFill>
                  <a:srgbClr val="FF0000"/>
                </a:solidFill>
                <a:latin typeface="楷体" panose="02010609060101010101" pitchFamily="49" charset="-122"/>
                <a:ea typeface="楷体" panose="02010609060101010101" pitchFamily="49" charset="-122"/>
              </a:rPr>
              <a:t>训斥</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文本框 6"/>
          <p:cNvSpPr txBox="1"/>
          <p:nvPr/>
        </p:nvSpPr>
        <p:spPr>
          <a:xfrm>
            <a:off x="5427716" y="3608237"/>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smtClean="0">
                <a:solidFill>
                  <a:srgbClr val="FF0000"/>
                </a:solidFill>
                <a:latin typeface="楷体" panose="02010609060101010101" pitchFamily="49" charset="-122"/>
                <a:ea typeface="楷体" panose="02010609060101010101" pitchFamily="49" charset="-122"/>
              </a:rPr>
              <a:t>斤两</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5" name="文本框 6"/>
          <p:cNvSpPr txBox="1"/>
          <p:nvPr/>
        </p:nvSpPr>
        <p:spPr>
          <a:xfrm>
            <a:off x="7375866" y="2252980"/>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smtClean="0">
                <a:solidFill>
                  <a:srgbClr val="FF0000"/>
                </a:solidFill>
                <a:latin typeface="楷体" panose="02010609060101010101" pitchFamily="49" charset="-122"/>
                <a:ea typeface="楷体" panose="02010609060101010101" pitchFamily="49" charset="-122"/>
              </a:rPr>
              <a:t>崛起</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6" name="文本框 6"/>
          <p:cNvSpPr txBox="1"/>
          <p:nvPr/>
        </p:nvSpPr>
        <p:spPr>
          <a:xfrm>
            <a:off x="7376426" y="3608237"/>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smtClean="0">
                <a:solidFill>
                  <a:srgbClr val="FF0000"/>
                </a:solidFill>
                <a:latin typeface="楷体" panose="02010609060101010101" pitchFamily="49" charset="-122"/>
                <a:ea typeface="楷体" panose="02010609060101010101" pitchFamily="49" charset="-122"/>
              </a:rPr>
              <a:t>挖掘</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537602" y="843558"/>
            <a:ext cx="8276004" cy="1077218"/>
          </a:xfrm>
          <a:prstGeom prst="rect">
            <a:avLst/>
          </a:prstGeom>
          <a:noFill/>
        </p:spPr>
        <p:txBody>
          <a:bodyPr wrap="square" rtlCol="0">
            <a:spAutoFit/>
          </a:bodyPr>
          <a:lstStyle/>
          <a:p>
            <a:r>
              <a:rPr lang="zh-CN" altLang="en-US" sz="3200" dirty="0" smtClean="0">
                <a:latin typeface="黑体" panose="02010609060101010101" pitchFamily="49" charset="-122"/>
                <a:ea typeface="黑体" panose="02010609060101010101" pitchFamily="49" charset="-122"/>
              </a:rPr>
              <a:t>    本课的一些会认字我们可以用与熟字对比的方法学习。</a:t>
            </a:r>
            <a:endParaRPr lang="zh-CN" altLang="en-US" sz="3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img.zcool.cn/community/012d4457e4f6e00000018c1bc4a87b.jpg@900w_1l_2o_100sh.jpg"/>
          <p:cNvPicPr>
            <a:picLocks noChangeAspect="1" noChangeArrowheads="1"/>
          </p:cNvPicPr>
          <p:nvPr/>
        </p:nvPicPr>
        <p:blipFill>
          <a:blip r:embed="rId1" cstate="print"/>
          <a:srcRect r="8441"/>
          <a:stretch>
            <a:fillRect/>
          </a:stretch>
        </p:blipFill>
        <p:spPr bwMode="auto">
          <a:xfrm>
            <a:off x="563" y="48"/>
            <a:ext cx="9143110" cy="5143669"/>
          </a:xfrm>
          <a:prstGeom prst="rect">
            <a:avLst/>
          </a:prstGeom>
          <a:noFill/>
        </p:spPr>
      </p:pic>
      <p:sp>
        <p:nvSpPr>
          <p:cNvPr id="7" name="文本框 9"/>
          <p:cNvSpPr txBox="1"/>
          <p:nvPr/>
        </p:nvSpPr>
        <p:spPr>
          <a:xfrm>
            <a:off x="373649" y="597753"/>
            <a:ext cx="3401085" cy="706755"/>
          </a:xfrm>
          <a:prstGeom prst="rect">
            <a:avLst/>
          </a:prstGeom>
          <a:noFill/>
        </p:spPr>
        <p:txBody>
          <a:bodyPr wrap="squar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我爱记笔记</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20" name="矩形 19"/>
          <p:cNvSpPr/>
          <p:nvPr/>
        </p:nvSpPr>
        <p:spPr>
          <a:xfrm rot="433976">
            <a:off x="5011871" y="1250041"/>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dirty="0">
                <a:solidFill>
                  <a:srgbClr val="FF0000"/>
                </a:solidFill>
                <a:latin typeface="楷体" panose="02010609060101010101" pitchFamily="49" charset="-122"/>
                <a:ea typeface="楷体" panose="02010609060101010101" pitchFamily="49" charset="-122"/>
              </a:rPr>
              <a:t>肃</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22" name="矩形 21"/>
          <p:cNvSpPr/>
          <p:nvPr/>
        </p:nvSpPr>
        <p:spPr>
          <a:xfrm rot="433976">
            <a:off x="5012314" y="1249706"/>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dirty="0">
                <a:solidFill>
                  <a:srgbClr val="FF0000"/>
                </a:solidFill>
                <a:latin typeface="楷体" panose="02010609060101010101" pitchFamily="49" charset="-122"/>
                <a:ea typeface="楷体" panose="02010609060101010101" pitchFamily="49" charset="-122"/>
              </a:rPr>
              <a:t>效</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24" name="矩形 23"/>
          <p:cNvSpPr/>
          <p:nvPr/>
        </p:nvSpPr>
        <p:spPr>
          <a:xfrm rot="433976">
            <a:off x="5012280" y="1249706"/>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dirty="0">
                <a:solidFill>
                  <a:srgbClr val="FF0000"/>
                </a:solidFill>
                <a:latin typeface="楷体" panose="02010609060101010101" pitchFamily="49" charset="-122"/>
                <a:ea typeface="楷体" panose="02010609060101010101" pitchFamily="49" charset="-122"/>
              </a:rPr>
              <a:t>振</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25" name="矩形 24"/>
          <p:cNvSpPr/>
          <p:nvPr/>
        </p:nvSpPr>
        <p:spPr>
          <a:xfrm rot="433976">
            <a:off x="5012314" y="1249771"/>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dirty="0">
                <a:solidFill>
                  <a:srgbClr val="FF0000"/>
                </a:solidFill>
                <a:latin typeface="楷体" panose="02010609060101010101" pitchFamily="49" charset="-122"/>
                <a:ea typeface="楷体" panose="02010609060101010101" pitchFamily="49" charset="-122"/>
              </a:rPr>
              <a:t>淮</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26" name="矩形 25"/>
          <p:cNvSpPr/>
          <p:nvPr/>
        </p:nvSpPr>
        <p:spPr>
          <a:xfrm rot="433976">
            <a:off x="5012280" y="1249706"/>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dirty="0">
                <a:solidFill>
                  <a:srgbClr val="FF0000"/>
                </a:solidFill>
                <a:latin typeface="楷体" panose="02010609060101010101" pitchFamily="49" charset="-122"/>
                <a:ea typeface="楷体" panose="02010609060101010101" pitchFamily="49" charset="-122"/>
              </a:rPr>
              <a:t>范</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27" name="矩形 26"/>
          <p:cNvSpPr/>
          <p:nvPr/>
        </p:nvSpPr>
        <p:spPr>
          <a:xfrm rot="433976">
            <a:off x="5012280" y="1249706"/>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dirty="0">
                <a:solidFill>
                  <a:srgbClr val="FF0000"/>
                </a:solidFill>
                <a:latin typeface="楷体" panose="02010609060101010101" pitchFamily="49" charset="-122"/>
                <a:ea typeface="楷体" panose="02010609060101010101" pitchFamily="49" charset="-122"/>
              </a:rPr>
              <a:t>崛</a:t>
            </a:r>
            <a:endParaRPr lang="zh-CN" altLang="en-US" sz="7200" dirty="0">
              <a:solidFill>
                <a:srgbClr val="FF0000"/>
              </a:solidFill>
              <a:latin typeface="楷体" panose="02010609060101010101" pitchFamily="49" charset="-122"/>
              <a:ea typeface="楷体" panose="02010609060101010101" pitchFamily="49" charset="-122"/>
            </a:endParaRPr>
          </a:p>
        </p:txBody>
      </p:sp>
      <p:grpSp>
        <p:nvGrpSpPr>
          <p:cNvPr id="2" name="组合 1"/>
          <p:cNvGrpSpPr/>
          <p:nvPr/>
        </p:nvGrpSpPr>
        <p:grpSpPr>
          <a:xfrm>
            <a:off x="3637107" y="338025"/>
            <a:ext cx="342592" cy="342287"/>
            <a:chOff x="631825" y="5181600"/>
            <a:chExt cx="1554163" cy="1552575"/>
          </a:xfrm>
        </p:grpSpPr>
        <p:sp>
          <p:nvSpPr>
            <p:cNvPr id="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8"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29"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10"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11"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12"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13"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34"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35"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14"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37"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38"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39"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40"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41"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15"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43"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44"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45"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46"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1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1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1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1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28"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30"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53"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54"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68581" tIns="34290" rIns="68581" bIns="34290" numCol="1" anchor="t" anchorCtr="0" compatLnSpc="1"/>
            <a:lstStyle/>
            <a:p>
              <a:endParaRPr lang="en-US" sz="1600">
                <a:solidFill>
                  <a:prstClr val="black"/>
                </a:solidFill>
              </a:endParaRPr>
            </a:p>
          </p:txBody>
        </p:sp>
        <p:sp>
          <p:nvSpPr>
            <p:cNvPr id="55"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68581" tIns="34290" rIns="68581" bIns="34290" numCol="1" anchor="t" anchorCtr="0" compatLnSpc="1"/>
            <a:lstStyle/>
            <a:p>
              <a:endParaRPr lang="en-US" sz="1600">
                <a:solidFill>
                  <a:prstClr val="black"/>
                </a:solidFill>
              </a:endParaRPr>
            </a:p>
          </p:txBody>
        </p:sp>
      </p:grpSp>
      <p:sp>
        <p:nvSpPr>
          <p:cNvPr id="56" name="TextBox 11"/>
          <p:cNvSpPr txBox="1">
            <a:spLocks noChangeArrowheads="1"/>
          </p:cNvSpPr>
          <p:nvPr/>
        </p:nvSpPr>
        <p:spPr bwMode="auto">
          <a:xfrm>
            <a:off x="4055745" y="233045"/>
            <a:ext cx="190436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200" b="1" dirty="0">
                <a:latin typeface="楷体" panose="02010609060101010101" pitchFamily="49" charset="-122"/>
                <a:ea typeface="楷体" panose="02010609060101010101" pitchFamily="49" charset="-122"/>
              </a:rPr>
              <a:t>识字游戏</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xit" presetSubtype="8" fill="hold" grpId="0" nodeType="clickEffect">
                                  <p:stCondLst>
                                    <p:cond delay="0"/>
                                  </p:stCondLst>
                                  <p:childTnLst>
                                    <p:anim calcmode="lin" valueType="num">
                                      <p:cBhvr>
                                        <p:cTn id="6" dur="500"/>
                                        <p:tgtEl>
                                          <p:spTgt spid="27"/>
                                        </p:tgtEl>
                                        <p:attrNameLst>
                                          <p:attrName>ppt_x</p:attrName>
                                        </p:attrNameLst>
                                      </p:cBhvr>
                                      <p:tavLst>
                                        <p:tav tm="0">
                                          <p:val>
                                            <p:strVal val="ppt_x"/>
                                          </p:val>
                                        </p:tav>
                                        <p:tav tm="100000">
                                          <p:val>
                                            <p:strVal val="ppt_x-ppt_w/2"/>
                                          </p:val>
                                        </p:tav>
                                      </p:tavLst>
                                    </p:anim>
                                    <p:anim calcmode="lin" valueType="num">
                                      <p:cBhvr>
                                        <p:cTn id="7" dur="500"/>
                                        <p:tgtEl>
                                          <p:spTgt spid="27"/>
                                        </p:tgtEl>
                                        <p:attrNameLst>
                                          <p:attrName>ppt_y</p:attrName>
                                        </p:attrNameLst>
                                      </p:cBhvr>
                                      <p:tavLst>
                                        <p:tav tm="0">
                                          <p:val>
                                            <p:strVal val="ppt_y"/>
                                          </p:val>
                                        </p:tav>
                                        <p:tav tm="100000">
                                          <p:val>
                                            <p:strVal val="ppt_y"/>
                                          </p:val>
                                        </p:tav>
                                      </p:tavLst>
                                    </p:anim>
                                    <p:anim calcmode="lin" valueType="num">
                                      <p:cBhvr>
                                        <p:cTn id="8" dur="500"/>
                                        <p:tgtEl>
                                          <p:spTgt spid="27"/>
                                        </p:tgtEl>
                                        <p:attrNameLst>
                                          <p:attrName>ppt_w</p:attrName>
                                        </p:attrNameLst>
                                      </p:cBhvr>
                                      <p:tavLst>
                                        <p:tav tm="0">
                                          <p:val>
                                            <p:strVal val="ppt_w"/>
                                          </p:val>
                                        </p:tav>
                                        <p:tav tm="100000">
                                          <p:val>
                                            <p:fltVal val="0"/>
                                          </p:val>
                                        </p:tav>
                                      </p:tavLst>
                                    </p:anim>
                                    <p:anim calcmode="lin" valueType="num">
                                      <p:cBhvr>
                                        <p:cTn id="9" dur="500"/>
                                        <p:tgtEl>
                                          <p:spTgt spid="27"/>
                                        </p:tgtEl>
                                        <p:attrNameLst>
                                          <p:attrName>ppt_h</p:attrName>
                                        </p:attrNameLst>
                                      </p:cBhvr>
                                      <p:tavLst>
                                        <p:tav tm="0">
                                          <p:val>
                                            <p:strVal val="ppt_h"/>
                                          </p:val>
                                        </p:tav>
                                        <p:tav tm="100000">
                                          <p:val>
                                            <p:strVal val="ppt_h"/>
                                          </p:val>
                                        </p:tav>
                                      </p:tavLst>
                                    </p:anim>
                                    <p:set>
                                      <p:cBhvr>
                                        <p:cTn id="10" dur="1" fill="hold">
                                          <p:stCondLst>
                                            <p:cond delay="499"/>
                                          </p:stCondLst>
                                        </p:cTn>
                                        <p:tgtEl>
                                          <p:spTgt spid="2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7" presetClass="exit" presetSubtype="8" fill="hold" grpId="0" nodeType="clickEffect">
                                  <p:stCondLst>
                                    <p:cond delay="0"/>
                                  </p:stCondLst>
                                  <p:childTnLst>
                                    <p:anim calcmode="lin" valueType="num">
                                      <p:cBhvr>
                                        <p:cTn id="14" dur="500"/>
                                        <p:tgtEl>
                                          <p:spTgt spid="26"/>
                                        </p:tgtEl>
                                        <p:attrNameLst>
                                          <p:attrName>ppt_x</p:attrName>
                                        </p:attrNameLst>
                                      </p:cBhvr>
                                      <p:tavLst>
                                        <p:tav tm="0">
                                          <p:val>
                                            <p:strVal val="ppt_x"/>
                                          </p:val>
                                        </p:tav>
                                        <p:tav tm="100000">
                                          <p:val>
                                            <p:strVal val="ppt_x-ppt_w/2"/>
                                          </p:val>
                                        </p:tav>
                                      </p:tavLst>
                                    </p:anim>
                                    <p:anim calcmode="lin" valueType="num">
                                      <p:cBhvr>
                                        <p:cTn id="15" dur="500"/>
                                        <p:tgtEl>
                                          <p:spTgt spid="26"/>
                                        </p:tgtEl>
                                        <p:attrNameLst>
                                          <p:attrName>ppt_y</p:attrName>
                                        </p:attrNameLst>
                                      </p:cBhvr>
                                      <p:tavLst>
                                        <p:tav tm="0">
                                          <p:val>
                                            <p:strVal val="ppt_y"/>
                                          </p:val>
                                        </p:tav>
                                        <p:tav tm="100000">
                                          <p:val>
                                            <p:strVal val="ppt_y"/>
                                          </p:val>
                                        </p:tav>
                                      </p:tavLst>
                                    </p:anim>
                                    <p:anim calcmode="lin" valueType="num">
                                      <p:cBhvr>
                                        <p:cTn id="16" dur="500"/>
                                        <p:tgtEl>
                                          <p:spTgt spid="26"/>
                                        </p:tgtEl>
                                        <p:attrNameLst>
                                          <p:attrName>ppt_w</p:attrName>
                                        </p:attrNameLst>
                                      </p:cBhvr>
                                      <p:tavLst>
                                        <p:tav tm="0">
                                          <p:val>
                                            <p:strVal val="ppt_w"/>
                                          </p:val>
                                        </p:tav>
                                        <p:tav tm="100000">
                                          <p:val>
                                            <p:fltVal val="0"/>
                                          </p:val>
                                        </p:tav>
                                      </p:tavLst>
                                    </p:anim>
                                    <p:anim calcmode="lin" valueType="num">
                                      <p:cBhvr>
                                        <p:cTn id="17" dur="500"/>
                                        <p:tgtEl>
                                          <p:spTgt spid="26"/>
                                        </p:tgtEl>
                                        <p:attrNameLst>
                                          <p:attrName>ppt_h</p:attrName>
                                        </p:attrNameLst>
                                      </p:cBhvr>
                                      <p:tavLst>
                                        <p:tav tm="0">
                                          <p:val>
                                            <p:strVal val="ppt_h"/>
                                          </p:val>
                                        </p:tav>
                                        <p:tav tm="100000">
                                          <p:val>
                                            <p:strVal val="ppt_h"/>
                                          </p:val>
                                        </p:tav>
                                      </p:tavLst>
                                    </p:anim>
                                    <p:set>
                                      <p:cBhvr>
                                        <p:cTn id="18" dur="1" fill="hold">
                                          <p:stCondLst>
                                            <p:cond delay="499"/>
                                          </p:stCondLst>
                                        </p:cTn>
                                        <p:tgtEl>
                                          <p:spTgt spid="2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7" presetClass="exit" presetSubtype="8" fill="hold" grpId="0" nodeType="clickEffect">
                                  <p:stCondLst>
                                    <p:cond delay="0"/>
                                  </p:stCondLst>
                                  <p:childTnLst>
                                    <p:anim calcmode="lin" valueType="num">
                                      <p:cBhvr>
                                        <p:cTn id="22" dur="500"/>
                                        <p:tgtEl>
                                          <p:spTgt spid="25"/>
                                        </p:tgtEl>
                                        <p:attrNameLst>
                                          <p:attrName>ppt_x</p:attrName>
                                        </p:attrNameLst>
                                      </p:cBhvr>
                                      <p:tavLst>
                                        <p:tav tm="0">
                                          <p:val>
                                            <p:strVal val="ppt_x"/>
                                          </p:val>
                                        </p:tav>
                                        <p:tav tm="100000">
                                          <p:val>
                                            <p:strVal val="ppt_x-ppt_w/2"/>
                                          </p:val>
                                        </p:tav>
                                      </p:tavLst>
                                    </p:anim>
                                    <p:anim calcmode="lin" valueType="num">
                                      <p:cBhvr>
                                        <p:cTn id="23" dur="500"/>
                                        <p:tgtEl>
                                          <p:spTgt spid="25"/>
                                        </p:tgtEl>
                                        <p:attrNameLst>
                                          <p:attrName>ppt_y</p:attrName>
                                        </p:attrNameLst>
                                      </p:cBhvr>
                                      <p:tavLst>
                                        <p:tav tm="0">
                                          <p:val>
                                            <p:strVal val="ppt_y"/>
                                          </p:val>
                                        </p:tav>
                                        <p:tav tm="100000">
                                          <p:val>
                                            <p:strVal val="ppt_y"/>
                                          </p:val>
                                        </p:tav>
                                      </p:tavLst>
                                    </p:anim>
                                    <p:anim calcmode="lin" valueType="num">
                                      <p:cBhvr>
                                        <p:cTn id="24" dur="500"/>
                                        <p:tgtEl>
                                          <p:spTgt spid="25"/>
                                        </p:tgtEl>
                                        <p:attrNameLst>
                                          <p:attrName>ppt_w</p:attrName>
                                        </p:attrNameLst>
                                      </p:cBhvr>
                                      <p:tavLst>
                                        <p:tav tm="0">
                                          <p:val>
                                            <p:strVal val="ppt_w"/>
                                          </p:val>
                                        </p:tav>
                                        <p:tav tm="100000">
                                          <p:val>
                                            <p:fltVal val="0"/>
                                          </p:val>
                                        </p:tav>
                                      </p:tavLst>
                                    </p:anim>
                                    <p:anim calcmode="lin" valueType="num">
                                      <p:cBhvr>
                                        <p:cTn id="25" dur="500"/>
                                        <p:tgtEl>
                                          <p:spTgt spid="25"/>
                                        </p:tgtEl>
                                        <p:attrNameLst>
                                          <p:attrName>ppt_h</p:attrName>
                                        </p:attrNameLst>
                                      </p:cBhvr>
                                      <p:tavLst>
                                        <p:tav tm="0">
                                          <p:val>
                                            <p:strVal val="ppt_h"/>
                                          </p:val>
                                        </p:tav>
                                        <p:tav tm="100000">
                                          <p:val>
                                            <p:strVal val="ppt_h"/>
                                          </p:val>
                                        </p:tav>
                                      </p:tavLst>
                                    </p:anim>
                                    <p:set>
                                      <p:cBhvr>
                                        <p:cTn id="26" dur="1" fill="hold">
                                          <p:stCondLst>
                                            <p:cond delay="499"/>
                                          </p:stCondLst>
                                        </p:cTn>
                                        <p:tgtEl>
                                          <p:spTgt spid="2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7" presetClass="exit" presetSubtype="8" fill="hold" grpId="0" nodeType="clickEffect">
                                  <p:stCondLst>
                                    <p:cond delay="0"/>
                                  </p:stCondLst>
                                  <p:childTnLst>
                                    <p:anim calcmode="lin" valueType="num">
                                      <p:cBhvr>
                                        <p:cTn id="30" dur="500"/>
                                        <p:tgtEl>
                                          <p:spTgt spid="24"/>
                                        </p:tgtEl>
                                        <p:attrNameLst>
                                          <p:attrName>ppt_x</p:attrName>
                                        </p:attrNameLst>
                                      </p:cBhvr>
                                      <p:tavLst>
                                        <p:tav tm="0">
                                          <p:val>
                                            <p:strVal val="ppt_x"/>
                                          </p:val>
                                        </p:tav>
                                        <p:tav tm="100000">
                                          <p:val>
                                            <p:strVal val="ppt_x-ppt_w/2"/>
                                          </p:val>
                                        </p:tav>
                                      </p:tavLst>
                                    </p:anim>
                                    <p:anim calcmode="lin" valueType="num">
                                      <p:cBhvr>
                                        <p:cTn id="31" dur="500"/>
                                        <p:tgtEl>
                                          <p:spTgt spid="24"/>
                                        </p:tgtEl>
                                        <p:attrNameLst>
                                          <p:attrName>ppt_y</p:attrName>
                                        </p:attrNameLst>
                                      </p:cBhvr>
                                      <p:tavLst>
                                        <p:tav tm="0">
                                          <p:val>
                                            <p:strVal val="ppt_y"/>
                                          </p:val>
                                        </p:tav>
                                        <p:tav tm="100000">
                                          <p:val>
                                            <p:strVal val="ppt_y"/>
                                          </p:val>
                                        </p:tav>
                                      </p:tavLst>
                                    </p:anim>
                                    <p:anim calcmode="lin" valueType="num">
                                      <p:cBhvr>
                                        <p:cTn id="32" dur="500"/>
                                        <p:tgtEl>
                                          <p:spTgt spid="24"/>
                                        </p:tgtEl>
                                        <p:attrNameLst>
                                          <p:attrName>ppt_w</p:attrName>
                                        </p:attrNameLst>
                                      </p:cBhvr>
                                      <p:tavLst>
                                        <p:tav tm="0">
                                          <p:val>
                                            <p:strVal val="ppt_w"/>
                                          </p:val>
                                        </p:tav>
                                        <p:tav tm="100000">
                                          <p:val>
                                            <p:fltVal val="0"/>
                                          </p:val>
                                        </p:tav>
                                      </p:tavLst>
                                    </p:anim>
                                    <p:anim calcmode="lin" valueType="num">
                                      <p:cBhvr>
                                        <p:cTn id="33" dur="500"/>
                                        <p:tgtEl>
                                          <p:spTgt spid="24"/>
                                        </p:tgtEl>
                                        <p:attrNameLst>
                                          <p:attrName>ppt_h</p:attrName>
                                        </p:attrNameLst>
                                      </p:cBhvr>
                                      <p:tavLst>
                                        <p:tav tm="0">
                                          <p:val>
                                            <p:strVal val="ppt_h"/>
                                          </p:val>
                                        </p:tav>
                                        <p:tav tm="100000">
                                          <p:val>
                                            <p:strVal val="ppt_h"/>
                                          </p:val>
                                        </p:tav>
                                      </p:tavLst>
                                    </p:anim>
                                    <p:set>
                                      <p:cBhvr>
                                        <p:cTn id="34" dur="1" fill="hold">
                                          <p:stCondLst>
                                            <p:cond delay="499"/>
                                          </p:stCondLst>
                                        </p:cTn>
                                        <p:tgtEl>
                                          <p:spTgt spid="2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7" presetClass="exit" presetSubtype="8" fill="hold" grpId="0" nodeType="clickEffect">
                                  <p:stCondLst>
                                    <p:cond delay="0"/>
                                  </p:stCondLst>
                                  <p:childTnLst>
                                    <p:anim calcmode="lin" valueType="num">
                                      <p:cBhvr>
                                        <p:cTn id="38" dur="500"/>
                                        <p:tgtEl>
                                          <p:spTgt spid="22"/>
                                        </p:tgtEl>
                                        <p:attrNameLst>
                                          <p:attrName>ppt_x</p:attrName>
                                        </p:attrNameLst>
                                      </p:cBhvr>
                                      <p:tavLst>
                                        <p:tav tm="0">
                                          <p:val>
                                            <p:strVal val="ppt_x"/>
                                          </p:val>
                                        </p:tav>
                                        <p:tav tm="100000">
                                          <p:val>
                                            <p:strVal val="ppt_x-ppt_w/2"/>
                                          </p:val>
                                        </p:tav>
                                      </p:tavLst>
                                    </p:anim>
                                    <p:anim calcmode="lin" valueType="num">
                                      <p:cBhvr>
                                        <p:cTn id="39" dur="500"/>
                                        <p:tgtEl>
                                          <p:spTgt spid="22"/>
                                        </p:tgtEl>
                                        <p:attrNameLst>
                                          <p:attrName>ppt_y</p:attrName>
                                        </p:attrNameLst>
                                      </p:cBhvr>
                                      <p:tavLst>
                                        <p:tav tm="0">
                                          <p:val>
                                            <p:strVal val="ppt_y"/>
                                          </p:val>
                                        </p:tav>
                                        <p:tav tm="100000">
                                          <p:val>
                                            <p:strVal val="ppt_y"/>
                                          </p:val>
                                        </p:tav>
                                      </p:tavLst>
                                    </p:anim>
                                    <p:anim calcmode="lin" valueType="num">
                                      <p:cBhvr>
                                        <p:cTn id="40" dur="500"/>
                                        <p:tgtEl>
                                          <p:spTgt spid="22"/>
                                        </p:tgtEl>
                                        <p:attrNameLst>
                                          <p:attrName>ppt_w</p:attrName>
                                        </p:attrNameLst>
                                      </p:cBhvr>
                                      <p:tavLst>
                                        <p:tav tm="0">
                                          <p:val>
                                            <p:strVal val="ppt_w"/>
                                          </p:val>
                                        </p:tav>
                                        <p:tav tm="100000">
                                          <p:val>
                                            <p:fltVal val="0"/>
                                          </p:val>
                                        </p:tav>
                                      </p:tavLst>
                                    </p:anim>
                                    <p:anim calcmode="lin" valueType="num">
                                      <p:cBhvr>
                                        <p:cTn id="41" dur="500"/>
                                        <p:tgtEl>
                                          <p:spTgt spid="22"/>
                                        </p:tgtEl>
                                        <p:attrNameLst>
                                          <p:attrName>ppt_h</p:attrName>
                                        </p:attrNameLst>
                                      </p:cBhvr>
                                      <p:tavLst>
                                        <p:tav tm="0">
                                          <p:val>
                                            <p:strVal val="ppt_h"/>
                                          </p:val>
                                        </p:tav>
                                        <p:tav tm="100000">
                                          <p:val>
                                            <p:strVal val="ppt_h"/>
                                          </p:val>
                                        </p:tav>
                                      </p:tavLst>
                                    </p:anim>
                                    <p:set>
                                      <p:cBhvr>
                                        <p:cTn id="42" dur="1" fill="hold">
                                          <p:stCondLst>
                                            <p:cond delay="499"/>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7" presetClass="exit" presetSubtype="8" fill="hold" grpId="0" nodeType="clickEffect">
                                  <p:stCondLst>
                                    <p:cond delay="0"/>
                                  </p:stCondLst>
                                  <p:childTnLst>
                                    <p:anim calcmode="lin" valueType="num">
                                      <p:cBhvr>
                                        <p:cTn id="46" dur="500"/>
                                        <p:tgtEl>
                                          <p:spTgt spid="20"/>
                                        </p:tgtEl>
                                        <p:attrNameLst>
                                          <p:attrName>ppt_x</p:attrName>
                                        </p:attrNameLst>
                                      </p:cBhvr>
                                      <p:tavLst>
                                        <p:tav tm="0">
                                          <p:val>
                                            <p:strVal val="ppt_x"/>
                                          </p:val>
                                        </p:tav>
                                        <p:tav tm="100000">
                                          <p:val>
                                            <p:strVal val="ppt_x-ppt_w/2"/>
                                          </p:val>
                                        </p:tav>
                                      </p:tavLst>
                                    </p:anim>
                                    <p:anim calcmode="lin" valueType="num">
                                      <p:cBhvr>
                                        <p:cTn id="47" dur="500"/>
                                        <p:tgtEl>
                                          <p:spTgt spid="20"/>
                                        </p:tgtEl>
                                        <p:attrNameLst>
                                          <p:attrName>ppt_y</p:attrName>
                                        </p:attrNameLst>
                                      </p:cBhvr>
                                      <p:tavLst>
                                        <p:tav tm="0">
                                          <p:val>
                                            <p:strVal val="ppt_y"/>
                                          </p:val>
                                        </p:tav>
                                        <p:tav tm="100000">
                                          <p:val>
                                            <p:strVal val="ppt_y"/>
                                          </p:val>
                                        </p:tav>
                                      </p:tavLst>
                                    </p:anim>
                                    <p:anim calcmode="lin" valueType="num">
                                      <p:cBhvr>
                                        <p:cTn id="48" dur="500"/>
                                        <p:tgtEl>
                                          <p:spTgt spid="20"/>
                                        </p:tgtEl>
                                        <p:attrNameLst>
                                          <p:attrName>ppt_w</p:attrName>
                                        </p:attrNameLst>
                                      </p:cBhvr>
                                      <p:tavLst>
                                        <p:tav tm="0">
                                          <p:val>
                                            <p:strVal val="ppt_w"/>
                                          </p:val>
                                        </p:tav>
                                        <p:tav tm="100000">
                                          <p:val>
                                            <p:fltVal val="0"/>
                                          </p:val>
                                        </p:tav>
                                      </p:tavLst>
                                    </p:anim>
                                    <p:anim calcmode="lin" valueType="num">
                                      <p:cBhvr>
                                        <p:cTn id="49" dur="500"/>
                                        <p:tgtEl>
                                          <p:spTgt spid="20"/>
                                        </p:tgtEl>
                                        <p:attrNameLst>
                                          <p:attrName>ppt_h</p:attrName>
                                        </p:attrNameLst>
                                      </p:cBhvr>
                                      <p:tavLst>
                                        <p:tav tm="0">
                                          <p:val>
                                            <p:strVal val="ppt_h"/>
                                          </p:val>
                                        </p:tav>
                                        <p:tav tm="100000">
                                          <p:val>
                                            <p:strVal val="ppt_h"/>
                                          </p:val>
                                        </p:tav>
                                      </p:tavLst>
                                    </p:anim>
                                    <p:set>
                                      <p:cBhvr>
                                        <p:cTn id="50"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2" grpId="0" bldLvl="0" animBg="1"/>
      <p:bldP spid="24" grpId="0" bldLvl="0" animBg="1"/>
      <p:bldP spid="25" grpId="0" bldLvl="0" animBg="1"/>
      <p:bldP spid="26" grpId="0" bldLvl="0" animBg="1"/>
      <p:bldP spid="2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23728" y="1764308"/>
            <a:ext cx="6264696" cy="1569660"/>
          </a:xfrm>
          <a:prstGeom prst="rect">
            <a:avLst/>
          </a:prstGeom>
          <a:noFill/>
        </p:spPr>
        <p:txBody>
          <a:bodyPr wrap="square" rtlCol="0" anchor="t">
            <a:spAutoFit/>
          </a:bodyPr>
          <a:lstStyle/>
          <a:p>
            <a:r>
              <a:rPr lang="zh-CN" altLang="en-US" sz="3200" dirty="0" smtClean="0">
                <a:solidFill>
                  <a:schemeClr val="tx1"/>
                </a:solidFill>
                <a:latin typeface="黑体" panose="02010609060101010101" pitchFamily="49" charset="-122"/>
                <a:ea typeface="黑体" panose="02010609060101010101" pitchFamily="49" charset="-122"/>
              </a:rPr>
              <a:t>    请同学们默读课文，</a:t>
            </a:r>
            <a:r>
              <a:rPr lang="zh-CN" altLang="en-US" sz="3200" dirty="0">
                <a:solidFill>
                  <a:schemeClr val="tx1"/>
                </a:solidFill>
                <a:latin typeface="黑体" panose="02010609060101010101" pitchFamily="49" charset="-122"/>
                <a:ea typeface="黑体" panose="02010609060101010101" pitchFamily="49" charset="-122"/>
              </a:rPr>
              <a:t>说一说课文写</a:t>
            </a:r>
            <a:r>
              <a:rPr lang="zh-CN" altLang="en-US" sz="3200" dirty="0" smtClean="0">
                <a:solidFill>
                  <a:schemeClr val="tx1"/>
                </a:solidFill>
                <a:latin typeface="黑体" panose="02010609060101010101" pitchFamily="49" charset="-122"/>
                <a:ea typeface="黑体" panose="02010609060101010101" pitchFamily="49" charset="-122"/>
              </a:rPr>
              <a:t>了几件事？分别写了什么内容。</a:t>
            </a:r>
            <a:r>
              <a:rPr lang="zh-CN" altLang="en-US" sz="2800" dirty="0" smtClean="0">
                <a:latin typeface="华文楷体" panose="02010600040101010101" pitchFamily="2" charset="-122"/>
                <a:ea typeface="华文楷体" panose="02010600040101010101" pitchFamily="2" charset="-122"/>
              </a:rPr>
              <a:t> </a:t>
            </a:r>
            <a:r>
              <a:rPr lang="zh-CN" altLang="en-US" sz="2800" b="1" dirty="0" smtClean="0">
                <a:solidFill>
                  <a:srgbClr val="C00000"/>
                </a:solidFill>
                <a:latin typeface="宋体" panose="02010600030101010101" pitchFamily="2" charset="-122"/>
                <a:ea typeface="宋体" panose="02010600030101010101" pitchFamily="2" charset="-122"/>
              </a:rPr>
              <a:t>（课后第一题）                                          </a:t>
            </a:r>
            <a:endParaRPr lang="zh-CN" altLang="en-US" sz="2800" b="1" dirty="0">
              <a:solidFill>
                <a:srgbClr val="C00000"/>
              </a:solidFill>
              <a:latin typeface="宋体" panose="02010600030101010101" pitchFamily="2" charset="-122"/>
              <a:ea typeface="宋体" panose="02010600030101010101" pitchFamily="2" charset="-122"/>
            </a:endParaRPr>
          </a:p>
        </p:txBody>
      </p:sp>
      <p:sp>
        <p:nvSpPr>
          <p:cNvPr id="7" name="文本框 14"/>
          <p:cNvSpPr txBox="1"/>
          <p:nvPr/>
        </p:nvSpPr>
        <p:spPr>
          <a:xfrm>
            <a:off x="611560" y="404516"/>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整体感知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4970" y="468515"/>
            <a:ext cx="366860" cy="456338"/>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1830" y="1802257"/>
            <a:ext cx="1427882" cy="20462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359" y="699542"/>
            <a:ext cx="7129025" cy="1786643"/>
          </a:xfrm>
          <a:prstGeom prst="rect">
            <a:avLst/>
          </a:prstGeom>
        </p:spPr>
        <p:txBody>
          <a:bodyPr wrap="square">
            <a:spAutoFit/>
          </a:bodyPr>
          <a:lstStyle/>
          <a:p>
            <a:pPr>
              <a:lnSpc>
                <a:spcPct val="120000"/>
              </a:lnSpc>
            </a:pPr>
            <a:r>
              <a:rPr lang="zh-CN" altLang="en-US" sz="3200" b="1" dirty="0" smtClean="0">
                <a:latin typeface="楷体" panose="02010609060101010101" pitchFamily="49" charset="-122"/>
                <a:ea typeface="楷体" panose="02010609060101010101" pitchFamily="49" charset="-122"/>
              </a:rPr>
              <a:t>    这</a:t>
            </a:r>
            <a:r>
              <a:rPr lang="zh-CN" altLang="en-US" sz="3200" b="1" dirty="0">
                <a:latin typeface="楷体" panose="02010609060101010101" pitchFamily="49" charset="-122"/>
                <a:ea typeface="楷体" panose="02010609060101010101" pitchFamily="49" charset="-122"/>
              </a:rPr>
              <a:t>位同学是谁呢</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他就是周恩来</a:t>
            </a:r>
            <a:r>
              <a:rPr lang="zh-CN" altLang="en-US" sz="3200" b="1" dirty="0" smtClean="0">
                <a:latin typeface="楷体" panose="02010609060101010101" pitchFamily="49" charset="-122"/>
                <a:ea typeface="楷体" panose="02010609060101010101" pitchFamily="49" charset="-122"/>
              </a:rPr>
              <a:t>，后来成为了中华人民共和国</a:t>
            </a:r>
            <a:r>
              <a:rPr lang="zh-CN" altLang="en-US" sz="3200" b="1" dirty="0">
                <a:latin typeface="楷体" panose="02010609060101010101" pitchFamily="49" charset="-122"/>
                <a:ea typeface="楷体" panose="02010609060101010101" pitchFamily="49" charset="-122"/>
              </a:rPr>
              <a:t>的第一任总理。</a:t>
            </a:r>
            <a:endParaRPr lang="zh-CN" altLang="en-US" sz="3200" b="1" dirty="0">
              <a:latin typeface="楷体" panose="02010609060101010101" pitchFamily="49" charset="-122"/>
              <a:ea typeface="楷体" panose="02010609060101010101" pitchFamily="49" charset="-122"/>
            </a:endParaRPr>
          </a:p>
        </p:txBody>
      </p:sp>
      <p:sp>
        <p:nvSpPr>
          <p:cNvPr id="3" name="云形 2"/>
          <p:cNvSpPr/>
          <p:nvPr/>
        </p:nvSpPr>
        <p:spPr>
          <a:xfrm>
            <a:off x="6372200" y="2274396"/>
            <a:ext cx="2088232" cy="1377473"/>
          </a:xfrm>
          <a:prstGeom prst="cloud">
            <a:avLst/>
          </a:prstGeom>
          <a:grp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rPr>
              <a:t>过渡段</a:t>
            </a: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4" name="TextBox 3"/>
          <p:cNvSpPr txBox="1"/>
          <p:nvPr/>
        </p:nvSpPr>
        <p:spPr>
          <a:xfrm>
            <a:off x="971600" y="2624484"/>
            <a:ext cx="4824536" cy="1815882"/>
          </a:xfrm>
          <a:prstGeom prst="rect">
            <a:avLst/>
          </a:prstGeom>
          <a:noFill/>
        </p:spPr>
        <p:txBody>
          <a:bodyPr wrap="square" rtlCol="0">
            <a:spAutoFit/>
          </a:bodyPr>
          <a:lstStyle/>
          <a:p>
            <a:r>
              <a:rPr lang="zh-CN" altLang="en-US" sz="2800" dirty="0" smtClean="0">
                <a:solidFill>
                  <a:srgbClr val="FF0000"/>
                </a:solidFill>
                <a:latin typeface="宋体" panose="02010600030101010101" pitchFamily="2" charset="-122"/>
                <a:ea typeface="宋体" panose="02010600030101010101" pitchFamily="2" charset="-122"/>
              </a:rPr>
              <a:t>    </a:t>
            </a:r>
            <a:r>
              <a:rPr lang="zh-CN" altLang="en-US" sz="2800" b="1" dirty="0" smtClean="0">
                <a:solidFill>
                  <a:srgbClr val="FF0000"/>
                </a:solidFill>
                <a:latin typeface="宋体" panose="02010600030101010101" pitchFamily="2" charset="-122"/>
                <a:ea typeface="宋体" panose="02010600030101010101" pitchFamily="2" charset="-122"/>
              </a:rPr>
              <a:t>在这段中点明了“这位同学”就是“</a:t>
            </a:r>
            <a:r>
              <a:rPr lang="zh-CN" altLang="en-US" sz="2800" b="1" dirty="0">
                <a:solidFill>
                  <a:srgbClr val="FF0000"/>
                </a:solidFill>
                <a:latin typeface="宋体" panose="02010600030101010101" pitchFamily="2" charset="-122"/>
                <a:ea typeface="宋体" panose="02010600030101010101" pitchFamily="2" charset="-122"/>
              </a:rPr>
              <a:t>周恩来</a:t>
            </a:r>
            <a:r>
              <a:rPr lang="zh-CN" altLang="en-US" sz="2800" b="1" dirty="0" smtClean="0">
                <a:solidFill>
                  <a:srgbClr val="FF0000"/>
                </a:solidFill>
                <a:latin typeface="宋体" panose="02010600030101010101" pitchFamily="2" charset="-122"/>
                <a:ea typeface="宋体" panose="02010600030101010101" pitchFamily="2" charset="-122"/>
              </a:rPr>
              <a:t>” ，是对第一件事的总结，应该划分到第一件事中。</a:t>
            </a:r>
            <a:endParaRPr lang="zh-CN" altLang="en-US" sz="2800" b="1"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4320</Words>
  <Application>WPS 演示</Application>
  <PresentationFormat>全屏显示(16:9)</PresentationFormat>
  <Paragraphs>485</Paragraphs>
  <Slides>47</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47</vt:i4>
      </vt:variant>
    </vt:vector>
  </HeadingPairs>
  <TitlesOfParts>
    <vt:vector size="62" baseType="lpstr">
      <vt:lpstr>Arial</vt:lpstr>
      <vt:lpstr>宋体</vt:lpstr>
      <vt:lpstr>Wingdings</vt:lpstr>
      <vt:lpstr>黑体</vt:lpstr>
      <vt:lpstr>楷体</vt:lpstr>
      <vt:lpstr>幼圆</vt:lpstr>
      <vt:lpstr>汉语拼音</vt:lpstr>
      <vt:lpstr>迷你简毡笔黑</vt:lpstr>
      <vt:lpstr>华文楷体</vt:lpstr>
      <vt:lpstr>微软雅黑</vt:lpstr>
      <vt:lpstr>Arial Unicode MS</vt:lpstr>
      <vt:lpstr>Calibri</vt:lpstr>
      <vt:lpstr>Xingkai SC</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DELL</cp:lastModifiedBy>
  <cp:revision>177</cp:revision>
  <dcterms:created xsi:type="dcterms:W3CDTF">2017-03-17T02:28:00Z</dcterms:created>
  <dcterms:modified xsi:type="dcterms:W3CDTF">2020-12-03T00:45:18Z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