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59" r:id="rId4"/>
    <p:sldId id="260" r:id="rId5"/>
    <p:sldId id="267" r:id="rId6"/>
    <p:sldId id="257" r:id="rId7"/>
    <p:sldId id="266" r:id="rId8"/>
    <p:sldId id="268" r:id="rId9"/>
    <p:sldId id="261" r:id="rId10"/>
    <p:sldId id="262" r:id="rId11"/>
    <p:sldId id="265" r:id="rId12"/>
    <p:sldId id="263" r:id="rId13"/>
    <p:sldId id="264" r:id="rId14"/>
    <p:sldId id="269" r:id="rId15"/>
    <p:sldId id="271" r:id="rId16"/>
    <p:sldId id="270" r:id="rId17"/>
    <p:sldId id="274" r:id="rId18"/>
    <p:sldId id="273" r:id="rId19"/>
    <p:sldId id="275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ADA5-1513-4127-B1F4-3F09D767A118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374FD-8907-4EB4-BD7C-D65A9B2F6A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ADA5-1513-4127-B1F4-3F09D767A118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374FD-8907-4EB4-BD7C-D65A9B2F6AC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ADA5-1513-4127-B1F4-3F09D767A118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374FD-8907-4EB4-BD7C-D65A9B2F6A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DDD0ADA5-1513-4127-B1F4-3F09D767A118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374FD-8907-4EB4-BD7C-D65A9B2F6A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ADA5-1513-4127-B1F4-3F09D767A118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374FD-8907-4EB4-BD7C-D65A9B2F6A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ADA5-1513-4127-B1F4-3F09D767A118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374FD-8907-4EB4-BD7C-D65A9B2F6A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ADA5-1513-4127-B1F4-3F09D767A118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374FD-8907-4EB4-BD7C-D65A9B2F6A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ADA5-1513-4127-B1F4-3F09D767A118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374FD-8907-4EB4-BD7C-D65A9B2F6A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ADA5-1513-4127-B1F4-3F09D767A118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374FD-8907-4EB4-BD7C-D65A9B2F6A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ADA5-1513-4127-B1F4-3F09D767A118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374FD-8907-4EB4-BD7C-D65A9B2F6A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0ADA5-1513-4127-B1F4-3F09D767A118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374FD-8907-4EB4-BD7C-D65A9B2F6AC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DDD0ADA5-1513-4127-B1F4-3F09D767A118}" type="datetimeFigureOut">
              <a:rPr lang="zh-CN" altLang="en-US" smtClean="0"/>
              <a:t>2018/11/30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BC6374FD-8907-4EB4-BD7C-D65A9B2F6AC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7200" b="1" dirty="0" smtClean="0"/>
              <a:t>书戴嵩画牛</a:t>
            </a:r>
            <a:endParaRPr lang="zh-CN" altLang="en-US" sz="72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4400" b="1" dirty="0" smtClean="0"/>
              <a:t>苏轼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5208507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2</a:t>
            </a:r>
            <a:r>
              <a:rPr lang="zh-CN" altLang="zh-CN" dirty="0"/>
              <a:t>、杜处士对《牛》图“尤所爱”，文中是具体怎么写的？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dirty="0" smtClean="0">
                <a:solidFill>
                  <a:srgbClr val="0000CC"/>
                </a:solidFill>
              </a:rPr>
              <a:t>“</a:t>
            </a:r>
            <a:r>
              <a:rPr lang="zh-CN" altLang="zh-CN" dirty="0">
                <a:solidFill>
                  <a:srgbClr val="0000CC"/>
                </a:solidFill>
              </a:rPr>
              <a:t>锦囊玉轴，常以自随”，可以说是喜爱到很深的程度</a:t>
            </a:r>
            <a:r>
              <a:rPr lang="zh-CN" altLang="zh-CN" dirty="0" smtClean="0">
                <a:solidFill>
                  <a:srgbClr val="0000CC"/>
                </a:solidFill>
              </a:rPr>
              <a:t>。</a:t>
            </a:r>
            <a:endParaRPr lang="en-US" altLang="zh-CN" dirty="0" smtClean="0">
              <a:solidFill>
                <a:srgbClr val="0000CC"/>
              </a:solidFill>
            </a:endParaRPr>
          </a:p>
          <a:p>
            <a:r>
              <a:rPr lang="zh-CN" altLang="zh-CN" dirty="0" smtClean="0"/>
              <a:t>除此之外</a:t>
            </a:r>
            <a:r>
              <a:rPr lang="zh-CN" altLang="zh-CN" dirty="0"/>
              <a:t>，请你想象一下他的表现，试着描述一下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）他可能这样夸赞这幅画</a:t>
            </a:r>
            <a:r>
              <a:rPr lang="zh-CN" altLang="zh-CN" dirty="0" smtClean="0"/>
              <a:t>：</a:t>
            </a:r>
            <a:r>
              <a:rPr lang="en-US" altLang="zh-CN" u="sng" dirty="0" smtClean="0"/>
              <a:t>                 </a:t>
            </a:r>
            <a:r>
              <a:rPr lang="zh-CN" altLang="en-US" dirty="0" smtClean="0"/>
              <a:t>。</a:t>
            </a:r>
            <a:endParaRPr lang="zh-CN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2</a:t>
            </a:r>
            <a:r>
              <a:rPr lang="zh-CN" altLang="zh-CN" dirty="0" smtClean="0"/>
              <a:t>）他可能这样爱惜这幅画：</a:t>
            </a:r>
            <a:r>
              <a:rPr lang="en-US" altLang="zh-CN" u="sng" dirty="0" smtClean="0"/>
              <a:t>                 </a:t>
            </a:r>
            <a:r>
              <a:rPr lang="zh-CN" altLang="en-US" dirty="0" smtClean="0"/>
              <a:t>。</a:t>
            </a:r>
            <a:r>
              <a:rPr lang="en-US" altLang="zh-CN" u="sng" dirty="0" smtClean="0"/>
              <a:t>                                                       </a:t>
            </a:r>
            <a:endParaRPr lang="zh-CN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）他还可能……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601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Autofit/>
          </a:bodyPr>
          <a:lstStyle/>
          <a:p>
            <a:pPr algn="l"/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en-US" altLang="zh-CN" sz="3600" dirty="0" smtClean="0"/>
              <a:t>3</a:t>
            </a:r>
            <a:r>
              <a:rPr lang="zh-CN" altLang="zh-CN" sz="3600" dirty="0" smtClean="0"/>
              <a:t>、</a:t>
            </a:r>
            <a:r>
              <a:rPr lang="zh-CN" altLang="en-US" sz="3600" dirty="0" smtClean="0"/>
              <a:t>用自己的话说说戴嵩所画斗牛的情形。</a:t>
            </a:r>
            <a:r>
              <a:rPr lang="zh-CN" altLang="zh-CN" sz="3600" dirty="0" smtClean="0"/>
              <a:t>为什么</a:t>
            </a:r>
            <a:r>
              <a:rPr lang="zh-CN" altLang="zh-CN" sz="3600" dirty="0"/>
              <a:t>牧童见到这幅图会“拊掌大笑”？牧童“拊掌大笑”是什么样子的笑？</a:t>
            </a:r>
            <a:br>
              <a:rPr lang="zh-CN" altLang="zh-CN" sz="3600" dirty="0"/>
            </a:b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dirty="0" smtClean="0">
                <a:solidFill>
                  <a:srgbClr val="0000CC"/>
                </a:solidFill>
              </a:rPr>
              <a:t>戴嵩</a:t>
            </a:r>
            <a:r>
              <a:rPr lang="zh-CN" altLang="zh-CN" dirty="0">
                <a:solidFill>
                  <a:srgbClr val="0000CC"/>
                </a:solidFill>
              </a:rPr>
              <a:t>画的斗牛，两牛牛角相撞，相斗正酣，而牛尾摇摆，似很悠闲</a:t>
            </a:r>
            <a:r>
              <a:rPr lang="zh-CN" altLang="zh-CN" dirty="0" smtClean="0">
                <a:solidFill>
                  <a:srgbClr val="0000CC"/>
                </a:solidFill>
              </a:rPr>
              <a:t>。</a:t>
            </a:r>
            <a:endParaRPr lang="en-US" altLang="zh-CN" dirty="0" smtClean="0">
              <a:solidFill>
                <a:srgbClr val="0000CC"/>
              </a:solidFill>
            </a:endParaRPr>
          </a:p>
          <a:p>
            <a:r>
              <a:rPr lang="zh-CN" altLang="zh-CN" dirty="0" smtClean="0">
                <a:solidFill>
                  <a:srgbClr val="0000CC"/>
                </a:solidFill>
              </a:rPr>
              <a:t>牧童</a:t>
            </a:r>
            <a:r>
              <a:rPr lang="zh-CN" altLang="zh-CN" dirty="0">
                <a:solidFill>
                  <a:srgbClr val="0000CC"/>
                </a:solidFill>
              </a:rPr>
              <a:t>看到此画，根据他的经验，牛在相斗时两角发力，尾巴应该夹在两腿之间，不可能摇摆，他认为画作违背了生活实际，所以会笑</a:t>
            </a:r>
            <a:r>
              <a:rPr lang="zh-CN" altLang="zh-CN" dirty="0" smtClean="0">
                <a:solidFill>
                  <a:srgbClr val="0000CC"/>
                </a:solidFill>
              </a:rPr>
              <a:t>。</a:t>
            </a:r>
            <a:endParaRPr lang="en-US" altLang="zh-CN" dirty="0" smtClean="0">
              <a:solidFill>
                <a:srgbClr val="0000CC"/>
              </a:solidFill>
            </a:endParaRPr>
          </a:p>
          <a:p>
            <a:r>
              <a:rPr lang="zh-CN" altLang="zh-CN" dirty="0" smtClean="0">
                <a:solidFill>
                  <a:srgbClr val="0000CC"/>
                </a:solidFill>
              </a:rPr>
              <a:t>拊掌</a:t>
            </a:r>
            <a:r>
              <a:rPr lang="zh-CN" altLang="zh-CN" dirty="0">
                <a:solidFill>
                  <a:srgbClr val="0000CC"/>
                </a:solidFill>
              </a:rPr>
              <a:t>也体现了他天真无邪、无所顾忌的情态。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299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84976" cy="1143000"/>
          </a:xfrm>
        </p:spPr>
        <p:txBody>
          <a:bodyPr>
            <a:noAutofit/>
          </a:bodyPr>
          <a:lstStyle/>
          <a:p>
            <a:pPr algn="l"/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en-US" altLang="zh-CN" sz="3600" dirty="0" smtClean="0"/>
              <a:t>4</a:t>
            </a:r>
            <a:r>
              <a:rPr lang="zh-CN" altLang="zh-CN" sz="3600" dirty="0"/>
              <a:t>、面对牧童的质疑，杜处士也笑了。你觉得他是怎样的笑？试着揣摩一下他的心理。</a:t>
            </a:r>
            <a:br>
              <a:rPr lang="zh-CN" altLang="zh-CN" sz="3600" dirty="0"/>
            </a:b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 smtClean="0">
                <a:solidFill>
                  <a:srgbClr val="0000CC"/>
                </a:solidFill>
              </a:rPr>
              <a:t>杜</a:t>
            </a:r>
            <a:r>
              <a:rPr lang="zh-CN" altLang="zh-CN" dirty="0">
                <a:solidFill>
                  <a:srgbClr val="0000CC"/>
                </a:solidFill>
              </a:rPr>
              <a:t>处士的“笑而然之”是在牧童指出《斗牛图》的谬误之后，他的笑既有化解尴尬的意味，也含有对牧童的赞许。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593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712968" cy="1143000"/>
          </a:xfrm>
        </p:spPr>
        <p:txBody>
          <a:bodyPr>
            <a:noAutofit/>
          </a:bodyPr>
          <a:lstStyle/>
          <a:p>
            <a:pPr algn="l"/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zh-CN" altLang="zh-CN" sz="3600" dirty="0" smtClean="0"/>
              <a:t>作者</a:t>
            </a:r>
            <a:r>
              <a:rPr lang="zh-CN" altLang="zh-CN" sz="3600" dirty="0"/>
              <a:t>在讲完故事后，引用了一句古语，还发表了自己的看法。说说这两句话是什么意思？</a:t>
            </a:r>
            <a:br>
              <a:rPr lang="zh-CN" altLang="zh-CN" sz="3600" dirty="0"/>
            </a:b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369688"/>
          </a:xfrm>
        </p:spPr>
        <p:txBody>
          <a:bodyPr>
            <a:normAutofit lnSpcReduction="10000"/>
          </a:bodyPr>
          <a:lstStyle/>
          <a:p>
            <a:r>
              <a:rPr lang="zh-CN" altLang="zh-CN" dirty="0" smtClean="0"/>
              <a:t>古语</a:t>
            </a:r>
            <a:r>
              <a:rPr lang="zh-CN" altLang="zh-CN" dirty="0"/>
              <a:t>有云：“耕当问奴，织当问婢。”不可改也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>
                <a:solidFill>
                  <a:srgbClr val="0000CC"/>
                </a:solidFill>
              </a:rPr>
              <a:t>古话</a:t>
            </a:r>
            <a:r>
              <a:rPr lang="zh-CN" altLang="zh-CN" dirty="0">
                <a:solidFill>
                  <a:srgbClr val="0000CC"/>
                </a:solidFill>
              </a:rPr>
              <a:t>说：“耕种的事要问农民，纺织的事要问女佣。”这道理是不可改变的啊</a:t>
            </a:r>
            <a:r>
              <a:rPr lang="zh-CN" altLang="zh-CN" dirty="0" smtClean="0">
                <a:solidFill>
                  <a:srgbClr val="0000CC"/>
                </a:solidFill>
              </a:rPr>
              <a:t>。</a:t>
            </a:r>
            <a:endParaRPr lang="en-US" altLang="zh-CN" dirty="0" smtClean="0">
              <a:solidFill>
                <a:srgbClr val="0000CC"/>
              </a:solidFill>
            </a:endParaRPr>
          </a:p>
          <a:p>
            <a:r>
              <a:rPr lang="en-US" altLang="zh-CN" dirty="0" smtClean="0"/>
              <a:t>2</a:t>
            </a:r>
            <a:r>
              <a:rPr lang="zh-CN" altLang="zh-CN" dirty="0"/>
              <a:t>、补充填空：</a:t>
            </a:r>
          </a:p>
          <a:p>
            <a:r>
              <a:rPr lang="zh-CN" altLang="zh-CN" dirty="0"/>
              <a:t>耕当问奴，织当问婢。</a:t>
            </a:r>
          </a:p>
          <a:p>
            <a:r>
              <a:rPr lang="zh-CN" altLang="zh-CN" dirty="0"/>
              <a:t>画牛当问</a:t>
            </a:r>
            <a:r>
              <a:rPr lang="en-US" altLang="zh-CN" u="sng" dirty="0"/>
              <a:t> </a:t>
            </a:r>
            <a:r>
              <a:rPr lang="en-US" altLang="zh-CN" u="sng" dirty="0" smtClean="0"/>
              <a:t>                  </a:t>
            </a:r>
            <a:r>
              <a:rPr lang="zh-CN" altLang="en-US" u="sng" dirty="0" smtClean="0"/>
              <a:t>。</a:t>
            </a:r>
            <a:r>
              <a:rPr lang="en-US" altLang="zh-CN" u="sng" dirty="0" smtClean="0"/>
              <a:t>             </a:t>
            </a:r>
            <a:endParaRPr lang="zh-CN" altLang="zh-CN" dirty="0"/>
          </a:p>
          <a:p>
            <a:r>
              <a:rPr lang="en-US" altLang="zh-CN" u="sng" dirty="0"/>
              <a:t>  </a:t>
            </a:r>
            <a:r>
              <a:rPr lang="en-US" altLang="zh-CN" u="sng" dirty="0" smtClean="0"/>
              <a:t>     </a:t>
            </a:r>
            <a:r>
              <a:rPr lang="zh-CN" altLang="zh-CN" dirty="0"/>
              <a:t>当问</a:t>
            </a:r>
            <a:r>
              <a:rPr lang="en-US" altLang="zh-CN" u="sng" dirty="0"/>
              <a:t>       </a:t>
            </a:r>
            <a:r>
              <a:rPr lang="en-US" altLang="zh-CN" u="sng" dirty="0" smtClean="0"/>
              <a:t>              </a:t>
            </a:r>
            <a:r>
              <a:rPr lang="zh-CN" altLang="en-US" u="sng" dirty="0" smtClean="0"/>
              <a:t>。</a:t>
            </a:r>
            <a:r>
              <a:rPr lang="en-US" altLang="zh-CN" u="sng" dirty="0" smtClean="0"/>
              <a:t>        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750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zh-CN" dirty="0" smtClean="0"/>
              <a:t>思考</a:t>
            </a:r>
            <a:r>
              <a:rPr lang="zh-CN" altLang="zh-CN" dirty="0"/>
              <a:t>：仅仅问就够了吗？作者讲这样一个故事，想要说明什么道理？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dirty="0" smtClean="0"/>
              <a:t>明确：</a:t>
            </a:r>
            <a:endParaRPr lang="en-US" altLang="zh-CN" dirty="0" smtClean="0"/>
          </a:p>
          <a:p>
            <a:r>
              <a:rPr lang="zh-CN" altLang="zh-CN" dirty="0" smtClean="0">
                <a:solidFill>
                  <a:srgbClr val="FF0000"/>
                </a:solidFill>
              </a:rPr>
              <a:t>艺术</a:t>
            </a:r>
            <a:r>
              <a:rPr lang="zh-CN" altLang="zh-CN" dirty="0">
                <a:solidFill>
                  <a:srgbClr val="FF0000"/>
                </a:solidFill>
              </a:rPr>
              <a:t>创作离不开对生活的细心观察，艺术家应该向有实践经验的劳动者虚心学习</a:t>
            </a:r>
            <a:r>
              <a:rPr lang="zh-CN" altLang="zh-CN" dirty="0" smtClean="0">
                <a:solidFill>
                  <a:srgbClr val="FF0000"/>
                </a:solidFill>
              </a:rPr>
              <a:t>。而</a:t>
            </a:r>
            <a:r>
              <a:rPr lang="zh-CN" altLang="zh-CN" dirty="0">
                <a:solidFill>
                  <a:srgbClr val="FF0000"/>
                </a:solidFill>
              </a:rPr>
              <a:t>不应该闭门造车，凭空臆造。</a:t>
            </a:r>
          </a:p>
          <a:p>
            <a:r>
              <a:rPr lang="zh-CN" altLang="zh-CN" dirty="0" smtClean="0"/>
              <a:t>苏轼</a:t>
            </a:r>
            <a:r>
              <a:rPr lang="zh-CN" altLang="zh-CN" dirty="0"/>
              <a:t>就想借着这个故事告诉我们</a:t>
            </a:r>
            <a:r>
              <a:rPr lang="zh-CN" altLang="zh-CN" dirty="0">
                <a:solidFill>
                  <a:srgbClr val="0000CC"/>
                </a:solidFill>
              </a:rPr>
              <a:t>遇事要向内行请教，要尊重常识和经验。艺术创作也要遵循这个规律。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370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45070"/>
            <a:ext cx="5220072" cy="5279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460432" y="525860"/>
            <a:ext cx="615553" cy="547842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eaVert" wrap="none" rtlCol="0">
            <a:spAutoFit/>
          </a:bodyPr>
          <a:lstStyle/>
          <a:p>
            <a:r>
              <a:rPr lang="zh-CN" altLang="en-US" sz="2800" dirty="0" smtClean="0"/>
              <a:t>戴嵩</a:t>
            </a:r>
            <a:r>
              <a:rPr lang="en-US" altLang="zh-CN" sz="2800" dirty="0" smtClean="0"/>
              <a:t>《</a:t>
            </a:r>
            <a:r>
              <a:rPr lang="zh-CN" altLang="en-US" sz="2800" dirty="0"/>
              <a:t>斗牛图</a:t>
            </a:r>
            <a:r>
              <a:rPr lang="en-US" altLang="zh-CN" sz="2800" dirty="0"/>
              <a:t>》</a:t>
            </a:r>
            <a:r>
              <a:rPr lang="zh-CN" altLang="en-US" sz="2800" dirty="0"/>
              <a:t>台北故宫博物院藏</a:t>
            </a:r>
          </a:p>
        </p:txBody>
      </p:sp>
      <p:sp>
        <p:nvSpPr>
          <p:cNvPr id="2" name="矩形 1"/>
          <p:cNvSpPr/>
          <p:nvPr/>
        </p:nvSpPr>
        <p:spPr>
          <a:xfrm>
            <a:off x="5220073" y="493259"/>
            <a:ext cx="3213676" cy="310854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2800" dirty="0" smtClean="0"/>
              <a:t>清乾隆</a:t>
            </a:r>
            <a:r>
              <a:rPr lang="zh-CN" altLang="zh-CN" sz="2800" dirty="0"/>
              <a:t>皇帝</a:t>
            </a:r>
            <a:r>
              <a:rPr lang="zh-CN" altLang="zh-CN" sz="2800" dirty="0" smtClean="0"/>
              <a:t>，读</a:t>
            </a:r>
            <a:r>
              <a:rPr lang="zh-CN" altLang="zh-CN" sz="2800" dirty="0"/>
              <a:t>了这题跋之后，直接在画上题云</a:t>
            </a:r>
            <a:r>
              <a:rPr lang="zh-CN" altLang="zh-CN" sz="2800" dirty="0" smtClean="0"/>
              <a:t>：</a:t>
            </a:r>
            <a:endParaRPr lang="en-US" altLang="zh-CN" sz="2800" smtClean="0"/>
          </a:p>
          <a:p>
            <a:r>
              <a:rPr lang="zh-CN" altLang="zh-CN" sz="2800" smtClean="0">
                <a:solidFill>
                  <a:srgbClr val="0000CC"/>
                </a:solidFill>
              </a:rPr>
              <a:t>角</a:t>
            </a:r>
            <a:r>
              <a:rPr lang="zh-CN" altLang="zh-CN" sz="2800" dirty="0">
                <a:solidFill>
                  <a:srgbClr val="0000CC"/>
                </a:solidFill>
              </a:rPr>
              <a:t>尖项强力相持，蹴踏腾轰各出奇，想是牧童指点后，股间微露尾垂垂。</a:t>
            </a:r>
            <a:endParaRPr lang="zh-CN" altLang="en-US" sz="2800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0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书</a:t>
            </a:r>
            <a:r>
              <a:rPr lang="zh-CN" altLang="en-US" dirty="0" smtClean="0"/>
              <a:t>戴嵩画牛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369688"/>
          </a:xfrm>
        </p:spPr>
        <p:txBody>
          <a:bodyPr>
            <a:normAutofit/>
          </a:bodyPr>
          <a:lstStyle/>
          <a:p>
            <a:r>
              <a:rPr lang="zh-CN" altLang="en-US" dirty="0"/>
              <a:t>蜀中有杜处士，</a:t>
            </a:r>
            <a:r>
              <a:rPr lang="zh-CN" altLang="en-US" dirty="0">
                <a:solidFill>
                  <a:srgbClr val="FF0000"/>
                </a:solidFill>
              </a:rPr>
              <a:t>好</a:t>
            </a:r>
            <a:r>
              <a:rPr lang="zh-CN" altLang="en-US" dirty="0"/>
              <a:t>书画，所</a:t>
            </a:r>
            <a:r>
              <a:rPr lang="zh-CN" altLang="en-US" dirty="0">
                <a:solidFill>
                  <a:srgbClr val="FF0000"/>
                </a:solidFill>
              </a:rPr>
              <a:t>宝</a:t>
            </a:r>
            <a:r>
              <a:rPr lang="zh-CN" altLang="en-US" dirty="0"/>
              <a:t>以百</a:t>
            </a:r>
            <a:r>
              <a:rPr lang="zh-CN" altLang="en-US" dirty="0">
                <a:solidFill>
                  <a:srgbClr val="FF0000"/>
                </a:solidFill>
              </a:rPr>
              <a:t>数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zh-CN" dirty="0">
                <a:solidFill>
                  <a:srgbClr val="0000CC"/>
                </a:solidFill>
              </a:rPr>
              <a:t>蜀中有个姓杜的处士，喜好书法、绘画，所珍藏的宝贝数以百计。</a:t>
            </a:r>
            <a:endParaRPr lang="en-US" altLang="zh-CN" dirty="0" smtClean="0">
              <a:solidFill>
                <a:srgbClr val="0000CC"/>
              </a:solidFill>
            </a:endParaRP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23919" y="1381472"/>
            <a:ext cx="543739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</a:rPr>
              <a:t>写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72770" y="2590028"/>
            <a:ext cx="906017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喜好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2080" y="2571327"/>
            <a:ext cx="1723549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珍藏、珍爱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76256" y="1381471"/>
            <a:ext cx="906017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计算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28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有戴嵩</a:t>
            </a:r>
            <a:r>
              <a:rPr lang="en-US" altLang="zh-CN" dirty="0"/>
              <a:t>《</a:t>
            </a:r>
            <a:r>
              <a:rPr lang="zh-CN" altLang="en-US" dirty="0"/>
              <a:t>牛</a:t>
            </a:r>
            <a:r>
              <a:rPr lang="en-US" altLang="zh-CN" dirty="0"/>
              <a:t>》</a:t>
            </a:r>
            <a:r>
              <a:rPr lang="zh-CN" altLang="en-US" dirty="0"/>
              <a:t>一轴，</a:t>
            </a:r>
            <a:r>
              <a:rPr lang="zh-CN" altLang="en-US" dirty="0">
                <a:solidFill>
                  <a:srgbClr val="FF0000"/>
                </a:solidFill>
              </a:rPr>
              <a:t>尤</a:t>
            </a:r>
            <a:r>
              <a:rPr lang="zh-CN" altLang="en-US" dirty="0"/>
              <a:t>所爱，</a:t>
            </a:r>
            <a:r>
              <a:rPr lang="zh-CN" altLang="en-US" dirty="0">
                <a:solidFill>
                  <a:srgbClr val="FF0000"/>
                </a:solidFill>
              </a:rPr>
              <a:t>锦囊</a:t>
            </a:r>
            <a:r>
              <a:rPr lang="zh-CN" altLang="en-US" dirty="0">
                <a:solidFill>
                  <a:srgbClr val="0000CC"/>
                </a:solidFill>
              </a:rPr>
              <a:t>玉轴</a:t>
            </a:r>
            <a:r>
              <a:rPr lang="zh-CN" altLang="en-US" dirty="0"/>
              <a:t>，常以自随。</a:t>
            </a:r>
            <a:endParaRPr lang="en-US" altLang="zh-CN" dirty="0"/>
          </a:p>
          <a:p>
            <a:endParaRPr lang="en-US" altLang="zh-CN" dirty="0" smtClean="0"/>
          </a:p>
          <a:p>
            <a:r>
              <a:rPr lang="zh-CN" altLang="zh-CN" dirty="0" smtClean="0">
                <a:solidFill>
                  <a:srgbClr val="0000CC"/>
                </a:solidFill>
              </a:rPr>
              <a:t>其中</a:t>
            </a:r>
            <a:r>
              <a:rPr lang="zh-CN" altLang="zh-CN" dirty="0">
                <a:solidFill>
                  <a:srgbClr val="0000CC"/>
                </a:solidFill>
              </a:rPr>
              <a:t>有唐代画家戴嵩所画的《斗牛图》一轴，尤其被他所喜爱</a:t>
            </a:r>
            <a:r>
              <a:rPr lang="zh-CN" altLang="zh-CN" dirty="0" smtClean="0">
                <a:solidFill>
                  <a:srgbClr val="0000CC"/>
                </a:solidFill>
              </a:rPr>
              <a:t>，</a:t>
            </a:r>
            <a:endParaRPr lang="en-US" altLang="zh-CN" dirty="0" smtClean="0">
              <a:solidFill>
                <a:srgbClr val="0000CC"/>
              </a:solidFill>
            </a:endParaRPr>
          </a:p>
          <a:p>
            <a:r>
              <a:rPr lang="zh-CN" altLang="en-US" dirty="0" smtClean="0">
                <a:solidFill>
                  <a:srgbClr val="0000CC"/>
                </a:solidFill>
              </a:rPr>
              <a:t>（</a:t>
            </a:r>
            <a:r>
              <a:rPr lang="zh-CN" altLang="zh-CN" dirty="0" smtClean="0">
                <a:solidFill>
                  <a:srgbClr val="0000CC"/>
                </a:solidFill>
              </a:rPr>
              <a:t>他</a:t>
            </a:r>
            <a:r>
              <a:rPr lang="zh-CN" altLang="en-US" dirty="0">
                <a:solidFill>
                  <a:srgbClr val="0000CC"/>
                </a:solidFill>
              </a:rPr>
              <a:t>）</a:t>
            </a:r>
            <a:r>
              <a:rPr lang="zh-CN" altLang="zh-CN" dirty="0" smtClean="0">
                <a:solidFill>
                  <a:srgbClr val="0000CC"/>
                </a:solidFill>
              </a:rPr>
              <a:t>用</a:t>
            </a:r>
            <a:r>
              <a:rPr lang="zh-CN" altLang="zh-CN" dirty="0">
                <a:solidFill>
                  <a:srgbClr val="0000CC"/>
                </a:solidFill>
              </a:rPr>
              <a:t>锦缎作画囊，用玉作画轴，常常把（它）随身携带。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427984" y="2375302"/>
            <a:ext cx="90281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尤其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84168" y="2267580"/>
            <a:ext cx="2031325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用锦缎作画囊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4168" y="2782479"/>
            <a:ext cx="1731564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CC"/>
                </a:solidFill>
              </a:rPr>
              <a:t>用玉作画轴</a:t>
            </a:r>
            <a:endParaRPr lang="zh-CN" altLang="en-US" sz="24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549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809848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 </a:t>
            </a:r>
            <a:r>
              <a:rPr lang="zh-CN" altLang="en-US" dirty="0"/>
              <a:t>一日</a:t>
            </a:r>
            <a:r>
              <a:rPr lang="zh-CN" altLang="en-US" dirty="0">
                <a:solidFill>
                  <a:srgbClr val="FF0000"/>
                </a:solidFill>
              </a:rPr>
              <a:t>曝</a:t>
            </a:r>
            <a:r>
              <a:rPr lang="zh-CN" altLang="en-US" dirty="0"/>
              <a:t>书画，有一牧童见之，</a:t>
            </a:r>
            <a:r>
              <a:rPr lang="zh-CN" altLang="en-US" dirty="0">
                <a:solidFill>
                  <a:srgbClr val="FF0000"/>
                </a:solidFill>
              </a:rPr>
              <a:t>拊掌</a:t>
            </a:r>
            <a:r>
              <a:rPr lang="zh-CN" altLang="en-US" dirty="0"/>
              <a:t>大笑曰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zh-CN" dirty="0">
                <a:solidFill>
                  <a:srgbClr val="0000CC"/>
                </a:solidFill>
              </a:rPr>
              <a:t>一天，杜处士晒字画，有个牧童看到了那幅《斗牛图》，拍手大笑说：</a:t>
            </a:r>
            <a:endParaRPr lang="en-US" altLang="zh-CN" dirty="0" smtClean="0">
              <a:solidFill>
                <a:srgbClr val="0000CC"/>
              </a:solidFill>
            </a:endParaRPr>
          </a:p>
          <a:p>
            <a:endParaRPr lang="en-US" altLang="zh-CN" dirty="0" smtClean="0"/>
          </a:p>
          <a:p>
            <a:r>
              <a:rPr lang="zh-CN" altLang="en-US" dirty="0" smtClean="0"/>
              <a:t>“</a:t>
            </a:r>
            <a:r>
              <a:rPr lang="zh-CN" altLang="en-US" dirty="0"/>
              <a:t>此画斗牛也！牛斗力在角，尾</a:t>
            </a:r>
            <a:r>
              <a:rPr lang="zh-CN" altLang="en-US" dirty="0">
                <a:solidFill>
                  <a:srgbClr val="FF0000"/>
                </a:solidFill>
              </a:rPr>
              <a:t>搐</a:t>
            </a:r>
            <a:r>
              <a:rPr lang="zh-CN" altLang="en-US" dirty="0"/>
              <a:t>入两</a:t>
            </a:r>
            <a:r>
              <a:rPr lang="zh-CN" altLang="en-US" dirty="0">
                <a:solidFill>
                  <a:srgbClr val="FF0000"/>
                </a:solidFill>
              </a:rPr>
              <a:t>股</a:t>
            </a:r>
            <a:r>
              <a:rPr lang="zh-CN" altLang="en-US" dirty="0"/>
              <a:t>间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CN" dirty="0">
                <a:solidFill>
                  <a:srgbClr val="0000CC"/>
                </a:solidFill>
              </a:rPr>
              <a:t>“这画的是争斗的牛啊</a:t>
            </a:r>
            <a:r>
              <a:rPr lang="zh-CN" altLang="zh-CN" dirty="0" smtClean="0">
                <a:solidFill>
                  <a:srgbClr val="0000CC"/>
                </a:solidFill>
              </a:rPr>
              <a:t>！</a:t>
            </a:r>
            <a:endParaRPr lang="en-US" altLang="zh-CN" dirty="0" smtClean="0">
              <a:solidFill>
                <a:srgbClr val="0000CC"/>
              </a:solidFill>
            </a:endParaRPr>
          </a:p>
          <a:p>
            <a:r>
              <a:rPr lang="zh-CN" altLang="zh-CN" dirty="0" smtClean="0">
                <a:solidFill>
                  <a:srgbClr val="0000CC"/>
                </a:solidFill>
              </a:rPr>
              <a:t>牛</a:t>
            </a:r>
            <a:r>
              <a:rPr lang="zh-CN" altLang="zh-CN" dirty="0">
                <a:solidFill>
                  <a:srgbClr val="0000CC"/>
                </a:solidFill>
              </a:rPr>
              <a:t>争斗时，力全在牛角，牛尾紧紧地抽缩在两条大腿的中间。</a:t>
            </a:r>
            <a:endParaRPr lang="en-US" altLang="zh-CN" dirty="0">
              <a:solidFill>
                <a:srgbClr val="0000C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63688" y="980728"/>
            <a:ext cx="543739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晒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37544" y="1003984"/>
            <a:ext cx="90281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拍手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44208" y="3760077"/>
            <a:ext cx="90281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抽缩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68344" y="3763652"/>
            <a:ext cx="90281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大腿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505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53864"/>
          </a:xfrm>
        </p:spPr>
        <p:txBody>
          <a:bodyPr/>
          <a:lstStyle/>
          <a:p>
            <a:r>
              <a:rPr lang="zh-CN" altLang="en-US" dirty="0"/>
              <a:t>今</a:t>
            </a:r>
            <a:r>
              <a:rPr lang="zh-CN" altLang="en-US" dirty="0" smtClean="0">
                <a:solidFill>
                  <a:srgbClr val="FF0000"/>
                </a:solidFill>
              </a:rPr>
              <a:t>乃  掉</a:t>
            </a:r>
            <a:r>
              <a:rPr lang="zh-CN" altLang="en-US" dirty="0"/>
              <a:t>尾而斗，</a:t>
            </a:r>
            <a:r>
              <a:rPr lang="zh-CN" altLang="en-US" dirty="0">
                <a:solidFill>
                  <a:srgbClr val="FF0000"/>
                </a:solidFill>
              </a:rPr>
              <a:t>谬</a:t>
            </a:r>
            <a:r>
              <a:rPr lang="zh-CN" altLang="en-US" dirty="0"/>
              <a:t>矣！”处士笑而</a:t>
            </a:r>
            <a:r>
              <a:rPr lang="zh-CN" altLang="en-US" dirty="0">
                <a:solidFill>
                  <a:srgbClr val="FF0000"/>
                </a:solidFill>
              </a:rPr>
              <a:t>然</a:t>
            </a:r>
            <a:r>
              <a:rPr lang="zh-CN" altLang="en-US" dirty="0"/>
              <a:t>之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zh-CN" dirty="0">
                <a:solidFill>
                  <a:srgbClr val="0000CC"/>
                </a:solidFill>
              </a:rPr>
              <a:t>现在这</a:t>
            </a:r>
            <a:r>
              <a:rPr lang="zh-CN" altLang="zh-CN" dirty="0" smtClean="0">
                <a:solidFill>
                  <a:srgbClr val="0000CC"/>
                </a:solidFill>
              </a:rPr>
              <a:t>牛</a:t>
            </a:r>
            <a:r>
              <a:rPr lang="zh-CN" altLang="en-US" dirty="0" smtClean="0">
                <a:solidFill>
                  <a:srgbClr val="0000CC"/>
                </a:solidFill>
              </a:rPr>
              <a:t>却</a:t>
            </a:r>
            <a:r>
              <a:rPr lang="zh-CN" altLang="zh-CN" dirty="0" smtClean="0">
                <a:solidFill>
                  <a:srgbClr val="0000CC"/>
                </a:solidFill>
              </a:rPr>
              <a:t>摇</a:t>
            </a:r>
            <a:r>
              <a:rPr lang="zh-CN" altLang="zh-CN" dirty="0">
                <a:solidFill>
                  <a:srgbClr val="0000CC"/>
                </a:solidFill>
              </a:rPr>
              <a:t>着尾巴在争斗，错了啊！</a:t>
            </a:r>
            <a:r>
              <a:rPr lang="zh-CN" altLang="zh-CN" dirty="0" smtClean="0">
                <a:solidFill>
                  <a:srgbClr val="0000CC"/>
                </a:solidFill>
              </a:rPr>
              <a:t>”</a:t>
            </a:r>
            <a:endParaRPr lang="en-US" altLang="zh-CN" dirty="0" smtClean="0">
              <a:solidFill>
                <a:srgbClr val="0000CC"/>
              </a:solidFill>
            </a:endParaRPr>
          </a:p>
          <a:p>
            <a:r>
              <a:rPr lang="zh-CN" altLang="zh-CN" dirty="0" smtClean="0">
                <a:solidFill>
                  <a:srgbClr val="0000CC"/>
                </a:solidFill>
              </a:rPr>
              <a:t>处士</a:t>
            </a:r>
            <a:r>
              <a:rPr lang="zh-CN" altLang="zh-CN" dirty="0">
                <a:solidFill>
                  <a:srgbClr val="0000CC"/>
                </a:solidFill>
              </a:rPr>
              <a:t>笑笑，认为他说得对。</a:t>
            </a:r>
            <a:endParaRPr lang="en-US" altLang="zh-CN" dirty="0" smtClean="0">
              <a:solidFill>
                <a:srgbClr val="0000CC"/>
              </a:solidFill>
            </a:endParaRPr>
          </a:p>
          <a:p>
            <a:endParaRPr lang="en-US" altLang="zh-CN" dirty="0" smtClean="0"/>
          </a:p>
          <a:p>
            <a:r>
              <a:rPr lang="zh-CN" altLang="en-US" dirty="0" smtClean="0"/>
              <a:t>古语</a:t>
            </a:r>
            <a:r>
              <a:rPr lang="zh-CN" altLang="en-US" dirty="0"/>
              <a:t>云：“耕当问奴，织当问</a:t>
            </a:r>
            <a:r>
              <a:rPr lang="zh-CN" altLang="en-US" dirty="0">
                <a:solidFill>
                  <a:srgbClr val="FF0000"/>
                </a:solidFill>
              </a:rPr>
              <a:t>婢</a:t>
            </a:r>
            <a:r>
              <a:rPr lang="zh-CN" altLang="en-US" dirty="0"/>
              <a:t>。”不可改也。</a:t>
            </a:r>
          </a:p>
          <a:p>
            <a:r>
              <a:rPr lang="zh-CN" altLang="zh-CN" dirty="0" smtClean="0">
                <a:solidFill>
                  <a:srgbClr val="0000CC"/>
                </a:solidFill>
              </a:rPr>
              <a:t>古话</a:t>
            </a:r>
            <a:r>
              <a:rPr lang="zh-CN" altLang="zh-CN" dirty="0">
                <a:solidFill>
                  <a:srgbClr val="0000CC"/>
                </a:solidFill>
              </a:rPr>
              <a:t>说：“耕种的事要问农民，纺织的事要问女佣。</a:t>
            </a:r>
            <a:r>
              <a:rPr lang="zh-CN" altLang="zh-CN" dirty="0" smtClean="0">
                <a:solidFill>
                  <a:srgbClr val="0000CC"/>
                </a:solidFill>
              </a:rPr>
              <a:t>”</a:t>
            </a:r>
            <a:endParaRPr lang="en-US" altLang="zh-CN" dirty="0" smtClean="0">
              <a:solidFill>
                <a:srgbClr val="0000CC"/>
              </a:solidFill>
            </a:endParaRPr>
          </a:p>
          <a:p>
            <a:r>
              <a:rPr lang="zh-CN" altLang="en-US" dirty="0" smtClean="0">
                <a:solidFill>
                  <a:srgbClr val="0000CC"/>
                </a:solidFill>
              </a:rPr>
              <a:t>（</a:t>
            </a:r>
            <a:r>
              <a:rPr lang="zh-CN" altLang="zh-CN" dirty="0" smtClean="0">
                <a:solidFill>
                  <a:srgbClr val="0000CC"/>
                </a:solidFill>
              </a:rPr>
              <a:t>这道理</a:t>
            </a:r>
            <a:r>
              <a:rPr lang="zh-CN" altLang="en-US" dirty="0">
                <a:solidFill>
                  <a:srgbClr val="0000CC"/>
                </a:solidFill>
              </a:rPr>
              <a:t>）</a:t>
            </a:r>
            <a:r>
              <a:rPr lang="zh-CN" altLang="zh-CN" dirty="0" smtClean="0">
                <a:solidFill>
                  <a:srgbClr val="0000CC"/>
                </a:solidFill>
              </a:rPr>
              <a:t>是</a:t>
            </a:r>
            <a:r>
              <a:rPr lang="zh-CN" altLang="zh-CN" dirty="0">
                <a:solidFill>
                  <a:srgbClr val="0000CC"/>
                </a:solidFill>
              </a:rPr>
              <a:t>不可改变的啊。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187624" y="908720"/>
            <a:ext cx="543739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却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07704" y="903992"/>
            <a:ext cx="1415772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摇，摆动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07904" y="877942"/>
            <a:ext cx="90281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错误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48264" y="927257"/>
            <a:ext cx="156645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认为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……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对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45453" y="3861048"/>
            <a:ext cx="90281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女佣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88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人物简介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苏轼（</a:t>
            </a:r>
            <a:r>
              <a:rPr lang="en-US" altLang="zh-CN" dirty="0" smtClean="0"/>
              <a:t>1037—1101</a:t>
            </a:r>
            <a:r>
              <a:rPr lang="zh-CN" altLang="en-US" dirty="0" smtClean="0"/>
              <a:t>），</a:t>
            </a:r>
            <a:r>
              <a:rPr lang="zh-CN" altLang="en-US" dirty="0"/>
              <a:t>字子瞻</a:t>
            </a:r>
            <a:r>
              <a:rPr lang="zh-CN" altLang="en-US" dirty="0" smtClean="0"/>
              <a:t>，号东</a:t>
            </a:r>
            <a:r>
              <a:rPr lang="zh-CN" altLang="en-US" dirty="0"/>
              <a:t>坡居士，世称</a:t>
            </a:r>
            <a:r>
              <a:rPr lang="zh-CN" altLang="en-US" dirty="0" smtClean="0"/>
              <a:t>苏东坡</a:t>
            </a:r>
            <a:r>
              <a:rPr lang="zh-CN" altLang="en-US" dirty="0"/>
              <a:t> </a:t>
            </a:r>
            <a:r>
              <a:rPr lang="zh-CN" altLang="en-US" dirty="0" smtClean="0"/>
              <a:t>、坡仙、词神。</a:t>
            </a:r>
            <a:r>
              <a:rPr lang="zh-CN" altLang="en-US" dirty="0"/>
              <a:t>汉族，眉州眉山（今属四川省眉山市）人，祖籍河北栾城，北宋文学家、书法家、画家</a:t>
            </a:r>
            <a:r>
              <a:rPr lang="zh-CN" altLang="en-US" baseline="30000" dirty="0"/>
              <a:t> </a:t>
            </a:r>
            <a:r>
              <a:rPr lang="zh-CN" altLang="en-US" dirty="0"/>
              <a:t>  。</a:t>
            </a:r>
          </a:p>
          <a:p>
            <a:r>
              <a:rPr lang="zh-CN" altLang="en-US" dirty="0"/>
              <a:t>嘉祐二年（</a:t>
            </a:r>
            <a:r>
              <a:rPr lang="en-US" altLang="zh-CN" dirty="0"/>
              <a:t>1057</a:t>
            </a:r>
            <a:r>
              <a:rPr lang="zh-CN" altLang="en-US" dirty="0"/>
              <a:t>年），苏轼进士及第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苏轼</a:t>
            </a:r>
            <a:r>
              <a:rPr lang="zh-CN" altLang="en-US" dirty="0"/>
              <a:t>是北宋中期的文坛领袖，在诗、词、散文、书、画等方面取得了很高的成就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8816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buClr>
                <a:srgbClr val="2F2F2F"/>
              </a:buClr>
              <a:buSzPct val="70000"/>
              <a:buFont typeface="Wingdings" pitchFamily="2" charset="2"/>
              <a:buChar char="l"/>
              <a:defRPr/>
            </a:pPr>
            <a:r>
              <a:rPr lang="zh-CN" altLang="en-US" sz="3000" b="1" dirty="0">
                <a:solidFill>
                  <a:srgbClr val="000000"/>
                </a:solidFill>
                <a:ea typeface="宋体" pitchFamily="2" charset="-122"/>
              </a:rPr>
              <a:t>诗：“苏黄”</a:t>
            </a:r>
          </a:p>
          <a:p>
            <a:pPr lvl="0">
              <a:buClr>
                <a:srgbClr val="2F2F2F"/>
              </a:buClr>
              <a:buSzPct val="70000"/>
              <a:buNone/>
              <a:defRPr/>
            </a:pPr>
            <a:r>
              <a:rPr kumimoji="1" lang="zh-CN" altLang="en-US" sz="2600" b="1" dirty="0">
                <a:solidFill>
                  <a:srgbClr val="008080"/>
                </a:solidFill>
                <a:ea typeface="宋体" pitchFamily="2" charset="-122"/>
              </a:rPr>
              <a:t>         </a:t>
            </a:r>
            <a:r>
              <a:rPr kumimoji="1" lang="zh-CN" altLang="en-US" sz="2600" b="1" dirty="0">
                <a:solidFill>
                  <a:srgbClr val="0000FF"/>
                </a:solidFill>
                <a:ea typeface="宋体" pitchFamily="2" charset="-122"/>
              </a:rPr>
              <a:t>（与黄庭坚并称）</a:t>
            </a:r>
          </a:p>
          <a:p>
            <a:pPr lvl="0">
              <a:buClr>
                <a:srgbClr val="2F2F2F"/>
              </a:buClr>
              <a:buSzPct val="70000"/>
              <a:buFont typeface="Wingdings" pitchFamily="2" charset="2"/>
              <a:buChar char="l"/>
              <a:defRPr/>
            </a:pPr>
            <a:r>
              <a:rPr lang="zh-CN" altLang="en-US" sz="3000" b="1" dirty="0">
                <a:solidFill>
                  <a:srgbClr val="000000"/>
                </a:solidFill>
                <a:ea typeface="宋体" pitchFamily="2" charset="-122"/>
              </a:rPr>
              <a:t>词：“苏辛”</a:t>
            </a:r>
          </a:p>
          <a:p>
            <a:pPr lvl="0">
              <a:buClr>
                <a:srgbClr val="2F2F2F"/>
              </a:buClr>
              <a:buSzPct val="70000"/>
              <a:buNone/>
              <a:defRPr/>
            </a:pPr>
            <a:r>
              <a:rPr lang="zh-CN" altLang="en-US" sz="3000" b="1" dirty="0">
                <a:solidFill>
                  <a:srgbClr val="000000"/>
                </a:solidFill>
                <a:ea typeface="宋体" pitchFamily="2" charset="-122"/>
              </a:rPr>
              <a:t>        </a:t>
            </a:r>
            <a:r>
              <a:rPr kumimoji="1" lang="zh-CN" altLang="en-US" sz="2600" b="1" dirty="0">
                <a:solidFill>
                  <a:srgbClr val="0000FF"/>
                </a:solidFill>
                <a:ea typeface="宋体" pitchFamily="2" charset="-122"/>
              </a:rPr>
              <a:t>（开豪放词派的先河，与辛弃疾并称）</a:t>
            </a:r>
          </a:p>
          <a:p>
            <a:pPr lvl="0">
              <a:buClr>
                <a:srgbClr val="2F2F2F"/>
              </a:buClr>
              <a:buSzPct val="70000"/>
              <a:buFont typeface="Wingdings" pitchFamily="2" charset="2"/>
              <a:buChar char="l"/>
              <a:defRPr/>
            </a:pPr>
            <a:r>
              <a:rPr kumimoji="1" lang="zh-CN" altLang="en-US" sz="3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文：“唐宋八大家”之一；</a:t>
            </a:r>
          </a:p>
          <a:p>
            <a:pPr lvl="0">
              <a:buClr>
                <a:srgbClr val="2F2F2F"/>
              </a:buClr>
              <a:buSzPct val="70000"/>
              <a:buNone/>
              <a:defRPr/>
            </a:pPr>
            <a:r>
              <a:rPr kumimoji="1" lang="zh-CN" altLang="en-US" sz="3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          “三苏”</a:t>
            </a:r>
            <a:r>
              <a:rPr kumimoji="1" lang="zh-CN" altLang="en-US" sz="2600" b="1" dirty="0">
                <a:solidFill>
                  <a:srgbClr val="008080"/>
                </a:solidFill>
                <a:ea typeface="宋体" pitchFamily="2" charset="-122"/>
              </a:rPr>
              <a:t>            </a:t>
            </a:r>
            <a:r>
              <a:rPr kumimoji="1" lang="zh-CN" altLang="en-US" sz="3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“欧苏”</a:t>
            </a:r>
            <a:r>
              <a:rPr kumimoji="1" lang="zh-CN" altLang="en-US" sz="30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（欧阳修、苏轼）</a:t>
            </a:r>
            <a:endParaRPr kumimoji="1" lang="zh-CN" altLang="en-US" sz="2600" b="1" dirty="0">
              <a:solidFill>
                <a:srgbClr val="0000FF"/>
              </a:solidFill>
              <a:ea typeface="宋体" pitchFamily="2" charset="-122"/>
            </a:endParaRPr>
          </a:p>
          <a:p>
            <a:pPr lvl="0">
              <a:buClr>
                <a:srgbClr val="2F2F2F"/>
              </a:buClr>
              <a:buSzPct val="70000"/>
              <a:buFont typeface="Wingdings" pitchFamily="2" charset="2"/>
              <a:buChar char="l"/>
              <a:defRPr/>
            </a:pPr>
            <a:r>
              <a:rPr kumimoji="1" lang="zh-CN" altLang="en-US" sz="3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书：“宋代四大家”</a:t>
            </a:r>
          </a:p>
          <a:p>
            <a:pPr lvl="0">
              <a:buClr>
                <a:srgbClr val="2F2F2F"/>
              </a:buClr>
              <a:buSzPct val="70000"/>
              <a:buNone/>
              <a:defRPr/>
            </a:pPr>
            <a:r>
              <a:rPr kumimoji="1" lang="zh-CN" altLang="en-US" sz="2600" b="1" dirty="0">
                <a:solidFill>
                  <a:srgbClr val="008080"/>
                </a:solidFill>
                <a:ea typeface="宋体" pitchFamily="2" charset="-122"/>
              </a:rPr>
              <a:t>          </a:t>
            </a:r>
            <a:r>
              <a:rPr kumimoji="1" lang="zh-CN" altLang="en-US" sz="2600" b="1" dirty="0">
                <a:solidFill>
                  <a:srgbClr val="0000FF"/>
                </a:solidFill>
                <a:ea typeface="宋体" pitchFamily="2" charset="-122"/>
              </a:rPr>
              <a:t>（苏轼、黄庭坚、米芾、蔡襄）</a:t>
            </a:r>
          </a:p>
          <a:p>
            <a:pPr lvl="0">
              <a:buClr>
                <a:srgbClr val="2F2F2F"/>
              </a:buClr>
              <a:buSzPct val="70000"/>
              <a:buFont typeface="Wingdings" pitchFamily="2" charset="2"/>
              <a:buChar char="l"/>
              <a:defRPr/>
            </a:pPr>
            <a:r>
              <a:rPr kumimoji="1" lang="zh-CN" altLang="en-US" sz="3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画：善</a:t>
            </a:r>
            <a:r>
              <a:rPr kumimoji="1" lang="zh-CN" altLang="en-US" sz="3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画墨竹怪石</a:t>
            </a:r>
            <a:r>
              <a:rPr kumimoji="1" lang="zh-CN" altLang="en-US" sz="3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枯木</a:t>
            </a:r>
            <a:r>
              <a:rPr kumimoji="1" lang="zh-CN" altLang="en-US" sz="3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，</a:t>
            </a:r>
            <a:r>
              <a:rPr kumimoji="1" lang="zh-CN" altLang="en-US" sz="3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开创了湖州画派</a:t>
            </a:r>
          </a:p>
          <a:p>
            <a:endParaRPr lang="zh-CN" altLang="en-US" dirty="0"/>
          </a:p>
        </p:txBody>
      </p:sp>
      <p:sp>
        <p:nvSpPr>
          <p:cNvPr id="4" name="Rectangle 4"/>
          <p:cNvSpPr>
            <a:spLocks noGrp="1" noRot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altLang="zh-CN" sz="3900" b="1" dirty="0"/>
              <a:t>“</a:t>
            </a:r>
            <a:r>
              <a:rPr lang="zh-CN" altLang="en-US" sz="3900" b="1" dirty="0"/>
              <a:t>诗词文书画俱佳”的苏轼</a:t>
            </a:r>
          </a:p>
        </p:txBody>
      </p:sp>
    </p:spTree>
    <p:extLst>
      <p:ext uri="{BB962C8B-B14F-4D97-AF65-F5344CB8AC3E}">
        <p14:creationId xmlns:p14="http://schemas.microsoft.com/office/powerpoint/2010/main" val="119400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解题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zh-CN" dirty="0"/>
              <a:t>解题：</a:t>
            </a:r>
            <a:r>
              <a:rPr lang="zh-CN" altLang="zh-CN" dirty="0" smtClean="0"/>
              <a:t>书</a:t>
            </a:r>
            <a:r>
              <a:rPr lang="en-US" altLang="zh-CN" dirty="0" smtClean="0">
                <a:latin typeface="Calibri"/>
                <a:cs typeface="Calibri"/>
              </a:rPr>
              <a:t>/</a:t>
            </a:r>
            <a:r>
              <a:rPr lang="zh-CN" altLang="zh-CN" dirty="0" smtClean="0"/>
              <a:t>戴嵩</a:t>
            </a:r>
            <a:r>
              <a:rPr lang="zh-CN" altLang="zh-CN" dirty="0"/>
              <a:t>画</a:t>
            </a:r>
            <a:r>
              <a:rPr lang="zh-CN" altLang="zh-CN" dirty="0" smtClean="0"/>
              <a:t>牛</a:t>
            </a:r>
            <a:endParaRPr lang="en-US" altLang="zh-CN" dirty="0" smtClean="0"/>
          </a:p>
          <a:p>
            <a:r>
              <a:rPr lang="zh-CN" altLang="zh-CN" dirty="0" smtClean="0"/>
              <a:t>书</a:t>
            </a:r>
            <a:r>
              <a:rPr lang="zh-CN" altLang="zh-CN" dirty="0"/>
              <a:t>：写，书写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/>
              <a:t>这篇文章是一篇题跋。</a:t>
            </a:r>
          </a:p>
          <a:p>
            <a:r>
              <a:rPr lang="zh-CN" altLang="zh-CN" dirty="0"/>
              <a:t>题跋指写在画、书籍、碑帖等上的</a:t>
            </a:r>
            <a:r>
              <a:rPr lang="zh-CN" altLang="zh-CN" dirty="0" smtClean="0"/>
              <a:t>文字</a:t>
            </a:r>
            <a:r>
              <a:rPr lang="zh-CN" altLang="en-US" dirty="0" smtClean="0"/>
              <a:t>。写在前的</a:t>
            </a:r>
            <a:r>
              <a:rPr lang="zh-CN" altLang="zh-CN" dirty="0" smtClean="0"/>
              <a:t>叫做</a:t>
            </a:r>
            <a:r>
              <a:rPr lang="zh-CN" altLang="zh-CN" dirty="0"/>
              <a:t>题；写在后面的叫跋，总称“题跋”。题跋是作者阅读上面文字而发表的自己观点。题跋体裁不唯一，可以是诗、文、词等等。文字不多，但努力达到“笔简而意足”。这篇文章属于跋</a:t>
            </a:r>
            <a:r>
              <a:rPr lang="zh-CN" altLang="zh-CN" dirty="0" smtClean="0"/>
              <a:t>。（类似于</a:t>
            </a:r>
            <a:r>
              <a:rPr lang="zh-CN" altLang="en-US" dirty="0" smtClean="0"/>
              <a:t>观</a:t>
            </a:r>
            <a:r>
              <a:rPr lang="zh-CN" altLang="zh-CN" dirty="0" smtClean="0"/>
              <a:t>后感）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6001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zh-CN" dirty="0" smtClean="0"/>
              <a:t>《惠崇春江晚景》</a:t>
            </a:r>
            <a:r>
              <a:rPr lang="zh-CN" altLang="en-US" b="1" dirty="0"/>
              <a:t>其一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83768" y="1600200"/>
            <a:ext cx="4392488" cy="4686320"/>
          </a:xfrm>
        </p:spPr>
        <p:txBody>
          <a:bodyPr/>
          <a:lstStyle/>
          <a:p>
            <a:r>
              <a:rPr lang="zh-CN" altLang="en-US" dirty="0" smtClean="0"/>
              <a:t>竹</a:t>
            </a:r>
            <a:r>
              <a:rPr lang="zh-CN" altLang="en-US" dirty="0"/>
              <a:t>外桃花三两枝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r>
              <a:rPr lang="zh-CN" altLang="en-US" dirty="0" smtClean="0"/>
              <a:t>春</a:t>
            </a:r>
            <a:r>
              <a:rPr lang="zh-CN" altLang="en-US" dirty="0"/>
              <a:t>江水暖鸭先知。</a:t>
            </a:r>
          </a:p>
          <a:p>
            <a:r>
              <a:rPr lang="zh-CN" altLang="en-US" dirty="0"/>
              <a:t>蒌蒿满地芦芽</a:t>
            </a:r>
            <a:r>
              <a:rPr lang="zh-CN" altLang="en-US" dirty="0" smtClean="0"/>
              <a:t>短，</a:t>
            </a:r>
            <a:endParaRPr lang="en-US" altLang="zh-CN" dirty="0" smtClean="0"/>
          </a:p>
          <a:p>
            <a:r>
              <a:rPr lang="zh-CN" altLang="en-US" dirty="0" smtClean="0"/>
              <a:t>正是</a:t>
            </a:r>
            <a:r>
              <a:rPr lang="zh-CN" altLang="en-US" dirty="0"/>
              <a:t>河豚欲上</a:t>
            </a:r>
            <a:r>
              <a:rPr lang="zh-CN" altLang="en-US" dirty="0" smtClean="0"/>
              <a:t>时。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811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197"/>
            <a:ext cx="6768752" cy="6845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720607" y="332656"/>
            <a:ext cx="615553" cy="547842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eaVert" wrap="none" rtlCol="0">
            <a:spAutoFit/>
          </a:bodyPr>
          <a:lstStyle/>
          <a:p>
            <a:r>
              <a:rPr lang="zh-CN" altLang="en-US" sz="2800" dirty="0" smtClean="0"/>
              <a:t>戴嵩</a:t>
            </a:r>
            <a:r>
              <a:rPr lang="en-US" altLang="zh-CN" sz="2800" dirty="0" smtClean="0"/>
              <a:t>《</a:t>
            </a:r>
            <a:r>
              <a:rPr lang="zh-CN" altLang="en-US" sz="2800" dirty="0"/>
              <a:t>斗牛图</a:t>
            </a:r>
            <a:r>
              <a:rPr lang="en-US" altLang="zh-CN" sz="2800" dirty="0"/>
              <a:t>》</a:t>
            </a:r>
            <a:r>
              <a:rPr lang="zh-CN" altLang="en-US" sz="2800" dirty="0"/>
              <a:t>台北故宫博物院藏</a:t>
            </a:r>
          </a:p>
        </p:txBody>
      </p:sp>
    </p:spTree>
    <p:extLst>
      <p:ext uri="{BB962C8B-B14F-4D97-AF65-F5344CB8AC3E}">
        <p14:creationId xmlns:p14="http://schemas.microsoft.com/office/powerpoint/2010/main" val="128899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en-US" b="1" dirty="0" smtClean="0"/>
              <a:t>书</a:t>
            </a:r>
            <a:r>
              <a:rPr lang="zh-CN" altLang="en-US" b="1" dirty="0"/>
              <a:t>戴嵩画</a:t>
            </a:r>
            <a:r>
              <a:rPr lang="zh-CN" altLang="en-US" b="1" dirty="0" smtClean="0"/>
              <a:t>牛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        蜀</a:t>
            </a:r>
            <a:r>
              <a:rPr lang="zh-CN" altLang="en-US" dirty="0"/>
              <a:t>中有杜处士，</a:t>
            </a:r>
            <a:r>
              <a:rPr lang="zh-CN" altLang="en-US" dirty="0" smtClean="0"/>
              <a:t>好书画</a:t>
            </a:r>
            <a:r>
              <a:rPr lang="zh-CN" altLang="en-US" dirty="0"/>
              <a:t>，所</a:t>
            </a:r>
            <a:r>
              <a:rPr lang="zh-CN" altLang="en-US" dirty="0" smtClean="0"/>
              <a:t>宝以</a:t>
            </a:r>
            <a:r>
              <a:rPr lang="zh-CN" altLang="en-US" dirty="0"/>
              <a:t>百数。有戴嵩</a:t>
            </a:r>
            <a:r>
              <a:rPr lang="en-US" altLang="zh-CN" dirty="0"/>
              <a:t>《</a:t>
            </a:r>
            <a:r>
              <a:rPr lang="zh-CN" altLang="en-US" dirty="0"/>
              <a:t>牛</a:t>
            </a:r>
            <a:r>
              <a:rPr lang="en-US" altLang="zh-CN" dirty="0"/>
              <a:t>》</a:t>
            </a:r>
            <a:r>
              <a:rPr lang="zh-CN" altLang="en-US" dirty="0"/>
              <a:t>一轴，尤所爱，锦囊玉</a:t>
            </a:r>
            <a:r>
              <a:rPr lang="zh-CN" altLang="en-US" dirty="0" smtClean="0"/>
              <a:t>轴，</a:t>
            </a:r>
            <a:r>
              <a:rPr lang="zh-CN" altLang="en-US" dirty="0"/>
              <a:t>常以自随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一日曝书画</a:t>
            </a:r>
            <a:r>
              <a:rPr lang="zh-CN" altLang="en-US" dirty="0"/>
              <a:t>，有一牧童见之，</a:t>
            </a:r>
            <a:r>
              <a:rPr lang="zh-CN" altLang="en-US" dirty="0" smtClean="0"/>
              <a:t>拊掌大笑</a:t>
            </a:r>
            <a:r>
              <a:rPr lang="zh-CN" altLang="en-US" dirty="0"/>
              <a:t>曰：“此画斗牛也！牛斗力</a:t>
            </a:r>
            <a:r>
              <a:rPr lang="zh-CN" altLang="en-US" dirty="0" smtClean="0"/>
              <a:t>在角，</a:t>
            </a:r>
            <a:r>
              <a:rPr lang="zh-CN" altLang="en-US" dirty="0"/>
              <a:t>尾</a:t>
            </a:r>
            <a:r>
              <a:rPr lang="zh-CN" altLang="en-US" dirty="0" smtClean="0"/>
              <a:t>搐入</a:t>
            </a:r>
            <a:r>
              <a:rPr lang="zh-CN" altLang="en-US" dirty="0"/>
              <a:t>两股间。今乃掉</a:t>
            </a:r>
            <a:r>
              <a:rPr lang="zh-CN" altLang="en-US" dirty="0" smtClean="0"/>
              <a:t>尾而</a:t>
            </a:r>
            <a:r>
              <a:rPr lang="zh-CN" altLang="en-US" dirty="0"/>
              <a:t>斗，谬矣！”处士笑而</a:t>
            </a:r>
            <a:r>
              <a:rPr lang="zh-CN" altLang="en-US" dirty="0" smtClean="0"/>
              <a:t>然之。古语云：</a:t>
            </a:r>
            <a:r>
              <a:rPr lang="zh-CN" altLang="en-US" dirty="0"/>
              <a:t>“耕当问奴，织当问</a:t>
            </a:r>
            <a:r>
              <a:rPr lang="zh-CN" altLang="en-US" dirty="0" smtClean="0"/>
              <a:t>婢。</a:t>
            </a:r>
            <a:r>
              <a:rPr lang="zh-CN" altLang="en-US" dirty="0"/>
              <a:t>”不可改也。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288983"/>
            <a:ext cx="1882247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读一读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06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en-US" b="1" dirty="0" smtClean="0"/>
              <a:t>书</a:t>
            </a:r>
            <a:r>
              <a:rPr lang="zh-CN" altLang="en-US" b="1" dirty="0"/>
              <a:t>戴嵩画</a:t>
            </a:r>
            <a:r>
              <a:rPr lang="zh-CN" altLang="en-US" b="1" dirty="0" smtClean="0"/>
              <a:t>牛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        蜀</a:t>
            </a:r>
            <a:r>
              <a:rPr lang="zh-CN" altLang="en-US" dirty="0"/>
              <a:t>中有杜</a:t>
            </a:r>
            <a:r>
              <a:rPr lang="zh-CN" altLang="en-US" dirty="0" smtClean="0"/>
              <a:t>处（</a:t>
            </a:r>
            <a:r>
              <a:rPr lang="en-US" altLang="zh-CN" dirty="0" err="1" smtClean="0">
                <a:solidFill>
                  <a:srgbClr val="FF0000"/>
                </a:solidFill>
              </a:rPr>
              <a:t>chŭ</a:t>
            </a:r>
            <a:r>
              <a:rPr lang="zh-CN" altLang="en-US" dirty="0" smtClean="0"/>
              <a:t>）士</a:t>
            </a:r>
            <a:r>
              <a:rPr lang="zh-CN" altLang="en-US" dirty="0"/>
              <a:t>，</a:t>
            </a:r>
            <a:r>
              <a:rPr lang="zh-CN" altLang="en-US" dirty="0" smtClean="0"/>
              <a:t>好书画</a:t>
            </a:r>
            <a:r>
              <a:rPr lang="zh-CN" altLang="en-US" dirty="0"/>
              <a:t>，所</a:t>
            </a:r>
            <a:r>
              <a:rPr lang="zh-CN" altLang="en-US" dirty="0" smtClean="0"/>
              <a:t>宝以</a:t>
            </a:r>
            <a:r>
              <a:rPr lang="zh-CN" altLang="en-US" dirty="0"/>
              <a:t>百数。有戴嵩</a:t>
            </a:r>
            <a:r>
              <a:rPr lang="en-US" altLang="zh-CN" dirty="0"/>
              <a:t>《</a:t>
            </a:r>
            <a:r>
              <a:rPr lang="zh-CN" altLang="en-US" dirty="0"/>
              <a:t>牛</a:t>
            </a:r>
            <a:r>
              <a:rPr lang="en-US" altLang="zh-CN" dirty="0"/>
              <a:t>》</a:t>
            </a:r>
            <a:r>
              <a:rPr lang="zh-CN" altLang="en-US" dirty="0"/>
              <a:t>一轴，尤所爱，锦囊玉</a:t>
            </a:r>
            <a:r>
              <a:rPr lang="zh-CN" altLang="en-US" dirty="0" smtClean="0"/>
              <a:t>轴，</a:t>
            </a:r>
            <a:r>
              <a:rPr lang="zh-CN" altLang="en-US" dirty="0"/>
              <a:t>常以自随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      </a:t>
            </a:r>
            <a:r>
              <a:rPr lang="zh-CN" altLang="en-US" dirty="0" smtClean="0"/>
              <a:t>一日曝（</a:t>
            </a:r>
            <a:r>
              <a:rPr lang="en-US" altLang="zh-CN" dirty="0" err="1" smtClean="0">
                <a:solidFill>
                  <a:srgbClr val="FF0000"/>
                </a:solidFill>
              </a:rPr>
              <a:t>pù</a:t>
            </a:r>
            <a:r>
              <a:rPr lang="zh-CN" altLang="en-US" dirty="0" smtClean="0"/>
              <a:t>）书画</a:t>
            </a:r>
            <a:r>
              <a:rPr lang="zh-CN" altLang="en-US" dirty="0"/>
              <a:t>，有一牧童见之，</a:t>
            </a:r>
            <a:r>
              <a:rPr lang="zh-CN" altLang="en-US" dirty="0" smtClean="0"/>
              <a:t>拊（</a:t>
            </a:r>
            <a:r>
              <a:rPr lang="en-US" altLang="zh-CN" dirty="0" err="1" smtClean="0">
                <a:solidFill>
                  <a:srgbClr val="FF0000"/>
                </a:solidFill>
              </a:rPr>
              <a:t>fŭ</a:t>
            </a:r>
            <a:r>
              <a:rPr lang="zh-CN" altLang="en-US" dirty="0" smtClean="0"/>
              <a:t>）掌大笑</a:t>
            </a:r>
            <a:r>
              <a:rPr lang="zh-CN" altLang="en-US" dirty="0"/>
              <a:t>曰：“此画斗牛也！牛斗力</a:t>
            </a:r>
            <a:r>
              <a:rPr lang="zh-CN" altLang="en-US" dirty="0" smtClean="0"/>
              <a:t>在角，</a:t>
            </a:r>
            <a:r>
              <a:rPr lang="zh-CN" altLang="en-US" dirty="0"/>
              <a:t>尾</a:t>
            </a:r>
            <a:r>
              <a:rPr lang="zh-CN" altLang="en-US" dirty="0" smtClean="0"/>
              <a:t>搐（</a:t>
            </a:r>
            <a:r>
              <a:rPr lang="en-US" altLang="zh-CN" dirty="0" err="1" smtClean="0">
                <a:solidFill>
                  <a:srgbClr val="FF0000"/>
                </a:solidFill>
              </a:rPr>
              <a:t>chù</a:t>
            </a:r>
            <a:r>
              <a:rPr lang="zh-CN" altLang="en-US" dirty="0" smtClean="0"/>
              <a:t>）入</a:t>
            </a:r>
            <a:r>
              <a:rPr lang="zh-CN" altLang="en-US" dirty="0"/>
              <a:t>两股间。今乃掉</a:t>
            </a:r>
            <a:r>
              <a:rPr lang="zh-CN" altLang="en-US" dirty="0" smtClean="0"/>
              <a:t>尾而</a:t>
            </a:r>
            <a:r>
              <a:rPr lang="zh-CN" altLang="en-US" dirty="0"/>
              <a:t>斗，</a:t>
            </a:r>
            <a:r>
              <a:rPr lang="zh-CN" altLang="en-US" dirty="0" smtClean="0"/>
              <a:t>谬（</a:t>
            </a:r>
            <a:r>
              <a:rPr lang="en-US" altLang="zh-CN" dirty="0" err="1" smtClean="0">
                <a:solidFill>
                  <a:srgbClr val="FF0000"/>
                </a:solidFill>
              </a:rPr>
              <a:t>miù</a:t>
            </a:r>
            <a:r>
              <a:rPr lang="zh-CN" altLang="en-US" dirty="0" smtClean="0"/>
              <a:t>）矣</a:t>
            </a:r>
            <a:r>
              <a:rPr lang="zh-CN" altLang="en-US" dirty="0"/>
              <a:t>！”处士笑而</a:t>
            </a:r>
            <a:r>
              <a:rPr lang="zh-CN" altLang="en-US" dirty="0" smtClean="0"/>
              <a:t>然之。古语云：</a:t>
            </a:r>
            <a:r>
              <a:rPr lang="zh-CN" altLang="en-US" dirty="0"/>
              <a:t>“耕当问奴，织当问</a:t>
            </a:r>
            <a:r>
              <a:rPr lang="zh-CN" altLang="en-US" dirty="0" smtClean="0"/>
              <a:t>婢（</a:t>
            </a:r>
            <a:r>
              <a:rPr lang="en-US" altLang="zh-CN" dirty="0" err="1" smtClean="0">
                <a:solidFill>
                  <a:srgbClr val="FF0000"/>
                </a:solidFill>
              </a:rPr>
              <a:t>bì</a:t>
            </a:r>
            <a:r>
              <a:rPr lang="zh-CN" altLang="en-US" dirty="0" smtClean="0"/>
              <a:t>）。</a:t>
            </a:r>
            <a:r>
              <a:rPr lang="zh-CN" altLang="en-US" dirty="0"/>
              <a:t>”不可改也。</a:t>
            </a: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288983"/>
            <a:ext cx="1882247" cy="7694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读一读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28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研读课文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1</a:t>
            </a:r>
            <a:r>
              <a:rPr lang="zh-CN" altLang="zh-CN" dirty="0"/>
              <a:t>、文中出现了哪几个人物？请画出你认为最能表现人物形象的词句，并尝试读一读品一品。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5941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414</TotalTime>
  <Words>1159</Words>
  <Application>Microsoft Office PowerPoint</Application>
  <PresentationFormat>全屏显示(4:3)</PresentationFormat>
  <Paragraphs>103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暗香扑面</vt:lpstr>
      <vt:lpstr>书戴嵩画牛</vt:lpstr>
      <vt:lpstr>人物简介</vt:lpstr>
      <vt:lpstr>“诗词文书画俱佳”的苏轼</vt:lpstr>
      <vt:lpstr>解题</vt:lpstr>
      <vt:lpstr> 《惠崇春江晚景》其一 </vt:lpstr>
      <vt:lpstr>PowerPoint 演示文稿</vt:lpstr>
      <vt:lpstr> 书戴嵩画牛 </vt:lpstr>
      <vt:lpstr> 书戴嵩画牛 </vt:lpstr>
      <vt:lpstr>研读课文</vt:lpstr>
      <vt:lpstr> 2、杜处士对《牛》图“尤所爱”，文中是具体怎么写的？ </vt:lpstr>
      <vt:lpstr> 3、用自己的话说说戴嵩所画斗牛的情形。为什么牧童见到这幅图会“拊掌大笑”？牧童“拊掌大笑”是什么样子的笑？ </vt:lpstr>
      <vt:lpstr> 4、面对牧童的质疑，杜处士也笑了。你觉得他是怎样的笑？试着揣摩一下他的心理。 </vt:lpstr>
      <vt:lpstr> 作者在讲完故事后，引用了一句古语，还发表了自己的看法。说说这两句话是什么意思？ </vt:lpstr>
      <vt:lpstr> 思考：仅仅问就够了吗？作者讲这样一个故事，想要说明什么道理？ </vt:lpstr>
      <vt:lpstr>PowerPoint 演示文稿</vt:lpstr>
      <vt:lpstr>书戴嵩画牛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书戴嵩画牛</dc:title>
  <dc:creator>xbany</dc:creator>
  <cp:lastModifiedBy>Microsoft</cp:lastModifiedBy>
  <cp:revision>20</cp:revision>
  <dcterms:created xsi:type="dcterms:W3CDTF">2018-11-12T11:53:30Z</dcterms:created>
  <dcterms:modified xsi:type="dcterms:W3CDTF">2018-11-30T01:16:29Z</dcterms:modified>
</cp:coreProperties>
</file>