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70" r:id="rId2"/>
    <p:sldId id="256" r:id="rId3"/>
    <p:sldId id="261" r:id="rId4"/>
    <p:sldId id="260" r:id="rId5"/>
    <p:sldId id="262" r:id="rId6"/>
    <p:sldId id="263" r:id="rId7"/>
    <p:sldId id="269" r:id="rId8"/>
    <p:sldId id="268" r:id="rId9"/>
    <p:sldId id="267" r:id="rId10"/>
    <p:sldId id="266" r:id="rId11"/>
    <p:sldId id="265" r:id="rId12"/>
    <p:sldId id="257" r:id="rId13"/>
    <p:sldId id="288" r:id="rId14"/>
    <p:sldId id="289" r:id="rId15"/>
    <p:sldId id="290" r:id="rId16"/>
    <p:sldId id="275" r:id="rId17"/>
    <p:sldId id="258" r:id="rId18"/>
    <p:sldId id="259" r:id="rId19"/>
    <p:sldId id="271" r:id="rId20"/>
    <p:sldId id="272" r:id="rId21"/>
    <p:sldId id="274" r:id="rId22"/>
    <p:sldId id="264" r:id="rId23"/>
    <p:sldId id="276" r:id="rId24"/>
    <p:sldId id="273" r:id="rId25"/>
    <p:sldId id="277" r:id="rId26"/>
    <p:sldId id="281" r:id="rId27"/>
    <p:sldId id="278" r:id="rId28"/>
    <p:sldId id="280" r:id="rId29"/>
    <p:sldId id="282" r:id="rId30"/>
    <p:sldId id="285" r:id="rId31"/>
    <p:sldId id="283" r:id="rId32"/>
    <p:sldId id="286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18B37B-76BA-4A79-93B8-CB089E776C08}" type="datetimeFigureOut">
              <a:rPr lang="zh-CN" altLang="en-US" smtClean="0"/>
              <a:pPr/>
              <a:t>2011-12-8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C40604-2E0F-4FD7-8962-15FBB69D1E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40604-2E0F-4FD7-8962-15FBB69D1E3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40604-2E0F-4FD7-8962-15FBB69D1E31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2011-12-8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2011-12-8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2011-12-8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2011-12-8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2011-12-8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2011-12-8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96919.ht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baike.baidu.com/view/1074358.htm" TargetMode="External"/><Relationship Id="rId4" Type="http://schemas.openxmlformats.org/officeDocument/2006/relationships/hyperlink" Target="http://baike.baidu.com/view/1328260.htm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42982.ht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baike.baidu.com/view/1609498.htm" TargetMode="External"/><Relationship Id="rId4" Type="http://schemas.openxmlformats.org/officeDocument/2006/relationships/hyperlink" Target="http://baike.baidu.com/view/194513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2972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85852" y="357166"/>
            <a:ext cx="485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928794" y="500042"/>
            <a:ext cx="5572164" cy="113877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义务教育课程标准实验教科书人教版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初中语文八年级下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43570" y="5143512"/>
            <a:ext cx="3143272" cy="138499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达州职业技术学院</a:t>
            </a:r>
            <a:endParaRPr lang="en-US" altLang="zh-CN" sz="2800" b="1" dirty="0" smtClean="0">
              <a:latin typeface="华文隶书" pitchFamily="2" charset="-122"/>
              <a:ea typeface="华文隶书" pitchFamily="2" charset="-122"/>
            </a:endParaRPr>
          </a:p>
          <a:p>
            <a:pPr algn="ctr"/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</a:rPr>
              <a:t>09</a:t>
            </a:r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语文教育班    </a:t>
            </a:r>
            <a:endParaRPr lang="en-US" altLang="zh-CN" sz="2800" b="1" dirty="0" smtClean="0">
              <a:latin typeface="华文隶书" pitchFamily="2" charset="-122"/>
              <a:ea typeface="华文隶书" pitchFamily="2" charset="-122"/>
            </a:endParaRPr>
          </a:p>
          <a:p>
            <a:pPr algn="ctr"/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余  慧</a:t>
            </a:r>
            <a:endParaRPr lang="zh-CN" altLang="en-US" sz="28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2071678"/>
            <a:ext cx="738664" cy="2500330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五柳先生传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9" name="Picture 4" descr="xe3BrM71uaSxyrut1q62tK7_PF23yvqOLGo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500298" y="1714488"/>
            <a:ext cx="4857784" cy="3500462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5786" y="1643050"/>
            <a:ext cx="7858180" cy="34778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      赞曰：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  <a:hlinkClick r:id="rId3" action="ppaction://hlinkfile"/>
              </a:rPr>
              <a:t>黔娄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(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qián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lóu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)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之妻有言：“不戚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(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qī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)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戚于贫贱，不汲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(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jí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)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汲于富贵。其言兹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(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zī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)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若人之俦（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chóu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)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乎？衔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(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xián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)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觞（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shāng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)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赋诗，以乐其志。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  <a:hlinkClick r:id="rId4" action="ppaction://hlinkfile"/>
              </a:rPr>
              <a:t>无怀氏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之民欤（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yú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）？</a:t>
            </a:r>
            <a:r>
              <a:rPr lang="zh-CN" altLang="en-US" sz="4000" b="1" dirty="0" smtClean="0">
                <a:latin typeface="华文隶书" pitchFamily="2" charset="-122"/>
                <a:ea typeface="华文隶书" pitchFamily="2" charset="-122"/>
                <a:hlinkClick r:id="rId5" action="ppaction://hlinkfile"/>
              </a:rPr>
              <a:t>葛天氏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之民欤（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yú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）？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5834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2910" y="357166"/>
            <a:ext cx="3500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译文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：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596" y="1285860"/>
            <a:ext cx="8501122" cy="45243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  </a:t>
            </a:r>
            <a:r>
              <a:rPr lang="zh-CN" altLang="en-US" dirty="0" smtClean="0"/>
              <a:t>          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这位先生不知道是什么地方人，也弄不清他的姓名。他的住宅旁边植有五棵柳树，因此就用“五柳”作为他的别号了。五柳先生安闲沉静，很少说话，也不羡慕荣华利禄。喜欢读书，但不执着于对一字一句的琐细解释；每当读书有所领悟的时候，就会高兴得忘了吃。（五柳先生）生性嗜好喝酒，但因为家贫就不能经常得到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。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0034" y="714356"/>
            <a:ext cx="8215370" cy="56323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        亲朋好友知道他这种境况，有时备酒招待他。他前去饮酒时总是开怀畅饮，直到大醉方休；醉后就向主人告辞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，从不以去留为意。他的住室四壁空空荡荡，破旧得连风和太阳都无法遮挡，穿的粗布短衣打满了补丁，饮食简陋而且经常短缺，而他却能安然自得。常常以写诗作文章当娱乐，稍微抒发自己的志趣。他能够忘掉世俗的得失，只愿这样度过自己的一生。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7158" y="1285860"/>
            <a:ext cx="8358246" cy="39703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         赞赏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他说：黔娄的妻子曾经说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：          “ 不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因为处境贫困而终日忧心忡忡，不为了追求富贵而到处奔走钻营。”推究她所说的话，五柳先生不就是黔娄那样的人物吗？一边喝酒，一边作诗，满足自己的志趣，他也许是无怀氏时期的人吧？他也许是葛天氏时期的人吧？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5720" y="571480"/>
            <a:ext cx="8501122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〔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1〕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何许：何处，哪里。</a:t>
            </a:r>
            <a:b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</a:b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〔2〕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不详：不知道。详，详细地知道。</a:t>
            </a:r>
            <a:b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</a:b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〔3〕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因以为号焉：就以此为号。因，因此；以为，以之为。焉，语气助词，相当与“矣”。号，别号。</a:t>
            </a:r>
            <a:b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</a:b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〔4)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荣利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: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荣誉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,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利禄</a:t>
            </a:r>
            <a:endParaRPr lang="zh-CN" altLang="en-US" sz="3600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〔5〕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不求甚解：指对所读的书只求理解含义，不执着于对一字一句的解释。甚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: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过分的。</a:t>
            </a:r>
            <a:b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</a:b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〔6〕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会意：指对书中的意义有所领会。</a:t>
            </a:r>
            <a:b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</a:b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（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7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）性：人的本性。</a:t>
            </a:r>
            <a:b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</a:br>
            <a:endParaRPr lang="zh-CN" altLang="en-US" sz="3600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　　</a:t>
            </a:r>
            <a:endParaRPr lang="zh-CN" altLang="en-US" sz="3600" dirty="0" smtClean="0">
              <a:latin typeface="华文隶书" pitchFamily="2" charset="-122"/>
              <a:ea typeface="华文隶书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4282" y="0"/>
            <a:ext cx="857256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    8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）嗜：爱好，喜欢。</a:t>
            </a:r>
            <a:endParaRPr lang="en-US" altLang="zh-CN" sz="3600" b="1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（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9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）亲旧：亲戚朋友。亲，亲戚。旧，这里指旧交、旧友，老朋友。</a:t>
            </a:r>
            <a:b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</a:b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(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10)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如此：指上文所说的“性嗜酒，家贫，不能常得”。 </a:t>
            </a:r>
            <a:endParaRPr lang="en-US" altLang="zh-CN" sz="3600" b="1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（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11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）或：有时。</a:t>
            </a:r>
            <a:b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</a:b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（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12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）置酒：准备酒。</a:t>
            </a:r>
            <a:b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</a:b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（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13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）招之：邀请他。 </a:t>
            </a:r>
            <a:b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</a:b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（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14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）造饮辄尽：去喝酒就喝个尽兴。造，往、到，到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……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去。辄，就；尽，指喝完。</a:t>
            </a:r>
            <a:b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</a:b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〔15〕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期在必醉：希望一定喝醉。期，期望，希望。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8860" y="642918"/>
            <a:ext cx="3262433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课堂讨论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4" descr="xe3BrM71uaSxyrut1q62tK7_PF23yvqOLGo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928794" y="2357430"/>
            <a:ext cx="4857784" cy="3500462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976" y="714356"/>
            <a:ext cx="6572296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     为什么自号“五柳先生”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? 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体现了他怎样的精神风貌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?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4414" y="2714620"/>
            <a:ext cx="7358114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    可见家居环境清静、淡雅、简朴</a:t>
            </a:r>
          </a:p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由环境可见他淡泊的志趣、不慕荣利的生活态度。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0522407348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4346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214290"/>
            <a:ext cx="4801314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latin typeface="华文隶书" pitchFamily="2" charset="-122"/>
                <a:ea typeface="华文隶书" pitchFamily="2" charset="-122"/>
              </a:rPr>
              <a:t>如何理解“不求甚解”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7224" y="2071678"/>
            <a:ext cx="6000776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kumimoji="1" lang="zh-CN" altLang="en-US" sz="3600" b="1" dirty="0" smtClean="0">
                <a:solidFill>
                  <a:schemeClr val="hlink"/>
                </a:solidFill>
                <a:latin typeface="华文隶书" pitchFamily="2" charset="-122"/>
                <a:ea typeface="华文隶书" pitchFamily="2" charset="-122"/>
              </a:rPr>
              <a:t>        今义</a:t>
            </a:r>
            <a:r>
              <a:rPr kumimoji="1" lang="zh-CN" altLang="en-US" sz="3600" b="1" dirty="0" smtClean="0">
                <a:latin typeface="华文隶书" pitchFamily="2" charset="-122"/>
                <a:ea typeface="华文隶书" pitchFamily="2" charset="-122"/>
              </a:rPr>
              <a:t>：只求懂得个大概，不求深刻了解（含贬义）。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8662" y="4143380"/>
            <a:ext cx="5572164" cy="17543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  </a:t>
            </a:r>
            <a:r>
              <a:rPr lang="zh-CN" altLang="en-US" sz="3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读书目的，不是追求名利，是求得精神享受和安慰，寄托感思。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4414" y="785794"/>
            <a:ext cx="5500726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“嗜酒”有说明什么？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8662" y="2285992"/>
            <a:ext cx="6072214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、借酒醉获得心灵的平静</a:t>
            </a:r>
          </a:p>
          <a:p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、体现了他的率真放达的天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14480" y="785794"/>
            <a:ext cx="5072098" cy="10156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导   语   设   计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8" name="Picture 4" descr="xe3BrM71uaSxyrut1q62tK7_PF23yvqOLGo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00166" y="2000240"/>
            <a:ext cx="6000792" cy="3933853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784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224" y="714356"/>
            <a:ext cx="5929386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      他为什么“常著文章自娱”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?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2910" y="2967335"/>
            <a:ext cx="6215090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、淡泊名利。</a:t>
            </a:r>
          </a:p>
          <a:p>
            <a:r>
              <a:rPr lang="en-US" altLang="zh-CN" sz="3600" dirty="0" smtClean="0"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、他实际上有痛苦，但能从读书、饮酒、写文章当中得到解脱和乐趣。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6050" y="785794"/>
            <a:ext cx="3262433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课文赏析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4" descr="xe3BrM71uaSxyrut1q62tK7_PF23yvqOLGo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357422" y="2500306"/>
            <a:ext cx="4857784" cy="3500462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0" y="1285860"/>
            <a:ext cx="1785950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隶书" pitchFamily="2" charset="-122"/>
                <a:ea typeface="华文隶书" pitchFamily="2" charset="-122"/>
              </a:rPr>
              <a:t>性格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2214546" y="1928802"/>
            <a:ext cx="857256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240" y="1571612"/>
            <a:ext cx="221457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闲静少言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5500694" y="2000240"/>
            <a:ext cx="1000132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15140" y="1643050"/>
            <a:ext cx="207170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不慕荣利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0" y="3786190"/>
            <a:ext cx="1571604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志趣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1571604" y="4500570"/>
            <a:ext cx="928694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00364" y="4286256"/>
            <a:ext cx="221457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读书饮酒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5357818" y="4643446"/>
            <a:ext cx="1071570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15140" y="4500570"/>
            <a:ext cx="221457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常著文章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allAtOnce" animBg="1"/>
      <p:bldP spid="6" grpId="0" animBg="1"/>
      <p:bldP spid="7" grpId="0" build="allAtOnce" animBg="1"/>
      <p:bldP spid="8" grpId="0" animBg="1"/>
      <p:bldP spid="9" grpId="0" animBg="1"/>
      <p:bldP spid="10" grpId="0" build="allAtOnce" animBg="1"/>
      <p:bldP spid="11" grpId="0" animBg="1"/>
      <p:bldP spid="12" grpId="0" animBg="1"/>
      <p:bldP spid="12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14546" y="571480"/>
            <a:ext cx="3857652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华文隶书" pitchFamily="2" charset="-122"/>
                <a:ea typeface="华文隶书" pitchFamily="2" charset="-122"/>
              </a:rPr>
              <a:t>板书设计</a:t>
            </a:r>
            <a:endParaRPr lang="zh-CN" altLang="en-US" sz="6000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4" descr="xe3BrM71uaSxyrut1q62tK7_PF23yvqOLGo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285984" y="2285992"/>
            <a:ext cx="4857784" cy="3500462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7" descr="TREES"/>
          <p:cNvPicPr>
            <a:picLocks noChangeAspect="1" noChangeArrowheads="1"/>
          </p:cNvPicPr>
          <p:nvPr/>
        </p:nvPicPr>
        <p:blipFill>
          <a:blip r:embed="rId2">
            <a:lum bright="24000" contrast="30000"/>
          </a:blip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</p:spPr>
      </p:pic>
      <p:pic>
        <p:nvPicPr>
          <p:cNvPr id="2" name="图片 1" descr="0522407348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4348" y="2857496"/>
            <a:ext cx="500066" cy="206210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五</a:t>
            </a:r>
          </a:p>
          <a:p>
            <a:pPr algn="ctr"/>
            <a:r>
              <a:rPr lang="zh-CN" altLang="en-US" sz="32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柳</a:t>
            </a:r>
          </a:p>
          <a:p>
            <a:pPr algn="ctr"/>
            <a:r>
              <a:rPr lang="zh-CN" altLang="en-US" sz="32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先</a:t>
            </a:r>
          </a:p>
          <a:p>
            <a:pPr algn="ctr"/>
            <a:r>
              <a:rPr lang="zh-CN" altLang="en-US" sz="32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生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428728" y="2143116"/>
            <a:ext cx="500066" cy="328614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28795" y="1928802"/>
            <a:ext cx="1071569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性格</a:t>
            </a:r>
            <a:endParaRPr lang="zh-CN" altLang="en-US" sz="32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0B0323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868" y="1714488"/>
            <a:ext cx="2500330" cy="10772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闲静少言</a:t>
            </a:r>
          </a:p>
          <a:p>
            <a:pPr algn="ctr"/>
            <a:r>
              <a:rPr lang="zh-CN" altLang="en-US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不慕荣利</a:t>
            </a:r>
            <a:endParaRPr lang="zh-CN" altLang="en-US" sz="3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B0323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28794" y="3214686"/>
            <a:ext cx="10054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生活</a:t>
            </a:r>
            <a:endParaRPr lang="zh-CN" altLang="en-US" sz="32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0B0323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28794" y="4929198"/>
            <a:ext cx="1005403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志趣</a:t>
            </a:r>
            <a:endParaRPr lang="zh-CN" altLang="en-US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B0323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28992" y="3071810"/>
            <a:ext cx="4000528" cy="10772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环堵萧然，不蔽风日</a:t>
            </a:r>
          </a:p>
          <a:p>
            <a:pPr algn="ctr"/>
            <a:r>
              <a:rPr lang="zh-CN" altLang="en-US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短褐穿结，箪瓢屡空</a:t>
            </a:r>
            <a:endParaRPr lang="zh-CN" altLang="en-US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B0323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14744" y="4786322"/>
            <a:ext cx="1500198" cy="15696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读  书</a:t>
            </a:r>
          </a:p>
          <a:p>
            <a:pPr algn="ctr"/>
            <a:r>
              <a:rPr lang="zh-CN" altLang="en-US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饮  酒</a:t>
            </a:r>
          </a:p>
          <a:p>
            <a:pPr algn="ctr"/>
            <a:r>
              <a:rPr lang="zh-CN" altLang="en-US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写文章</a:t>
            </a:r>
            <a:endParaRPr lang="zh-CN" altLang="en-US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B0323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86380" y="4786322"/>
            <a:ext cx="3262432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好读书</a:t>
            </a:r>
            <a:r>
              <a:rPr lang="en-US" altLang="zh-CN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,</a:t>
            </a:r>
            <a:r>
              <a:rPr lang="zh-CN" altLang="en-US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不求甚解</a:t>
            </a:r>
            <a:endParaRPr lang="zh-CN" altLang="en-US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B0323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86380" y="5429264"/>
            <a:ext cx="3262432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性嗜酒</a:t>
            </a:r>
            <a:r>
              <a:rPr lang="en-US" altLang="zh-CN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,</a:t>
            </a:r>
            <a:r>
              <a:rPr lang="zh-CN" altLang="en-US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期在必醉</a:t>
            </a:r>
            <a:endParaRPr lang="zh-CN" altLang="en-US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B0323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57818" y="5857892"/>
            <a:ext cx="2646878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B0323"/>
                </a:solidFill>
                <a:latin typeface="华文隶书" pitchFamily="2" charset="-122"/>
                <a:ea typeface="华文隶书" pitchFamily="2" charset="-122"/>
              </a:rPr>
              <a:t>常著文章自娱</a:t>
            </a:r>
            <a:endParaRPr lang="zh-CN" altLang="en-US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B0323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596" y="500042"/>
            <a:ext cx="77867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600" dirty="0" smtClean="0">
                <a:latin typeface="华文隶书" pitchFamily="2" charset="-122"/>
                <a:ea typeface="华文隶书" pitchFamily="2" charset="-122"/>
              </a:rPr>
              <a:t>      哪些语句表现五柳先生的性格、生活和志趣？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4414" y="1928802"/>
            <a:ext cx="7000924" cy="45243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隐者风范：闲静少言，不慕荣利</a:t>
            </a:r>
          </a:p>
          <a:p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书中求乐：好读书，不求甚解</a:t>
            </a:r>
          </a:p>
          <a:p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率真放达：性嗜酒，期在必醉，曾不吝情去留</a:t>
            </a:r>
          </a:p>
          <a:p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安贫乐道：短褐穿结，箪瓢屡空，晏如也</a:t>
            </a:r>
          </a:p>
          <a:p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自得其乐，淡泊名利：常著文章自娱，忘    怀得失。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5786" y="1571612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作者与五柳先生关系？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500042"/>
            <a:ext cx="2357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华文隶书" pitchFamily="2" charset="-122"/>
                <a:ea typeface="华文隶书" pitchFamily="2" charset="-122"/>
              </a:rPr>
              <a:t>思考：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4348" y="2967335"/>
            <a:ext cx="7429552" cy="23083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、借五柳先生写自己。</a:t>
            </a:r>
          </a:p>
          <a:p>
            <a:r>
              <a:rPr lang="en-US" altLang="zh-CN" sz="3600" dirty="0" smtClean="0"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、五柳先生的生活情趣，正是    陶  渊明弃官归隐、安贫乐道的人生态度的反映。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0364" y="785794"/>
            <a:ext cx="32624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扩展阅读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4" descr="xe3BrM71uaSxyrut1q62tK7_PF23yvqOLGo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143108" y="2143116"/>
            <a:ext cx="5214974" cy="392909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18002" y="324433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latin typeface="华文隶书" pitchFamily="2" charset="-122"/>
                <a:ea typeface="华文隶书" pitchFamily="2" charset="-122"/>
              </a:rPr>
              <a:t>扩展阅读</a:t>
            </a:r>
            <a:endParaRPr lang="zh-CN" altLang="en-US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图片 3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5786" y="1428736"/>
            <a:ext cx="7858180" cy="418576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华文隶书" pitchFamily="2" charset="-122"/>
                <a:ea typeface="华文隶书" pitchFamily="2" charset="-122"/>
              </a:rPr>
              <a:t>                      </a:t>
            </a:r>
            <a:r>
              <a:rPr lang="zh-CN" altLang="en-US" sz="4000" b="1" dirty="0" smtClean="0">
                <a:latin typeface="华文隶书" pitchFamily="2" charset="-122"/>
                <a:ea typeface="华文隶书" pitchFamily="2" charset="-122"/>
              </a:rPr>
              <a:t>    </a:t>
            </a:r>
            <a:r>
              <a:rPr lang="zh-CN" altLang="en-US" sz="4800" b="1" dirty="0" smtClean="0">
                <a:latin typeface="华文隶书" pitchFamily="2" charset="-122"/>
                <a:ea typeface="华文隶书" pitchFamily="2" charset="-122"/>
              </a:rPr>
              <a:t>饮酒</a:t>
            </a:r>
            <a:r>
              <a:rPr lang="zh-CN" altLang="en-US" sz="4000" dirty="0" smtClean="0"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4000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4000" dirty="0" smtClean="0">
                <a:latin typeface="华文隶书" pitchFamily="2" charset="-122"/>
                <a:ea typeface="华文隶书" pitchFamily="2" charset="-122"/>
              </a:rPr>
              <a:t>　　结庐在人境，而无车马喧。 </a:t>
            </a:r>
          </a:p>
          <a:p>
            <a:r>
              <a:rPr lang="zh-CN" altLang="en-US" sz="4000" dirty="0" smtClean="0">
                <a:latin typeface="华文隶书" pitchFamily="2" charset="-122"/>
                <a:ea typeface="华文隶书" pitchFamily="2" charset="-122"/>
              </a:rPr>
              <a:t>　　问君何能尔？心远地自偏。 </a:t>
            </a:r>
          </a:p>
          <a:p>
            <a:r>
              <a:rPr lang="zh-CN" altLang="en-US" sz="4000" dirty="0" smtClean="0">
                <a:latin typeface="华文隶书" pitchFamily="2" charset="-122"/>
                <a:ea typeface="华文隶书" pitchFamily="2" charset="-122"/>
              </a:rPr>
              <a:t>　　采菊东篱下，悠然见南山。 </a:t>
            </a:r>
          </a:p>
          <a:p>
            <a:r>
              <a:rPr lang="zh-CN" altLang="en-US" sz="4000" dirty="0" smtClean="0">
                <a:latin typeface="华文隶书" pitchFamily="2" charset="-122"/>
                <a:ea typeface="华文隶书" pitchFamily="2" charset="-122"/>
              </a:rPr>
              <a:t>　　山气日夕佳，飞鸟相与还。 </a:t>
            </a:r>
          </a:p>
          <a:p>
            <a:r>
              <a:rPr lang="zh-CN" altLang="en-US" sz="4000" dirty="0" smtClean="0">
                <a:latin typeface="华文隶书" pitchFamily="2" charset="-122"/>
                <a:ea typeface="华文隶书" pitchFamily="2" charset="-122"/>
              </a:rPr>
              <a:t>　　此中有真意，欲辨已忘言。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18002" y="324433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latin typeface="华文隶书" pitchFamily="2" charset="-122"/>
                <a:ea typeface="华文隶书" pitchFamily="2" charset="-122"/>
              </a:rPr>
              <a:t>扩展阅读</a:t>
            </a:r>
            <a:endParaRPr lang="zh-CN" altLang="en-US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图片 3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8662" y="357166"/>
            <a:ext cx="7572428" cy="61863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译文：</a:t>
            </a:r>
          </a:p>
          <a:p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　　我家建在众人聚居繁华道，可从没有烦神应酬车马喧闹。 </a:t>
            </a:r>
          </a:p>
          <a:p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　　要问我怎能如此超凡洒脱，心灵避离尘俗自然幽静远邈。 </a:t>
            </a:r>
          </a:p>
          <a:p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　　东墙下采撷清菊心情徜徉，猛然抬头喜见南山胜景绝妙。 </a:t>
            </a:r>
          </a:p>
          <a:p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　　暮色中缕缕彩雾萦绕升腾，结队的鸟儿回翔远山的怀抱。 </a:t>
            </a:r>
          </a:p>
          <a:p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　　南山仰止啊，这有人生的真义，我该怎样表达内中深奥！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rgbClr val="92D05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785786" y="1285860"/>
            <a:ext cx="7929618" cy="50783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        同学们，你们知道什么是传吗？传是指记录某人生平事迹的文字。这篇课文记述的就是五柳先生的生平，他因宅边有五柳树而为自己称之为“五柳先生”以此来表达自己的志向。他守志安平、淡泊名利、不与世俗同流合污的高尚节操是值得我们深深体会的，那么，我们就一起来学习本文，看看先生到底是怎样一个人。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18002" y="324433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latin typeface="华文隶书" pitchFamily="2" charset="-122"/>
                <a:ea typeface="华文隶书" pitchFamily="2" charset="-122"/>
              </a:rPr>
              <a:t>扩展阅读</a:t>
            </a:r>
            <a:endParaRPr lang="zh-CN" altLang="en-US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图片 3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43174" y="428604"/>
            <a:ext cx="3429024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latin typeface="华文隶书" pitchFamily="2" charset="-122"/>
                <a:ea typeface="华文隶书" pitchFamily="2" charset="-122"/>
              </a:rPr>
              <a:t>拓展延伸</a:t>
            </a:r>
            <a:br>
              <a:rPr lang="zh-CN" altLang="en-US" sz="6000" dirty="0" smtClean="0">
                <a:latin typeface="华文隶书" pitchFamily="2" charset="-122"/>
                <a:ea typeface="华文隶书" pitchFamily="2" charset="-122"/>
              </a:rPr>
            </a:br>
            <a:endParaRPr lang="zh-CN" altLang="en-US" sz="6000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6" name="Picture 4" descr="xe3BrM71uaSxyrut1q62tK7_PF23yvqOLGo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214546" y="2071678"/>
            <a:ext cx="5357850" cy="3714776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18002" y="324433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latin typeface="华文隶书" pitchFamily="2" charset="-122"/>
                <a:ea typeface="华文隶书" pitchFamily="2" charset="-122"/>
              </a:rPr>
              <a:t>扩展阅读</a:t>
            </a:r>
            <a:endParaRPr lang="zh-CN" altLang="en-US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图片 3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42976" y="1643050"/>
            <a:ext cx="7500990" cy="4247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en-US" sz="5400" dirty="0" smtClean="0">
                <a:latin typeface="华文隶书" pitchFamily="2" charset="-122"/>
                <a:ea typeface="华文隶书" pitchFamily="2" charset="-122"/>
              </a:rPr>
              <a:t>、阅读陶渊明的</a:t>
            </a:r>
            <a:r>
              <a:rPr lang="en-US" altLang="zh-CN" sz="5400" dirty="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5400" dirty="0" smtClean="0">
                <a:latin typeface="华文隶书" pitchFamily="2" charset="-122"/>
                <a:ea typeface="华文隶书" pitchFamily="2" charset="-122"/>
              </a:rPr>
              <a:t>归去来兮辞</a:t>
            </a:r>
            <a:r>
              <a:rPr lang="en-US" altLang="zh-CN" sz="5400" dirty="0" smtClean="0"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5400" dirty="0" smtClean="0">
                <a:latin typeface="华文隶书" pitchFamily="2" charset="-122"/>
                <a:ea typeface="华文隶书" pitchFamily="2" charset="-122"/>
              </a:rPr>
              <a:t>，进一步了解陶渊明。</a:t>
            </a:r>
          </a:p>
          <a:p>
            <a:r>
              <a:rPr lang="en-US" altLang="zh-CN" sz="5400" dirty="0" smtClean="0"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en-US" sz="5400" dirty="0" smtClean="0">
                <a:latin typeface="华文隶书" pitchFamily="2" charset="-122"/>
                <a:ea typeface="华文隶书" pitchFamily="2" charset="-122"/>
              </a:rPr>
              <a:t>、给同学或自己写一篇小传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。 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0522407348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18002" y="324433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latin typeface="华文隶书" pitchFamily="2" charset="-122"/>
                <a:ea typeface="华文隶书" pitchFamily="2" charset="-122"/>
              </a:rPr>
              <a:t>扩展阅读</a:t>
            </a:r>
            <a:endParaRPr lang="zh-CN" altLang="en-US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" name="Picture 4" descr="xe3BrM71uaSxyrut1q62tK7_PF23yvqOLGo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285984" y="2143116"/>
            <a:ext cx="4857784" cy="3500462"/>
          </a:xfrm>
          <a:prstGeom prst="rect">
            <a:avLst/>
          </a:prstGeom>
          <a:noFill/>
          <a:ln/>
        </p:spPr>
      </p:pic>
      <p:sp>
        <p:nvSpPr>
          <p:cNvPr id="9" name="矩形 8"/>
          <p:cNvSpPr/>
          <p:nvPr/>
        </p:nvSpPr>
        <p:spPr>
          <a:xfrm>
            <a:off x="0" y="1571612"/>
            <a:ext cx="8610049" cy="1754326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衷心感谢各位领导、专家、</a:t>
            </a:r>
            <a:endParaRPr lang="en-US" altLang="zh-CN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同仁莅临指导！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72330" y="4643446"/>
            <a:ext cx="192882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华文隶书" pitchFamily="2" charset="-122"/>
                <a:ea typeface="华文隶书" pitchFamily="2" charset="-122"/>
              </a:rPr>
              <a:t>谢谢！</a:t>
            </a:r>
            <a:endParaRPr lang="zh-CN" altLang="en-US" sz="80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14546" y="857232"/>
            <a:ext cx="4643470" cy="10156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作  者  简  介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" name="Picture 4" descr="xe3BrM71uaSxyrut1q62tK7_PF23yvqOLGo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85918" y="2214554"/>
            <a:ext cx="5786478" cy="428628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522407348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3" descr="m30tao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571480"/>
            <a:ext cx="3286148" cy="55626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786182" y="714356"/>
            <a:ext cx="514353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ea typeface="华文中宋" pitchFamily="2" charset="-122"/>
              </a:rPr>
              <a:t>                       </a:t>
            </a:r>
            <a:r>
              <a:rPr kumimoji="1" lang="zh-CN" altLang="en-US" sz="3600" b="1" dirty="0" smtClean="0">
                <a:latin typeface="华文隶书" pitchFamily="2" charset="-122"/>
                <a:ea typeface="华文隶书" pitchFamily="2" charset="-122"/>
              </a:rPr>
              <a:t>陶渊明，名潜，字元亮，东晋著名诗人。因不满当时社会现实，辞去官职，归隐田园。长于诗文辞赋，多田园诗。其诗文多歌颂优美的自然景色和淳朴的农村生活。代表作有</a:t>
            </a:r>
            <a:r>
              <a:rPr kumimoji="1" lang="en-US" altLang="zh-CN" sz="3600" b="1" dirty="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kumimoji="1" lang="zh-CN" altLang="en-US" sz="3600" b="1" dirty="0" smtClean="0">
                <a:latin typeface="华文隶书" pitchFamily="2" charset="-122"/>
                <a:ea typeface="华文隶书" pitchFamily="2" charset="-122"/>
              </a:rPr>
              <a:t>桃花源记</a:t>
            </a:r>
            <a:r>
              <a:rPr kumimoji="1" lang="en-US" altLang="zh-CN" sz="3600" b="1" dirty="0" smtClean="0">
                <a:latin typeface="华文隶书" pitchFamily="2" charset="-122"/>
                <a:ea typeface="华文隶书" pitchFamily="2" charset="-122"/>
              </a:rPr>
              <a:t>》</a:t>
            </a:r>
            <a:r>
              <a:rPr kumimoji="1" lang="zh-CN" altLang="en-US" sz="3600" b="1" dirty="0" smtClean="0">
                <a:latin typeface="华文隶书" pitchFamily="2" charset="-122"/>
                <a:ea typeface="华文隶书" pitchFamily="2" charset="-122"/>
              </a:rPr>
              <a:t>、</a:t>
            </a:r>
            <a:r>
              <a:rPr kumimoji="1" lang="en-US" altLang="zh-CN" sz="3600" b="1" dirty="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kumimoji="1" lang="zh-CN" altLang="en-US" sz="3600" b="1" dirty="0" smtClean="0">
                <a:latin typeface="华文隶书" pitchFamily="2" charset="-122"/>
                <a:ea typeface="华文隶书" pitchFamily="2" charset="-122"/>
              </a:rPr>
              <a:t>归去来兮辞</a:t>
            </a:r>
            <a:r>
              <a:rPr kumimoji="1" lang="en-US" altLang="zh-CN" sz="3600" b="1" dirty="0" smtClean="0">
                <a:latin typeface="华文隶书" pitchFamily="2" charset="-122"/>
                <a:ea typeface="华文隶书" pitchFamily="2" charset="-122"/>
              </a:rPr>
              <a:t>》</a:t>
            </a:r>
            <a:r>
              <a:rPr kumimoji="1" lang="zh-CN" altLang="en-US" sz="3600" b="1" dirty="0" smtClean="0">
                <a:latin typeface="华文隶书" pitchFamily="2" charset="-122"/>
                <a:ea typeface="华文隶书" pitchFamily="2" charset="-122"/>
              </a:rPr>
              <a:t>、</a:t>
            </a:r>
            <a:r>
              <a:rPr kumimoji="1" lang="en-US" altLang="zh-CN" sz="3600" b="1" dirty="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kumimoji="1" lang="zh-CN" altLang="en-US" sz="3600" b="1" dirty="0" smtClean="0">
                <a:latin typeface="华文隶书" pitchFamily="2" charset="-122"/>
                <a:ea typeface="华文隶书" pitchFamily="2" charset="-122"/>
              </a:rPr>
              <a:t>归园田居</a:t>
            </a:r>
            <a:r>
              <a:rPr kumimoji="1" lang="en-US" altLang="zh-CN" sz="3600" b="1" dirty="0" smtClean="0">
                <a:latin typeface="华文隶书" pitchFamily="2" charset="-122"/>
                <a:ea typeface="华文隶书" pitchFamily="2" charset="-122"/>
              </a:rPr>
              <a:t>》</a:t>
            </a:r>
            <a:r>
              <a:rPr kumimoji="1" lang="zh-CN" altLang="en-US" sz="3600" b="1" dirty="0" smtClean="0">
                <a:latin typeface="华文隶书" pitchFamily="2" charset="-122"/>
                <a:ea typeface="华文隶书" pitchFamily="2" charset="-122"/>
              </a:rPr>
              <a:t>等。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</p:pic>
      <p:sp>
        <p:nvSpPr>
          <p:cNvPr id="3" name="矩形 2"/>
          <p:cNvSpPr/>
          <p:nvPr/>
        </p:nvSpPr>
        <p:spPr>
          <a:xfrm>
            <a:off x="714348" y="1142984"/>
            <a:ext cx="7643866" cy="50783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生平与作品：</a:t>
            </a:r>
            <a:endParaRPr lang="en-US" altLang="zh-CN" sz="3600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en-US" altLang="zh-CN" sz="3600" dirty="0" smtClean="0">
                <a:latin typeface="华文隶书" pitchFamily="2" charset="-122"/>
                <a:ea typeface="华文隶书" pitchFamily="2" charset="-122"/>
              </a:rPr>
              <a:t>         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 陶渊明出身没落的官宦家庭，曾祖陶侃曾官至大司马，都督八州军事，封长沙郡公。祖父作过太守，父亲早死，母亲是东晋名士孟嘉的女儿。陶渊明一生曾做过几年地方小官，后“不为五斗米折腰”，辞官回家，从晋安帝义熙二年</a:t>
            </a:r>
            <a:r>
              <a:rPr lang="en-US" altLang="zh-CN" sz="3600" dirty="0" smtClean="0"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公元</a:t>
            </a:r>
            <a:r>
              <a:rPr lang="en-US" altLang="zh-CN" sz="3600" dirty="0" smtClean="0">
                <a:latin typeface="华文隶书" pitchFamily="2" charset="-122"/>
                <a:ea typeface="华文隶书" pitchFamily="2" charset="-122"/>
              </a:rPr>
              <a:t>406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年</a:t>
            </a:r>
            <a:r>
              <a:rPr lang="en-US" altLang="zh-CN" sz="3600" dirty="0" smtClean="0">
                <a:latin typeface="华文隶书" pitchFamily="2" charset="-122"/>
                <a:ea typeface="华文隶书" pitchFamily="2" charset="-122"/>
              </a:rPr>
              <a:t>)</a:t>
            </a:r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起隐居不仕。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472" y="357166"/>
            <a:ext cx="8072462" cy="618630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直至宋文帝元嘉四年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(427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年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)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病故。归田的这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20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多年，是他创作最丰富的时期。 陶渊明流传至今的作品有诗一百二十余首，另有文、赋等十余篇。陶渊明今存诗歌共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125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首。田园生活是陶诗的重要题材，因此后来人们将他称作“田园诗人”。他最著名的作品为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桃花源记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，描述了一个他所憧憬的桃花源社会，和谐美好，没有战乱，自食其力的社会。使得桃花源与乌托邦齐名，都代表了一个美好的幻想。 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7356" y="500042"/>
            <a:ext cx="3357586" cy="10156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朗读感悟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4" descr="xe3BrM71uaSxyrut1q62tK7_PF23yvqOLGo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928794" y="2000240"/>
            <a:ext cx="4857784" cy="3500462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52240734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158" y="285728"/>
            <a:ext cx="8286808" cy="618630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        先生不知人也，不详其姓字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,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宅边有五柳树，因以为号焉。闲静少言，不慕荣利。好（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hào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）读书，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  <a:hlinkClick r:id="rId3" action="ppaction://hlinkfile"/>
              </a:rPr>
              <a:t>不求甚解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；每有会意，便欣然忘食。性嗜（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shì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)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酒，家贫不能常得。亲旧知其如此，或置酒而招之；造饮辄（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zhé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）尽，期在必醉。既醉而退，曾（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zēng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 )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不吝（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lìn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）情去留。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  <a:hlinkClick r:id="rId4" action="ppaction://hlinkfile"/>
              </a:rPr>
              <a:t>环堵萧然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，不蔽风日；短褐（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hè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）穿结，箪（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dān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）瓢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(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piáo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)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屡（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lǚ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）空，晏（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yàn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）如也。常著文章自娱，颇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(</a:t>
            </a:r>
            <a:r>
              <a:rPr lang="en-US" altLang="zh-CN" sz="3600" b="1" dirty="0" err="1" smtClean="0">
                <a:latin typeface="华文隶书" pitchFamily="2" charset="-122"/>
                <a:ea typeface="华文隶书" pitchFamily="2" charset="-122"/>
              </a:rPr>
              <a:t>pō</a:t>
            </a:r>
            <a:r>
              <a:rPr lang="en-US" altLang="zh-CN" sz="3600" b="1" dirty="0" smtClean="0">
                <a:latin typeface="华文隶书" pitchFamily="2" charset="-122"/>
                <a:ea typeface="华文隶书" pitchFamily="2" charset="-122"/>
              </a:rPr>
              <a:t>)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示己志。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  <a:hlinkClick r:id="rId5" action="ppaction://hlinkfile"/>
              </a:rPr>
              <a:t>忘怀得失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，以此自终。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1333</Words>
  <PresentationFormat>全屏显示(4:3)</PresentationFormat>
  <Paragraphs>99</Paragraphs>
  <Slides>32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微软用户</cp:lastModifiedBy>
  <cp:revision>29</cp:revision>
  <dcterms:modified xsi:type="dcterms:W3CDTF">2011-12-08T05:25:11Z</dcterms:modified>
</cp:coreProperties>
</file>