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2"/>
  </p:notesMasterIdLst>
  <p:sldIdLst>
    <p:sldId id="256" r:id="rId2"/>
    <p:sldId id="351" r:id="rId3"/>
    <p:sldId id="352" r:id="rId4"/>
    <p:sldId id="339" r:id="rId5"/>
    <p:sldId id="341" r:id="rId6"/>
    <p:sldId id="338" r:id="rId7"/>
    <p:sldId id="342" r:id="rId8"/>
    <p:sldId id="344" r:id="rId9"/>
    <p:sldId id="343" r:id="rId10"/>
    <p:sldId id="350" r:id="rId11"/>
    <p:sldId id="348" r:id="rId12"/>
    <p:sldId id="349" r:id="rId13"/>
    <p:sldId id="276" r:id="rId14"/>
    <p:sldId id="304" r:id="rId15"/>
    <p:sldId id="291" r:id="rId16"/>
    <p:sldId id="271" r:id="rId17"/>
    <p:sldId id="277" r:id="rId18"/>
    <p:sldId id="353" r:id="rId19"/>
    <p:sldId id="336" r:id="rId20"/>
    <p:sldId id="337" r:id="rId21"/>
    <p:sldId id="335" r:id="rId22"/>
    <p:sldId id="307" r:id="rId23"/>
    <p:sldId id="308" r:id="rId24"/>
    <p:sldId id="309" r:id="rId25"/>
    <p:sldId id="315" r:id="rId26"/>
    <p:sldId id="316" r:id="rId27"/>
    <p:sldId id="317" r:id="rId28"/>
    <p:sldId id="318" r:id="rId29"/>
    <p:sldId id="310" r:id="rId30"/>
    <p:sldId id="311" r:id="rId31"/>
    <p:sldId id="312" r:id="rId32"/>
    <p:sldId id="313" r:id="rId33"/>
    <p:sldId id="314" r:id="rId34"/>
    <p:sldId id="319" r:id="rId35"/>
    <p:sldId id="347" r:id="rId36"/>
    <p:sldId id="278" r:id="rId37"/>
    <p:sldId id="326" r:id="rId38"/>
    <p:sldId id="327" r:id="rId39"/>
    <p:sldId id="328" r:id="rId40"/>
    <p:sldId id="329" r:id="rId41"/>
    <p:sldId id="330" r:id="rId42"/>
    <p:sldId id="331" r:id="rId43"/>
    <p:sldId id="332" r:id="rId44"/>
    <p:sldId id="293" r:id="rId45"/>
    <p:sldId id="269" r:id="rId46"/>
    <p:sldId id="346" r:id="rId47"/>
    <p:sldId id="279" r:id="rId48"/>
    <p:sldId id="295" r:id="rId49"/>
    <p:sldId id="280" r:id="rId50"/>
    <p:sldId id="296" r:id="rId51"/>
    <p:sldId id="281" r:id="rId52"/>
    <p:sldId id="324" r:id="rId53"/>
    <p:sldId id="320" r:id="rId54"/>
    <p:sldId id="321" r:id="rId55"/>
    <p:sldId id="333" r:id="rId56"/>
    <p:sldId id="334" r:id="rId57"/>
    <p:sldId id="282" r:id="rId58"/>
    <p:sldId id="322" r:id="rId59"/>
    <p:sldId id="323" r:id="rId60"/>
    <p:sldId id="259" r:id="rId6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CCFFFF"/>
    <a:srgbClr val="FF99FF"/>
    <a:srgbClr val="FFFFFF"/>
    <a:srgbClr val="FFFFCC"/>
    <a:srgbClr val="99CCFF"/>
    <a:srgbClr val="CCECFF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4" autoAdjust="0"/>
    <p:restoredTop sz="94708" autoAdjust="0"/>
  </p:normalViewPr>
  <p:slideViewPr>
    <p:cSldViewPr>
      <p:cViewPr varScale="1">
        <p:scale>
          <a:sx n="65" d="100"/>
          <a:sy n="65" d="100"/>
        </p:scale>
        <p:origin x="-10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56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29F3A4-B2BE-4849-98D8-DBCC0418D2E4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30A51-2BDC-47F8-A56E-F7BF19637D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A30A51-2BDC-47F8-A56E-F7BF19637DF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A30A51-2BDC-47F8-A56E-F7BF19637DF0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F0BA4-FA3D-4177-8AD3-DBC62ADD112E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E33E9-2F59-428C-A351-0AB5D51097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F0BA4-FA3D-4177-8AD3-DBC62ADD112E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E33E9-2F59-428C-A351-0AB5D51097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F0BA4-FA3D-4177-8AD3-DBC62ADD112E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E33E9-2F59-428C-A351-0AB5D51097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F0BA4-FA3D-4177-8AD3-DBC62ADD112E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E33E9-2F59-428C-A351-0AB5D51097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F0BA4-FA3D-4177-8AD3-DBC62ADD112E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E33E9-2F59-428C-A351-0AB5D51097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F0BA4-FA3D-4177-8AD3-DBC62ADD112E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E33E9-2F59-428C-A351-0AB5D51097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F0BA4-FA3D-4177-8AD3-DBC62ADD112E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E33E9-2F59-428C-A351-0AB5D51097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F0BA4-FA3D-4177-8AD3-DBC62ADD112E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E33E9-2F59-428C-A351-0AB5D51097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F0BA4-FA3D-4177-8AD3-DBC62ADD112E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E33E9-2F59-428C-A351-0AB5D51097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F0BA4-FA3D-4177-8AD3-DBC62ADD112E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E33E9-2F59-428C-A351-0AB5D51097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F0BA4-FA3D-4177-8AD3-DBC62ADD112E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E33E9-2F59-428C-A351-0AB5D51097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F0BA4-FA3D-4177-8AD3-DBC62ADD112E}" type="datetimeFigureOut">
              <a:rPr lang="zh-CN" altLang="en-US" smtClean="0"/>
              <a:pPr/>
              <a:t>2011-4-16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E33E9-2F59-428C-A351-0AB5D51097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09&#35821;&#25991;\&#20065;&#19979;&#20154;&#23478;\21-1&#20065;&#19979;&#20154;&#23478;&#26391;&#35835;_320x240.wmv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slide" Target="slide57.xml"/><Relationship Id="rId4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7.jpeg"/><Relationship Id="rId7" Type="http://schemas.openxmlformats.org/officeDocument/2006/relationships/slide" Target="slide57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09&#35821;&#25991;\&#20065;&#19979;&#20154;&#23478;\&#24352;&#26126;&#25935;%20-%20&#36208;&#22312;&#20065;&#38388;&#30340;&#23567;&#36335;&#19978;.wav" TargetMode="Externa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slide" Target="slide1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285984" y="214290"/>
            <a:ext cx="48958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  <a:ea typeface="楷体_GB2312" pitchFamily="49" charset="-122"/>
              </a:rPr>
              <a:t>义务教育课程标准实验教科书</a:t>
            </a: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ea typeface="楷体_GB2312" pitchFamily="49" charset="-122"/>
              </a:rPr>
              <a:t>小学语文四</a:t>
            </a:r>
            <a:r>
              <a:rPr lang="zh-CN" altLang="en-US" sz="3200" b="1" dirty="0" smtClean="0">
                <a:solidFill>
                  <a:srgbClr val="0000FF"/>
                </a:solidFill>
                <a:ea typeface="楷体_GB2312" pitchFamily="49" charset="-122"/>
              </a:rPr>
              <a:t>年级下册</a:t>
            </a:r>
            <a:endParaRPr lang="zh-CN" altLang="en-US" sz="3200" b="1" dirty="0">
              <a:solidFill>
                <a:srgbClr val="0000FF"/>
              </a:solidFill>
              <a:ea typeface="楷体_GB2312" pitchFamily="49" charset="-122"/>
            </a:endParaRPr>
          </a:p>
        </p:txBody>
      </p:sp>
      <p:pic>
        <p:nvPicPr>
          <p:cNvPr id="9" name="Picture 17" descr="C:\My Documents\Image\书卷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857232"/>
            <a:ext cx="1928826" cy="471490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00034" y="1285860"/>
            <a:ext cx="1292662" cy="4000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/>
            <a:r>
              <a:rPr lang="zh-CN" altLang="en-US" sz="7200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乡下人家 </a:t>
            </a:r>
            <a:endParaRPr lang="zh-CN" altLang="en-US" sz="7200" b="1" spc="50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000760" y="5500702"/>
            <a:ext cx="2743200" cy="12001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达州职业技术学院</a:t>
            </a:r>
          </a:p>
          <a:p>
            <a:pPr algn="ctr"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师范系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09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语文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专业</a:t>
            </a:r>
          </a:p>
          <a:p>
            <a:pPr algn="ctr">
              <a:defRPr/>
            </a:pPr>
            <a:r>
              <a:rPr lang="zh-CN" altLang="en-US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王 芹</a:t>
            </a:r>
            <a:endParaRPr lang="zh-CN" altLang="en-US" sz="24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" name="图片 6" descr="乡下人家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1285860"/>
            <a:ext cx="5500726" cy="39412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nangua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85728"/>
            <a:ext cx="7157288" cy="6120000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200501290910505427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160000" cy="6120000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4177773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4800000" cy="3600000"/>
          </a:xfrm>
          <a:prstGeom prst="rect">
            <a:avLst/>
          </a:prstGeom>
          <a:noFill/>
        </p:spPr>
      </p:pic>
      <p:pic>
        <p:nvPicPr>
          <p:cNvPr id="4" name="Picture 4" descr="muji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2786058"/>
            <a:ext cx="4267200" cy="3783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43240" y="428604"/>
            <a:ext cx="35004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识字认字</a:t>
            </a:r>
            <a:endParaRPr lang="zh-CN" altLang="en-US" sz="6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Picture 15" descr="200501290910505427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714488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714488"/>
            <a:ext cx="9144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棚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dirty="0" err="1" smtClean="0">
                <a:latin typeface="楷体_GB2312" pitchFamily="49" charset="-122"/>
                <a:ea typeface="楷体_GB2312" pitchFamily="49" charset="-122"/>
              </a:rPr>
              <a:t>péng</a:t>
            </a:r>
            <a:r>
              <a:rPr lang="en-US" altLang="zh-CN" sz="4000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4800" dirty="0" smtClean="0">
                <a:latin typeface="楷体_GB2312" pitchFamily="49" charset="-122"/>
                <a:ea typeface="楷体_GB2312" pitchFamily="49" charset="-122"/>
              </a:rPr>
              <a:t>饰（</a:t>
            </a:r>
            <a:r>
              <a:rPr lang="en-US" altLang="zh-CN" sz="4000" dirty="0" err="1" smtClean="0">
                <a:latin typeface="楷体_GB2312" pitchFamily="49" charset="-122"/>
                <a:ea typeface="楷体_GB2312" pitchFamily="49" charset="-122"/>
              </a:rPr>
              <a:t>shì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4800" dirty="0" smtClean="0">
                <a:latin typeface="楷体_GB2312" pitchFamily="49" charset="-122"/>
                <a:ea typeface="楷体_GB2312" pitchFamily="49" charset="-122"/>
              </a:rPr>
              <a:t>冠（ </a:t>
            </a:r>
            <a:r>
              <a:rPr lang="en-US" altLang="zh-CN" sz="4000" dirty="0" err="1" smtClean="0">
                <a:latin typeface="楷体_GB2312" pitchFamily="49" charset="-122"/>
                <a:ea typeface="楷体_GB2312" pitchFamily="49" charset="-122"/>
              </a:rPr>
              <a:t>guān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）</a:t>
            </a:r>
            <a:endParaRPr lang="en-US" altLang="zh-CN" sz="4000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dirty="0" smtClean="0">
                <a:latin typeface="楷体_GB2312" pitchFamily="49" charset="-122"/>
                <a:ea typeface="楷体_GB2312" pitchFamily="49" charset="-122"/>
              </a:rPr>
              <a:t>菊（</a:t>
            </a:r>
            <a:r>
              <a:rPr lang="en-US" altLang="zh-CN" sz="4000" dirty="0" err="1" smtClean="0">
                <a:latin typeface="楷体_GB2312" pitchFamily="49" charset="-122"/>
                <a:ea typeface="楷体_GB2312" pitchFamily="49" charset="-122"/>
              </a:rPr>
              <a:t>jú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） </a:t>
            </a:r>
            <a:r>
              <a:rPr lang="en-US" altLang="zh-CN" sz="4000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800" dirty="0" smtClean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瞧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 （</a:t>
            </a:r>
            <a:r>
              <a:rPr lang="en-US" altLang="zh-CN" sz="4000" dirty="0" err="1" smtClean="0">
                <a:latin typeface="楷体_GB2312" pitchFamily="49" charset="-122"/>
                <a:ea typeface="楷体_GB2312" pitchFamily="49" charset="-122"/>
              </a:rPr>
              <a:t>qiáo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4800" dirty="0" smtClean="0">
                <a:latin typeface="楷体_GB2312" pitchFamily="49" charset="-122"/>
                <a:ea typeface="楷体_GB2312" pitchFamily="49" charset="-122"/>
              </a:rPr>
              <a:t>率（</a:t>
            </a:r>
            <a:r>
              <a:rPr lang="en-US" altLang="zh-CN" sz="4000" dirty="0" err="1" smtClean="0">
                <a:latin typeface="楷体_GB2312" pitchFamily="49" charset="-122"/>
                <a:ea typeface="楷体_GB2312" pitchFamily="49" charset="-122"/>
              </a:rPr>
              <a:t>shuài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）</a:t>
            </a:r>
            <a:endParaRPr lang="en-US" altLang="zh-CN" sz="4000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dirty="0" smtClean="0">
                <a:latin typeface="楷体_GB2312" pitchFamily="49" charset="-122"/>
                <a:ea typeface="楷体_GB2312" pitchFamily="49" charset="-122"/>
              </a:rPr>
              <a:t>觅</a:t>
            </a:r>
            <a:r>
              <a:rPr lang="en-US" altLang="zh-CN" sz="4800" dirty="0" smtClean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4000" dirty="0" err="1" smtClean="0">
                <a:latin typeface="楷体_GB2312" pitchFamily="49" charset="-122"/>
                <a:ea typeface="楷体_GB2312" pitchFamily="49" charset="-122"/>
              </a:rPr>
              <a:t>mì</a:t>
            </a:r>
            <a:r>
              <a:rPr lang="en-US" altLang="zh-CN" sz="4000" dirty="0" smtClean="0">
                <a:latin typeface="楷体_GB2312" pitchFamily="49" charset="-122"/>
                <a:ea typeface="楷体_GB2312" pitchFamily="49" charset="-122"/>
              </a:rPr>
              <a:t>)    </a:t>
            </a:r>
            <a:r>
              <a:rPr lang="zh-CN" altLang="en-US" sz="4800" dirty="0" smtClean="0">
                <a:latin typeface="楷体_GB2312" pitchFamily="49" charset="-122"/>
                <a:ea typeface="楷体_GB2312" pitchFamily="49" charset="-122"/>
              </a:rPr>
              <a:t>耸</a:t>
            </a:r>
            <a:r>
              <a:rPr lang="en-US" altLang="zh-CN" sz="4800" dirty="0" smtClean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4000" dirty="0" err="1" smtClean="0">
                <a:latin typeface="楷体_GB2312" pitchFamily="49" charset="-122"/>
                <a:ea typeface="楷体_GB2312" pitchFamily="49" charset="-122"/>
              </a:rPr>
              <a:t>sǒng</a:t>
            </a:r>
            <a:r>
              <a:rPr lang="en-US" altLang="zh-CN" sz="4000" dirty="0" smtClean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en-US" altLang="zh-CN" sz="4800" dirty="0" smtClean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800" dirty="0" smtClean="0">
                <a:latin typeface="楷体_GB2312" pitchFamily="49" charset="-122"/>
                <a:ea typeface="楷体_GB2312" pitchFamily="49" charset="-122"/>
              </a:rPr>
              <a:t>捣</a:t>
            </a:r>
            <a:r>
              <a:rPr lang="en-US" altLang="zh-CN" sz="4800" dirty="0" smtClean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4000" dirty="0" err="1" smtClean="0">
                <a:latin typeface="楷体_GB2312" pitchFamily="49" charset="-122"/>
                <a:ea typeface="楷体_GB2312" pitchFamily="49" charset="-122"/>
              </a:rPr>
              <a:t>dǎo</a:t>
            </a:r>
            <a:r>
              <a:rPr lang="en-US" altLang="zh-CN" sz="4000" dirty="0" smtClean="0">
                <a:latin typeface="楷体_GB2312" pitchFamily="49" charset="-122"/>
                <a:ea typeface="楷体_GB2312" pitchFamily="49" charset="-122"/>
              </a:rPr>
              <a:t>)</a:t>
            </a:r>
          </a:p>
          <a:p>
            <a:r>
              <a:rPr lang="zh-CN" altLang="en-US" sz="4800" dirty="0" smtClean="0">
                <a:latin typeface="楷体_GB2312" pitchFamily="49" charset="-122"/>
                <a:ea typeface="楷体_GB2312" pitchFamily="49" charset="-122"/>
              </a:rPr>
              <a:t>搬（</a:t>
            </a:r>
            <a:r>
              <a:rPr lang="en-US" altLang="zh-CN" sz="4000" dirty="0" err="1" smtClean="0">
                <a:latin typeface="楷体_GB2312" pitchFamily="49" charset="-122"/>
                <a:ea typeface="楷体_GB2312" pitchFamily="49" charset="-122"/>
              </a:rPr>
              <a:t>bān</a:t>
            </a:r>
            <a:r>
              <a:rPr lang="en-US" altLang="zh-CN" sz="4000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4800" dirty="0" smtClean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巢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dirty="0" err="1" smtClean="0">
                <a:latin typeface="楷体_GB2312" pitchFamily="49" charset="-122"/>
                <a:ea typeface="楷体_GB2312" pitchFamily="49" charset="-122"/>
              </a:rPr>
              <a:t>cháo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4000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800" dirty="0" smtClean="0">
                <a:latin typeface="楷体_GB2312" pitchFamily="49" charset="-122"/>
                <a:ea typeface="楷体_GB2312" pitchFamily="49" charset="-122"/>
              </a:rPr>
              <a:t>谐（</a:t>
            </a:r>
            <a:r>
              <a:rPr lang="en-US" altLang="zh-CN" sz="4000" dirty="0" err="1" smtClean="0">
                <a:latin typeface="楷体_GB2312" pitchFamily="49" charset="-122"/>
                <a:ea typeface="楷体_GB2312" pitchFamily="49" charset="-122"/>
              </a:rPr>
              <a:t>xié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）</a:t>
            </a:r>
            <a:endParaRPr lang="en-US" altLang="zh-CN" sz="4000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dirty="0" smtClean="0">
                <a:latin typeface="楷体_GB2312" pitchFamily="49" charset="-122"/>
                <a:ea typeface="楷体_GB2312" pitchFamily="49" charset="-122"/>
              </a:rPr>
              <a:t>眠（</a:t>
            </a:r>
            <a:r>
              <a:rPr lang="en-US" altLang="zh-CN" sz="4000" dirty="0" err="1" smtClean="0">
                <a:latin typeface="楷体_GB2312" pitchFamily="49" charset="-122"/>
                <a:ea typeface="楷体_GB2312" pitchFamily="49" charset="-122"/>
              </a:rPr>
              <a:t>mián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4000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800" dirty="0" smtClean="0">
                <a:latin typeface="楷体_GB2312" pitchFamily="49" charset="-122"/>
                <a:ea typeface="楷体_GB2312" pitchFamily="49" charset="-122"/>
              </a:rPr>
              <a:t>辛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dirty="0" err="1" smtClean="0">
                <a:latin typeface="楷体_GB2312" pitchFamily="49" charset="-122"/>
                <a:ea typeface="楷体_GB2312" pitchFamily="49" charset="-122"/>
              </a:rPr>
              <a:t>xīn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4000" dirty="0" smtClean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800" dirty="0" smtClean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檐</a:t>
            </a:r>
            <a:r>
              <a:rPr lang="zh-CN" altLang="en-US" sz="4800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dirty="0" err="1" smtClean="0">
                <a:latin typeface="楷体_GB2312" pitchFamily="49" charset="-122"/>
                <a:ea typeface="楷体_GB2312" pitchFamily="49" charset="-122"/>
              </a:rPr>
              <a:t>yán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357166"/>
            <a:ext cx="2286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我会读：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428736"/>
            <a:ext cx="821537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房</a:t>
            </a:r>
            <a:r>
              <a:rPr lang="zh-CN" altLang="en-US" sz="3600" b="1" dirty="0" smtClean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檐     </a:t>
            </a:r>
            <a:r>
              <a:rPr lang="zh-CN" altLang="en-US" sz="3600" b="1" dirty="0" smtClean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棚架       风趣      装</a:t>
            </a:r>
            <a:r>
              <a:rPr lang="zh-CN" altLang="en-US" sz="3600" b="1" dirty="0" smtClean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饰</a:t>
            </a:r>
            <a:r>
              <a:rPr lang="zh-CN" altLang="en-US" sz="3600" b="1" dirty="0" smtClean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3600" b="1" dirty="0" smtClean="0">
              <a:solidFill>
                <a:srgbClr val="0033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向晚     顺序       照例      瞧见  </a:t>
            </a:r>
            <a:endParaRPr lang="en-US" altLang="zh-CN" sz="3600" b="1" dirty="0" smtClean="0">
              <a:solidFill>
                <a:srgbClr val="0033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觅食     </a:t>
            </a:r>
            <a:r>
              <a:rPr lang="zh-CN" altLang="en-US" sz="3600" b="1" dirty="0" smtClean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捣</a:t>
            </a:r>
            <a:r>
              <a:rPr lang="zh-CN" altLang="en-US" sz="3600" b="1" dirty="0" smtClean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衣       </a:t>
            </a:r>
            <a:r>
              <a:rPr lang="zh-CN" altLang="en-US" sz="3600" b="1" u="sng" dirty="0" smtClean="0">
                <a:solidFill>
                  <a:srgbClr val="CC3399"/>
                </a:solidFill>
                <a:latin typeface="楷体_GB2312" pitchFamily="49" charset="-122"/>
                <a:ea typeface="楷体_GB2312" pitchFamily="49" charset="-122"/>
              </a:rPr>
              <a:t>率</a:t>
            </a:r>
            <a:r>
              <a:rPr lang="zh-CN" altLang="en-US" sz="3600" b="1" dirty="0" smtClean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领      倘若  </a:t>
            </a:r>
            <a:endParaRPr lang="en-US" altLang="zh-CN" sz="3600" b="1" dirty="0" smtClean="0">
              <a:solidFill>
                <a:srgbClr val="0033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归巢     和</a:t>
            </a:r>
            <a:r>
              <a:rPr lang="zh-CN" altLang="en-US" sz="3600" b="1" dirty="0" smtClean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谐</a:t>
            </a:r>
            <a:r>
              <a:rPr lang="zh-CN" altLang="en-US" sz="3600" b="1" dirty="0" smtClean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       耸搬      辛苦</a:t>
            </a:r>
            <a:endParaRPr lang="en-US" altLang="zh-CN" sz="3600" b="1" dirty="0" smtClean="0">
              <a:solidFill>
                <a:srgbClr val="0033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催眠曲    大丽菊       鸡</a:t>
            </a:r>
            <a:r>
              <a:rPr lang="zh-CN" altLang="en-US" sz="3600" b="1" u="sng" dirty="0" smtClean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冠</a:t>
            </a:r>
            <a:r>
              <a:rPr lang="zh-CN" altLang="en-US" sz="3600" b="1" dirty="0" smtClean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花</a:t>
            </a:r>
            <a:endParaRPr lang="en-US" altLang="zh-CN" sz="3600" b="1" dirty="0" smtClean="0">
              <a:solidFill>
                <a:srgbClr val="0033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天高地阔      月明人静</a:t>
            </a:r>
            <a:endParaRPr lang="zh-CN" altLang="en-US" sz="3600" b="1" dirty="0">
              <a:solidFill>
                <a:srgbClr val="0033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428604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我会认：</a:t>
            </a:r>
            <a:endParaRPr lang="zh-CN" altLang="en-US" sz="4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57554" y="428604"/>
            <a:ext cx="33575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课文欣赏</a:t>
            </a:r>
            <a:endParaRPr lang="zh-CN" altLang="en-US" sz="6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Picture 15" descr="200501290910505427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785926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1-1乡下人家朗读_320x240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00100" y="857232"/>
            <a:ext cx="7200000" cy="54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57752" cy="6858000"/>
          </a:xfrm>
          <a:prstGeom prst="rect">
            <a:avLst/>
          </a:prstGeom>
          <a:noFill/>
        </p:spPr>
      </p:pic>
      <p:pic>
        <p:nvPicPr>
          <p:cNvPr id="3" name="Picture 4" descr="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0"/>
            <a:ext cx="457199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43240" y="428604"/>
            <a:ext cx="3286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导语设计</a:t>
            </a:r>
            <a:endParaRPr lang="zh-CN" altLang="en-US" sz="6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" name="Picture 15" descr="200501290910505427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714488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76" cy="6858000"/>
          </a:xfrm>
          <a:prstGeom prst="rect">
            <a:avLst/>
          </a:prstGeom>
          <a:noFill/>
        </p:spPr>
      </p:pic>
      <p:pic>
        <p:nvPicPr>
          <p:cNvPr id="3" name="Picture 4" descr="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0"/>
            <a:ext cx="442912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57554" y="428604"/>
            <a:ext cx="33575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复述课文</a:t>
            </a:r>
            <a:endParaRPr lang="zh-CN" altLang="en-US" sz="6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Picture 15" descr="200501290910505427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785926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5"/>
            <a:ext cx="9147600" cy="684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00" y="0"/>
            <a:ext cx="9147600" cy="68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00" y="0"/>
            <a:ext cx="9147600" cy="6870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芍药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7620000" cy="5715000"/>
          </a:xfrm>
          <a:prstGeom prst="rect">
            <a:avLst/>
          </a:prstGeom>
          <a:noFill/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8143900" y="1857364"/>
            <a:ext cx="800219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芍      </a:t>
            </a:r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药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凤仙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71480"/>
            <a:ext cx="7416800" cy="5562600"/>
          </a:xfrm>
          <a:prstGeom prst="rect">
            <a:avLst/>
          </a:prstGeom>
          <a:noFill/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8001024" y="1643050"/>
            <a:ext cx="861774" cy="3786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凤         </a:t>
            </a:r>
            <a:r>
              <a:rPr lang="zh-CN" altLang="en-US" sz="4400" b="1" dirty="0" smtClean="0">
                <a:latin typeface="楷体_GB2312" pitchFamily="49" charset="-122"/>
                <a:ea typeface="楷体_GB2312" pitchFamily="49" charset="-122"/>
              </a:rPr>
              <a:t>仙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鸡冠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7488237" cy="5616575"/>
          </a:xfrm>
          <a:prstGeom prst="rect">
            <a:avLst/>
          </a:prstGeom>
          <a:noFill/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072462" y="928670"/>
            <a:ext cx="86177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鸡     </a:t>
            </a:r>
            <a:r>
              <a:rPr lang="zh-CN" altLang="en-US" sz="4400" b="1" dirty="0" smtClean="0">
                <a:latin typeface="楷体_GB2312" pitchFamily="49" charset="-122"/>
                <a:ea typeface="楷体_GB2312" pitchFamily="49" charset="-122"/>
              </a:rPr>
              <a:t>冠     花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大丽菊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7632700" cy="5724525"/>
          </a:xfrm>
          <a:prstGeom prst="rect">
            <a:avLst/>
          </a:prstGeom>
          <a:noFill/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8072462" y="857232"/>
            <a:ext cx="86177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大  </a:t>
            </a:r>
            <a:r>
              <a:rPr lang="zh-CN" altLang="en-US" sz="4400" b="1" dirty="0" smtClean="0">
                <a:latin typeface="楷体_GB2312" pitchFamily="49" charset="-122"/>
                <a:ea typeface="楷体_GB2312" pitchFamily="49" charset="-122"/>
              </a:rPr>
              <a:t>  丽     菊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7600" cy="6863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8800" cy="6861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71472" y="357166"/>
            <a:ext cx="835824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        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在乡间的小路上，你会闻到瓜果的芳香；在夜晚的池塘边，你会听到青蛙的歌唱；在辽阔的草地上，你看到成群的牛羊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…… …… ……</a:t>
            </a:r>
          </a:p>
          <a:p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有一位叫陈醉云的作家用非常细腻、优美的笔触描写了乡下人家的生活，这节课我们将随着作陈醉云一起走进乡村生活，走进这平凡的农家小院，去领略田园生活的美好，享受乡下人家生活的乐趣。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5"/>
            <a:ext cx="9147600" cy="684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00" y="0"/>
            <a:ext cx="9147600" cy="6873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768"/>
            <a:ext cx="9147600" cy="6832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7600" cy="6870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57158" y="1000108"/>
            <a:ext cx="8215338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 i="0" dirty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5400" b="1" i="0" dirty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乡下人家，不论什么时候，不论什么季节，都有一道</a:t>
            </a:r>
            <a:r>
              <a:rPr lang="zh-CN" altLang="en-US" sz="5400" b="1" i="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独特、迷人</a:t>
            </a:r>
            <a:r>
              <a:rPr lang="zh-CN" altLang="en-US" sz="5400" b="1" i="0" dirty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的风景</a:t>
            </a:r>
            <a:r>
              <a:rPr lang="zh-CN" altLang="en-US" sz="5400" b="1" i="0" dirty="0" smtClean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5400" b="1" i="0" dirty="0">
              <a:solidFill>
                <a:srgbClr val="0033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Picture 3" descr="乡下人家"/>
          <p:cNvPicPr>
            <a:picLocks noChangeAspect="1" noChangeArrowheads="1"/>
          </p:cNvPicPr>
          <p:nvPr/>
        </p:nvPicPr>
        <p:blipFill>
          <a:blip r:embed="rId2">
            <a:lum bright="6000"/>
          </a:blip>
          <a:srcRect l="6154" t="13837" r="7692" b="6918"/>
          <a:stretch>
            <a:fillRect/>
          </a:stretch>
        </p:blipFill>
        <p:spPr bwMode="auto">
          <a:xfrm>
            <a:off x="0" y="4643446"/>
            <a:ext cx="2514600" cy="2214554"/>
          </a:xfrm>
          <a:prstGeom prst="rect">
            <a:avLst/>
          </a:prstGeom>
          <a:noFill/>
        </p:spPr>
      </p:pic>
      <p:pic>
        <p:nvPicPr>
          <p:cNvPr id="4" name="Picture 5" descr="zhusun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4648200"/>
            <a:ext cx="2057400" cy="2209800"/>
          </a:xfrm>
          <a:prstGeom prst="rect">
            <a:avLst/>
          </a:prstGeom>
          <a:noFill/>
        </p:spPr>
      </p:pic>
      <p:pic>
        <p:nvPicPr>
          <p:cNvPr id="5" name="Picture 6" descr="muj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4648200"/>
            <a:ext cx="2133600" cy="2209800"/>
          </a:xfrm>
          <a:prstGeom prst="rect">
            <a:avLst/>
          </a:prstGeom>
          <a:noFill/>
        </p:spPr>
      </p:pic>
      <p:pic>
        <p:nvPicPr>
          <p:cNvPr id="6" name="Picture 4" descr="2005112392425641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05600" y="4610100"/>
            <a:ext cx="2438400" cy="2247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9825203707156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8800" cy="6861600"/>
          </a:xfrm>
          <a:prstGeom prst="rect">
            <a:avLst/>
          </a:prstGeom>
        </p:spPr>
      </p:pic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1071538" y="357166"/>
            <a:ext cx="6280150" cy="594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/>
              <a:t>                    </a:t>
            </a:r>
            <a:r>
              <a:rPr lang="en-US" altLang="zh-CN" dirty="0" smtClean="0"/>
              <a:t>   </a:t>
            </a:r>
            <a:r>
              <a:rPr lang="zh-CN" altLang="en-US" sz="4800" b="1" dirty="0" smtClean="0">
                <a:latin typeface="楷体_GB2312" pitchFamily="49" charset="-122"/>
                <a:ea typeface="楷体_GB2312" pitchFamily="49" charset="-122"/>
              </a:rPr>
              <a:t>长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藤绿叶瓜架，</a:t>
            </a:r>
            <a:b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　　春雨竹笋鲜花。</a:t>
            </a:r>
            <a:b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　　雄鸡悠闲自在，</a:t>
            </a:r>
            <a:b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　　小桥流水戏鸭。</a:t>
            </a:r>
            <a:b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　　夕阳鸟儿如画，</a:t>
            </a:r>
            <a:b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　　纺织娘高唱甜，</a:t>
            </a:r>
            <a:b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　　最美乡下人家。</a:t>
            </a:r>
            <a:r>
              <a:rPr lang="zh-CN" altLang="en-US" sz="4800" b="1" dirty="0">
                <a:solidFill>
                  <a:schemeClr val="bg1"/>
                </a:solidFill>
              </a:rPr>
              <a:t/>
            </a:r>
            <a:br>
              <a:rPr lang="zh-CN" altLang="en-US" sz="4800" b="1" dirty="0">
                <a:solidFill>
                  <a:schemeClr val="bg1"/>
                </a:solidFill>
              </a:rPr>
            </a:b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86116" y="428604"/>
            <a:ext cx="35004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朗读感悟</a:t>
            </a:r>
            <a:endParaRPr lang="zh-CN" altLang="en-US" sz="6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Picture 15" descr="200501290910505427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714488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4546547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7912" cy="6861600"/>
          </a:xfrm>
          <a:prstGeom prst="rect">
            <a:avLst/>
          </a:prstGeom>
        </p:spPr>
      </p:pic>
      <p:sp>
        <p:nvSpPr>
          <p:cNvPr id="2" name="Rectangle 3"/>
          <p:cNvSpPr txBox="1">
            <a:spLocks noRot="1" noChangeArrowheads="1"/>
          </p:cNvSpPr>
          <p:nvPr/>
        </p:nvSpPr>
        <p:spPr>
          <a:xfrm>
            <a:off x="428596" y="1428736"/>
            <a:ext cx="8540750" cy="350046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" pitchFamily="2" charset="2"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         作者抓住了哪些生活片段来描写乡村生活的美好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?</a:t>
            </a: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你们能给每个片段的景物起个好听的名字吗</a:t>
            </a: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5720" y="214290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想一想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zh-CN" altLang="en-US" sz="5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3" descr="nangua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362200"/>
            <a:ext cx="5257800" cy="4495800"/>
          </a:xfrm>
          <a:prstGeom prst="rect">
            <a:avLst/>
          </a:prstGeom>
          <a:noFill/>
        </p:spPr>
      </p:pic>
      <p:pic>
        <p:nvPicPr>
          <p:cNvPr id="55300" name="Picture 4" descr="200511239242564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6F7078"/>
              </a:clrFrom>
              <a:clrTo>
                <a:srgbClr val="6F707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2362200"/>
            <a:ext cx="4495800" cy="4495800"/>
          </a:xfrm>
          <a:prstGeom prst="rect">
            <a:avLst/>
          </a:prstGeom>
          <a:noFill/>
        </p:spPr>
      </p:pic>
      <p:sp>
        <p:nvSpPr>
          <p:cNvPr id="55301" name="WordArt 5"/>
          <p:cNvSpPr>
            <a:spLocks noChangeArrowheads="1" noChangeShapeType="1" noTextEdit="1"/>
          </p:cNvSpPr>
          <p:nvPr/>
        </p:nvSpPr>
        <p:spPr bwMode="auto">
          <a:xfrm>
            <a:off x="685800" y="609600"/>
            <a:ext cx="7543800" cy="1905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C0C0C0"/>
                  </a:outerShdw>
                </a:effectLst>
                <a:latin typeface="楷体_GB2312"/>
                <a:ea typeface="楷体_GB2312"/>
              </a:rPr>
              <a:t>瓜藤攀檐图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dalij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2667000" cy="2473325"/>
          </a:xfrm>
          <a:prstGeom prst="rect">
            <a:avLst/>
          </a:prstGeom>
          <a:noFill/>
        </p:spPr>
      </p:pic>
      <p:pic>
        <p:nvPicPr>
          <p:cNvPr id="33795" name="Picture 3" descr="daliju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1524000"/>
            <a:ext cx="2743200" cy="2438400"/>
          </a:xfrm>
          <a:prstGeom prst="rect">
            <a:avLst/>
          </a:prstGeom>
          <a:noFill/>
        </p:spPr>
      </p:pic>
      <p:pic>
        <p:nvPicPr>
          <p:cNvPr id="33796" name="Picture 4" descr="jiguanhu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3600" y="1524000"/>
            <a:ext cx="2792413" cy="2438400"/>
          </a:xfrm>
          <a:prstGeom prst="rect">
            <a:avLst/>
          </a:prstGeom>
          <a:noFill/>
        </p:spPr>
      </p:pic>
      <p:pic>
        <p:nvPicPr>
          <p:cNvPr id="33797" name="Picture 5" descr="shaoya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419600"/>
            <a:ext cx="2667000" cy="2343150"/>
          </a:xfrm>
          <a:prstGeom prst="rect">
            <a:avLst/>
          </a:prstGeom>
          <a:noFill/>
        </p:spPr>
      </p:pic>
      <p:pic>
        <p:nvPicPr>
          <p:cNvPr id="33798" name="Picture 6" descr="jiguanhua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4419600"/>
            <a:ext cx="2765425" cy="2438400"/>
          </a:xfrm>
          <a:prstGeom prst="rect">
            <a:avLst/>
          </a:prstGeom>
          <a:noFill/>
        </p:spPr>
      </p:pic>
      <p:pic>
        <p:nvPicPr>
          <p:cNvPr id="33799" name="Picture 7" descr="2005091322134059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43600" y="4419600"/>
            <a:ext cx="2819400" cy="2438400"/>
          </a:xfrm>
          <a:prstGeom prst="rect">
            <a:avLst/>
          </a:prstGeom>
          <a:noFill/>
        </p:spPr>
      </p:pic>
      <p:sp>
        <p:nvSpPr>
          <p:cNvPr id="33801" name="WordArt 9"/>
          <p:cNvSpPr>
            <a:spLocks noChangeArrowheads="1" noChangeShapeType="1" noTextEdit="1"/>
          </p:cNvSpPr>
          <p:nvPr/>
        </p:nvSpPr>
        <p:spPr bwMode="auto">
          <a:xfrm>
            <a:off x="914400" y="0"/>
            <a:ext cx="6934200" cy="18288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 spc="-360" dirty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楷体_GB2312"/>
                <a:ea typeface="楷体_GB2312"/>
              </a:rPr>
              <a:t>鲜花轮绽图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511232755626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285728"/>
            <a:ext cx="8160000" cy="6120000"/>
          </a:xfrm>
          <a:prstGeom prst="rect">
            <a:avLst/>
          </a:prstGeom>
        </p:spPr>
      </p:pic>
      <p:pic>
        <p:nvPicPr>
          <p:cNvPr id="5" name="张明敏 - 走在乡间的小路上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14348" y="571480"/>
            <a:ext cx="447676" cy="447676"/>
          </a:xfrm>
          <a:prstGeom prst="rect">
            <a:avLst/>
          </a:prstGeom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u=1147853952,3111645847&amp;gp=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2971800"/>
            <a:ext cx="2952750" cy="3213100"/>
          </a:xfrm>
          <a:prstGeom prst="rect">
            <a:avLst/>
          </a:prstGeom>
          <a:noFill/>
        </p:spPr>
      </p:pic>
      <p:pic>
        <p:nvPicPr>
          <p:cNvPr id="45060" name="Picture 4" descr="u=3952854327,364288178&amp;gp=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2971800"/>
            <a:ext cx="3059112" cy="3213100"/>
          </a:xfrm>
          <a:prstGeom prst="rect">
            <a:avLst/>
          </a:prstGeom>
          <a:noFill/>
        </p:spPr>
      </p:pic>
      <p:sp>
        <p:nvSpPr>
          <p:cNvPr id="45062" name="WordArt 6"/>
          <p:cNvSpPr>
            <a:spLocks noChangeArrowheads="1" noChangeShapeType="1" noTextEdit="1"/>
          </p:cNvSpPr>
          <p:nvPr/>
        </p:nvSpPr>
        <p:spPr bwMode="auto">
          <a:xfrm>
            <a:off x="1066800" y="304800"/>
            <a:ext cx="6324600" cy="198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楷体_GB2312"/>
                <a:ea typeface="楷体_GB2312"/>
              </a:rPr>
              <a:t>雨后春笋图</a:t>
            </a:r>
          </a:p>
        </p:txBody>
      </p:sp>
      <p:pic>
        <p:nvPicPr>
          <p:cNvPr id="45063" name="Picture 7" descr="祖孙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971800"/>
            <a:ext cx="2971800" cy="32766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3" descr="鸭子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971800"/>
            <a:ext cx="4191000" cy="3886200"/>
          </a:xfrm>
          <a:prstGeom prst="rect">
            <a:avLst/>
          </a:prstGeom>
          <a:noFill/>
        </p:spPr>
      </p:pic>
      <p:pic>
        <p:nvPicPr>
          <p:cNvPr id="46084" name="Picture 4" descr="muji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074988"/>
            <a:ext cx="4267200" cy="3783012"/>
          </a:xfrm>
          <a:prstGeom prst="rect">
            <a:avLst/>
          </a:prstGeom>
          <a:noFill/>
        </p:spPr>
      </p:pic>
      <p:sp>
        <p:nvSpPr>
          <p:cNvPr id="46085" name="WordArt 5"/>
          <p:cNvSpPr>
            <a:spLocks noChangeArrowheads="1" noChangeShapeType="1" noTextEdit="1"/>
          </p:cNvSpPr>
          <p:nvPr/>
        </p:nvSpPr>
        <p:spPr bwMode="auto">
          <a:xfrm>
            <a:off x="1143000" y="1371600"/>
            <a:ext cx="6629400" cy="14478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楷体_GB2312"/>
                <a:ea typeface="楷体_GB2312"/>
              </a:rPr>
              <a:t>鸡鸭觅食图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乡下人家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WordArt 5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 rot="5400000">
            <a:off x="-2476500" y="2476500"/>
            <a:ext cx="6248400" cy="1295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431"/>
              </a:avLst>
            </a:prstTxWarp>
          </a:bodyPr>
          <a:lstStyle/>
          <a:p>
            <a:pPr algn="ctr" fontAlgn="auto"/>
            <a:endParaRPr lang="zh-CN" altLang="en-US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FF00"/>
              </a:solidFill>
              <a:latin typeface="楷体_GB2312"/>
              <a:ea typeface="楷体_GB231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58082" y="642918"/>
            <a:ext cx="1292662" cy="5357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/>
            <a:r>
              <a:rPr lang="zh-CN" altLang="en-US" sz="72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楷体_GB2312"/>
                <a:ea typeface="楷体_GB2312"/>
              </a:rPr>
              <a:t>院落晚餐图</a:t>
            </a:r>
            <a:endParaRPr lang="zh-CN" altLang="en-US" sz="72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7" y="0"/>
            <a:ext cx="9133653" cy="6861600"/>
          </a:xfrm>
          <a:prstGeom prst="rect">
            <a:avLst/>
          </a:prstGeom>
        </p:spPr>
      </p:pic>
      <p:sp>
        <p:nvSpPr>
          <p:cNvPr id="54275" name="WordArt 3"/>
          <p:cNvSpPr>
            <a:spLocks noChangeArrowheads="1" noChangeShapeType="1" noTextEdit="1"/>
          </p:cNvSpPr>
          <p:nvPr/>
        </p:nvSpPr>
        <p:spPr bwMode="auto">
          <a:xfrm>
            <a:off x="2428860" y="2571744"/>
            <a:ext cx="5410200" cy="2743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_GB2312"/>
                <a:ea typeface="楷体_GB2312"/>
              </a:rPr>
              <a:t>月夜睡梦图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09825203707156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8800" cy="6861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00166" y="1500174"/>
            <a:ext cx="64294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房前  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--  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屋后  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--  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院中</a:t>
            </a:r>
            <a:endParaRPr lang="en-US" altLang="zh-CN" sz="3600" b="1" dirty="0" smtClean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b="1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白天  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--  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傍晚  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--  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深夜</a:t>
            </a:r>
            <a:endParaRPr lang="en-US" altLang="zh-CN" sz="3600" b="1" dirty="0" smtClean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b="1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春天  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--  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夏天  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--  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秋天</a:t>
            </a:r>
            <a:endParaRPr lang="en-US" altLang="zh-CN" sz="3600" b="1" dirty="0" smtClean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b="1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植物  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--  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动物  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--  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人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428604"/>
            <a:ext cx="50006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本文顺序：</a:t>
            </a:r>
            <a:endParaRPr lang="zh-CN" altLang="en-US" sz="6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09825203707156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00" y="-3600"/>
            <a:ext cx="9148800" cy="6861600"/>
          </a:xfrm>
          <a:prstGeom prst="rect">
            <a:avLst/>
          </a:prstGeom>
        </p:spPr>
      </p:pic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285720" y="2357430"/>
            <a:ext cx="856618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4400" dirty="0"/>
              <a:t> </a:t>
            </a:r>
            <a:r>
              <a:rPr lang="en-US" altLang="zh-CN" sz="4400" dirty="0" smtClean="0"/>
              <a:t> </a:t>
            </a:r>
            <a:r>
              <a:rPr lang="zh-CN" altLang="en-US" sz="4400" b="1" dirty="0" smtClean="0">
                <a:latin typeface="楷体_GB2312" pitchFamily="49" charset="-122"/>
                <a:ea typeface="楷体_GB2312" pitchFamily="49" charset="-122"/>
              </a:rPr>
              <a:t>为什么用</a:t>
            </a:r>
            <a:r>
              <a:rPr lang="en-US" altLang="zh-CN" sz="4400" b="1" dirty="0" smtClean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探出来</a:t>
            </a:r>
            <a:r>
              <a:rPr lang="zh-CN" altLang="en-US" sz="4400" b="1" dirty="0" smtClean="0">
                <a:latin typeface="楷体_GB2312" pitchFamily="49" charset="-122"/>
                <a:ea typeface="楷体_GB2312" pitchFamily="49" charset="-122"/>
              </a:rPr>
              <a:t>”，而不是用“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长出来</a:t>
            </a:r>
            <a:r>
              <a:rPr lang="en-US" altLang="zh-CN" sz="4400" b="1" dirty="0" smtClean="0">
                <a:latin typeface="楷体_GB2312" pitchFamily="49" charset="-122"/>
                <a:ea typeface="楷体_GB2312" pitchFamily="49" charset="-122"/>
              </a:rPr>
              <a:t>”?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250825" y="333375"/>
            <a:ext cx="871378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b="1" dirty="0">
                <a:solidFill>
                  <a:schemeClr val="accent2"/>
                </a:solidFill>
              </a:rPr>
              <a:t>               </a:t>
            </a:r>
            <a:r>
              <a:rPr lang="zh-CN" altLang="en-US" sz="40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en-US" altLang="zh-CN" sz="40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几场春雨过后，到那里走走，常常会看见许多鲜嫩的笋，成群地从土里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探出头</a:t>
            </a:r>
            <a:r>
              <a:rPr lang="zh-CN" altLang="en-US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来</a:t>
            </a:r>
            <a:r>
              <a:rPr lang="zh-CN" altLang="en-US" sz="40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。”</a:t>
            </a:r>
            <a:endParaRPr lang="zh-CN" altLang="en-US" sz="4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57158" y="3857628"/>
            <a:ext cx="842968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“探” 字用拟人的手法让人感到嫩笋的迅速的长势，如同一个个淘气顽皮的娃娃和人捉迷藏一样从土里探出头，充分展示了春季勃勃的生机。</a:t>
            </a:r>
            <a:b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0904300949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85728"/>
            <a:ext cx="4896000" cy="6120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00826" y="357166"/>
            <a:ext cx="1846659" cy="58579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2060"/>
                </a:solidFill>
              </a:rPr>
              <a:t>            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现在你们就是这些小春笋，告诉我你那么快想从地里钻出来想看什么？</a:t>
            </a:r>
            <a:endParaRPr lang="zh-CN" altLang="en-US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57554" y="428604"/>
            <a:ext cx="3286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板书设计</a:t>
            </a:r>
            <a:endParaRPr lang="zh-CN" altLang="en-US" sz="6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" name="Picture 15" descr="200501290910505427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6430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500306"/>
            <a:ext cx="861774" cy="2428892"/>
          </a:xfrm>
          <a:prstGeom prst="rect">
            <a:avLst/>
          </a:prstGeom>
          <a:solidFill>
            <a:srgbClr val="CCFFFF"/>
          </a:solidFill>
          <a:ln w="28575">
            <a:solidFill>
              <a:srgbClr val="00B0F0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乡下人家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52" y="1285860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空间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0298" y="1785926"/>
            <a:ext cx="3500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屋后：养鸡、养鸭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290" y="535782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总结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3214686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时间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71736" y="642918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房前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种瓜、养花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28860" y="2428868"/>
            <a:ext cx="35004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夏天：傍晚门前吃晚饭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28860" y="3857628"/>
            <a:ext cx="35004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秋天：夜晚听歌入梦乡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86050" y="5357826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总有迷人的风景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43702" y="714356"/>
            <a:ext cx="677108" cy="1785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别致生动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15140" y="2714620"/>
            <a:ext cx="677108" cy="1785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自然和谐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2214546" y="928670"/>
            <a:ext cx="214314" cy="128588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左大括号 17"/>
          <p:cNvSpPr/>
          <p:nvPr/>
        </p:nvSpPr>
        <p:spPr>
          <a:xfrm>
            <a:off x="2143108" y="2786058"/>
            <a:ext cx="214314" cy="142876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左中括号 21"/>
          <p:cNvSpPr/>
          <p:nvPr/>
        </p:nvSpPr>
        <p:spPr>
          <a:xfrm>
            <a:off x="1071538" y="1714488"/>
            <a:ext cx="214314" cy="3857652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785786" y="3500438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endCxn id="11" idx="1"/>
          </p:cNvCxnSpPr>
          <p:nvPr/>
        </p:nvCxnSpPr>
        <p:spPr>
          <a:xfrm>
            <a:off x="2357422" y="5643578"/>
            <a:ext cx="428628" cy="66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右中括号 26"/>
          <p:cNvSpPr/>
          <p:nvPr/>
        </p:nvSpPr>
        <p:spPr>
          <a:xfrm>
            <a:off x="5929322" y="928670"/>
            <a:ext cx="285752" cy="1214446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右中括号 27"/>
          <p:cNvSpPr/>
          <p:nvPr/>
        </p:nvSpPr>
        <p:spPr>
          <a:xfrm>
            <a:off x="5929322" y="2857496"/>
            <a:ext cx="285752" cy="1285884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>
            <a:off x="6286512" y="1643050"/>
            <a:ext cx="42862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215074" y="3500438"/>
            <a:ext cx="42862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974450" y="1285860"/>
            <a:ext cx="1169551" cy="4286280"/>
          </a:xfrm>
          <a:prstGeom prst="rect">
            <a:avLst/>
          </a:prstGeom>
          <a:solidFill>
            <a:srgbClr val="CCFFCC"/>
          </a:solidFill>
          <a:ln w="28575">
            <a:solidFill>
              <a:srgbClr val="00B0F0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白天黑夜溢浓情</a:t>
            </a:r>
            <a:endParaRPr lang="en-US" altLang="zh-CN" sz="3200" b="1" dirty="0" smtClean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房前屋后漾祥和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" name="右中括号 33"/>
          <p:cNvSpPr/>
          <p:nvPr/>
        </p:nvSpPr>
        <p:spPr>
          <a:xfrm>
            <a:off x="7215206" y="1714488"/>
            <a:ext cx="428628" cy="4000528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7643834" y="3357562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14678" y="357166"/>
            <a:ext cx="33575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教师总结</a:t>
            </a:r>
            <a:endParaRPr lang="zh-CN" altLang="en-US" sz="6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Picture 15" descr="200501290910505427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6430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4665974_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4074" cy="7858156"/>
          </a:xfrm>
          <a:prstGeom prst="rect">
            <a:avLst/>
          </a:prstGeom>
        </p:spPr>
      </p:pic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d33cd2b831f396b5343c19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0034" y="214290"/>
            <a:ext cx="792961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生活中并不缺乏美，而缺少的是发现美的眼睛，就让我们也给自己一双慧眼，“走进田园”，去感受没好的生活吧！</a:t>
            </a:r>
            <a:endParaRPr lang="zh-CN" altLang="en-US" sz="4000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786" y="3105835"/>
            <a:ext cx="75724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乡下人家，不论什么时候，不论什么季节，都有一道独特、迷人的风景。</a:t>
            </a:r>
            <a:endParaRPr lang="zh-CN" altLang="en-US" sz="36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14678" y="428604"/>
            <a:ext cx="34290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课外扩展</a:t>
            </a:r>
            <a:endParaRPr lang="zh-CN" altLang="en-US" sz="6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Picture 15" descr="200501290910505427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6430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09825203707156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8800" cy="6861600"/>
          </a:xfrm>
          <a:prstGeom prst="rect">
            <a:avLst/>
          </a:prstGeom>
        </p:spPr>
      </p:pic>
      <p:sp>
        <p:nvSpPr>
          <p:cNvPr id="3" name="Text Box 18"/>
          <p:cNvSpPr txBox="1">
            <a:spLocks noChangeArrowheads="1"/>
          </p:cNvSpPr>
          <p:nvPr/>
        </p:nvSpPr>
        <p:spPr bwMode="auto">
          <a:xfrm>
            <a:off x="1214415" y="188913"/>
            <a:ext cx="7389836" cy="661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400" b="1" dirty="0"/>
              <a:t>              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在天晴了的时候</a:t>
            </a:r>
          </a:p>
          <a:p>
            <a:pPr algn="ctr"/>
            <a:r>
              <a:rPr lang="zh-CN" altLang="en-US" sz="28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戴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望舒</a:t>
            </a:r>
          </a:p>
          <a:p>
            <a:endParaRPr lang="zh-CN" altLang="en-US" sz="2800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在天晴了的时候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,   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请到小径中走走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:</a:t>
            </a: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给雨润过的泥路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,   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一定是凉爽又温柔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;</a:t>
            </a: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炫耀着新绿的小草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,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一下子洗净了尘垢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;</a:t>
            </a: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不再胆怯的小白菊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,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慢慢地抬起它们的头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,</a:t>
            </a: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试试寒，试试暖，      然后一瓣瓣地绽放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;</a:t>
            </a: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抖去水珠的凤蝶儿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,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在木叶间自在悠闲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,</a:t>
            </a: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把它五彩的智慧书页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,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曝着阳光一开一收。</a:t>
            </a:r>
          </a:p>
          <a:p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到小径中去走走吧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,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在天晴了的时候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:</a:t>
            </a: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看山间移动的暗绿－－云的脚迹－－</a:t>
            </a:r>
          </a:p>
          <a:p>
            <a:r>
              <a:rPr lang="zh-CN" altLang="en-US" sz="2800" b="1" dirty="0"/>
              <a:t>它也在闲游</a:t>
            </a:r>
            <a:r>
              <a:rPr lang="en-US" altLang="zh-CN" sz="2800" b="1" dirty="0"/>
              <a:t>.</a:t>
            </a:r>
          </a:p>
          <a:p>
            <a:endParaRPr lang="en-US" altLang="zh-CN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0" name="Picture 10" descr="4177773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0" y="333375"/>
            <a:ext cx="5715008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楷体_GB2312" pitchFamily="49" charset="-122"/>
                <a:ea typeface="楷体_GB2312" pitchFamily="49" charset="-122"/>
              </a:rPr>
              <a:t>惠崇春江晚景</a:t>
            </a:r>
          </a:p>
          <a:p>
            <a:r>
              <a:rPr kumimoji="1" lang="zh-CN" altLang="en-US" sz="3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楷体_GB2312" pitchFamily="49" charset="-122"/>
                <a:ea typeface="楷体_GB2312" pitchFamily="49" charset="-122"/>
              </a:rPr>
              <a:t>　　苏轼</a:t>
            </a:r>
          </a:p>
          <a:p>
            <a:r>
              <a:rPr kumimoji="1" lang="zh-CN" altLang="en-US" sz="3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楷体_GB2312" pitchFamily="49" charset="-122"/>
                <a:ea typeface="楷体_GB2312" pitchFamily="49" charset="-122"/>
              </a:rPr>
              <a:t>竹外桃花三两枝</a:t>
            </a:r>
            <a:r>
              <a:rPr kumimoji="1" lang="en-US" altLang="zh-CN" sz="3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楷体_GB2312" pitchFamily="49" charset="-122"/>
                <a:ea typeface="楷体_GB2312" pitchFamily="49" charset="-122"/>
              </a:rPr>
              <a:t>,</a:t>
            </a:r>
          </a:p>
          <a:p>
            <a:r>
              <a:rPr kumimoji="1" lang="zh-CN" altLang="en-US" sz="3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楷体_GB2312" pitchFamily="49" charset="-122"/>
                <a:ea typeface="楷体_GB2312" pitchFamily="49" charset="-122"/>
              </a:rPr>
              <a:t>春江水暖鸭先知。</a:t>
            </a:r>
          </a:p>
          <a:p>
            <a:r>
              <a:rPr kumimoji="1" lang="zh-CN" altLang="en-US" sz="3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楷体_GB2312" pitchFamily="49" charset="-122"/>
                <a:ea typeface="楷体_GB2312" pitchFamily="49" charset="-122"/>
              </a:rPr>
              <a:t>萎蒿满地芦芽短</a:t>
            </a:r>
            <a:r>
              <a:rPr kumimoji="1" lang="en-US" altLang="zh-CN" sz="3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楷体_GB2312" pitchFamily="49" charset="-122"/>
                <a:ea typeface="楷体_GB2312" pitchFamily="49" charset="-122"/>
              </a:rPr>
              <a:t>,</a:t>
            </a:r>
          </a:p>
          <a:p>
            <a:r>
              <a:rPr kumimoji="1" lang="zh-CN" altLang="en-US" sz="3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楷体_GB2312" pitchFamily="49" charset="-122"/>
                <a:ea typeface="楷体_GB2312" pitchFamily="49" charset="-122"/>
              </a:rPr>
              <a:t>正是河豚欲上时。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2176463" y="3317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1490663" y="609600"/>
            <a:ext cx="2289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25612" name="AutoShape 1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04250" y="6453188"/>
            <a:ext cx="288925" cy="2159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5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5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5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5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25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5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5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5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25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5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25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5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256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56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56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56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256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56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256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56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 descr="20065695335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48263" cy="6858000"/>
          </a:xfrm>
          <a:prstGeom prst="rect">
            <a:avLst/>
          </a:prstGeom>
          <a:noFill/>
        </p:spPr>
      </p:pic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5703888" y="620713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5940425" y="1125538"/>
            <a:ext cx="2447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26646" name="Text Box 22"/>
          <p:cNvSpPr txBox="1">
            <a:spLocks noChangeArrowheads="1"/>
          </p:cNvSpPr>
          <p:nvPr/>
        </p:nvSpPr>
        <p:spPr bwMode="auto">
          <a:xfrm>
            <a:off x="5286380" y="785794"/>
            <a:ext cx="3673475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4400" b="1" dirty="0">
                <a:latin typeface="楷体_GB2312" pitchFamily="49" charset="-122"/>
                <a:ea typeface="楷体_GB2312" pitchFamily="49" charset="-122"/>
              </a:rPr>
              <a:t>　　咏鹅</a:t>
            </a:r>
          </a:p>
          <a:p>
            <a:r>
              <a:rPr kumimoji="1" lang="zh-CN" altLang="en-US" sz="4400" b="1" dirty="0">
                <a:latin typeface="楷体_GB2312" pitchFamily="49" charset="-122"/>
                <a:ea typeface="楷体_GB2312" pitchFamily="49" charset="-122"/>
              </a:rPr>
              <a:t>　　骆宾王</a:t>
            </a:r>
          </a:p>
          <a:p>
            <a:r>
              <a:rPr kumimoji="1" lang="zh-CN" altLang="en-US" sz="4400" b="1" dirty="0">
                <a:latin typeface="楷体_GB2312" pitchFamily="49" charset="-122"/>
                <a:ea typeface="楷体_GB2312" pitchFamily="49" charset="-122"/>
              </a:rPr>
              <a:t>鹅，鹅，鹅，</a:t>
            </a:r>
          </a:p>
          <a:p>
            <a:r>
              <a:rPr kumimoji="1" lang="zh-CN" altLang="en-US" sz="4400" b="1" dirty="0">
                <a:latin typeface="楷体_GB2312" pitchFamily="49" charset="-122"/>
                <a:ea typeface="楷体_GB2312" pitchFamily="49" charset="-122"/>
              </a:rPr>
              <a:t>曲项向天歌，</a:t>
            </a:r>
          </a:p>
          <a:p>
            <a:r>
              <a:rPr kumimoji="1" lang="zh-CN" altLang="en-US" sz="4400" b="1" dirty="0">
                <a:latin typeface="楷体_GB2312" pitchFamily="49" charset="-122"/>
                <a:ea typeface="楷体_GB2312" pitchFamily="49" charset="-122"/>
              </a:rPr>
              <a:t>白毛浮绿水，</a:t>
            </a:r>
          </a:p>
          <a:p>
            <a:r>
              <a:rPr kumimoji="1" lang="zh-CN" altLang="en-US" sz="4400" b="1" dirty="0">
                <a:latin typeface="楷体_GB2312" pitchFamily="49" charset="-122"/>
                <a:ea typeface="楷体_GB2312" pitchFamily="49" charset="-122"/>
              </a:rPr>
              <a:t>红掌拨清波。</a:t>
            </a:r>
          </a:p>
        </p:txBody>
      </p:sp>
      <p:sp>
        <p:nvSpPr>
          <p:cNvPr id="26647" name="AutoShape 2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092825"/>
            <a:ext cx="360362" cy="503238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66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66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6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66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66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09825203707156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00" y="-3600"/>
            <a:ext cx="9148800" cy="6861600"/>
          </a:xfrm>
          <a:prstGeom prst="rect">
            <a:avLst/>
          </a:prstGeom>
        </p:spPr>
      </p:pic>
      <p:sp>
        <p:nvSpPr>
          <p:cNvPr id="2457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57158" y="714356"/>
            <a:ext cx="8301038" cy="4525963"/>
          </a:xfrm>
        </p:spPr>
        <p:txBody>
          <a:bodyPr>
            <a:normAutofit lnSpcReduction="10000"/>
          </a:bodyPr>
          <a:lstStyle/>
          <a:p>
            <a:pPr algn="ctr">
              <a:buFont typeface="Wingdings" pitchFamily="2" charset="2"/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绿遍山原白满川，子规声里雨如烟。（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乡村四月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</a:t>
            </a:r>
          </a:p>
          <a:p>
            <a:pPr algn="ctr">
              <a:buFont typeface="Wingdings" pitchFamily="2" charset="2"/>
              <a:buNone/>
            </a:pP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algn="ctr">
              <a:buFont typeface="Wingdings" pitchFamily="2" charset="2"/>
              <a:buNone/>
            </a:pP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algn="ctr">
              <a:buFont typeface="Wingdings" pitchFamily="2" charset="2"/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暖暖远人村，依依墟里烟。（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归园田居 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</a:t>
            </a:r>
          </a:p>
          <a:p>
            <a:pPr algn="ctr">
              <a:buFont typeface="Wingdings" pitchFamily="2" charset="2"/>
              <a:buNone/>
            </a:pP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algn="ctr">
              <a:buFont typeface="Wingdings" pitchFamily="2" charset="2"/>
              <a:buNone/>
            </a:pP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algn="ctr">
              <a:buFont typeface="Wingdings" pitchFamily="2" charset="2"/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绿树村边合，青山郭外斜。（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过故人庄 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</a:t>
            </a:r>
          </a:p>
          <a:p>
            <a:endParaRPr lang="zh-CN" altLang="en-US" b="1" dirty="0"/>
          </a:p>
          <a:p>
            <a:pPr>
              <a:buFont typeface="Wingdings" pitchFamily="2" charset="2"/>
              <a:buNone/>
            </a:pPr>
            <a:endParaRPr lang="zh-CN" altLang="en-US" b="1" dirty="0"/>
          </a:p>
          <a:p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09825203707156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00" y="-3600"/>
            <a:ext cx="9148800" cy="6861600"/>
          </a:xfrm>
          <a:prstGeom prst="rect">
            <a:avLst/>
          </a:prstGeom>
        </p:spPr>
      </p:pic>
      <p:sp>
        <p:nvSpPr>
          <p:cNvPr id="3481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428728" y="714356"/>
            <a:ext cx="6572296" cy="4525963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江畔独步寻花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    黄四娘家花满蹊，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   千朵万朵压枝低。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   留连戏蝶时时舞，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   自在娇莺恰恰啼。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86116" y="357166"/>
            <a:ext cx="33575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作业布置</a:t>
            </a:r>
            <a:endParaRPr lang="zh-CN" altLang="en-US" sz="6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Picture 15" descr="200501290910505427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571612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026" name="位图图像" r:id="rId3" imgW="6076190" imgH="4229690" progId="PBrush">
              <p:embed/>
            </p:oleObj>
          </a:graphicData>
        </a:graphic>
      </p:graphicFrame>
      <p:sp>
        <p:nvSpPr>
          <p:cNvPr id="17411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287337" cy="287338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95288" y="973138"/>
            <a:ext cx="132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/>
              <a:t>                  </a:t>
            </a:r>
            <a:endParaRPr lang="en-US" altLang="zh-CN" sz="4400" b="1"/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428596" y="2000240"/>
            <a:ext cx="8426481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FF"/>
                </a:solidFill>
              </a:rPr>
              <a:t> </a:t>
            </a:r>
            <a:r>
              <a:rPr lang="en-US" altLang="zh-CN" sz="3600" dirty="0" smtClean="0">
                <a:solidFill>
                  <a:srgbClr val="0000FF"/>
                </a:solidFill>
              </a:rPr>
              <a:t>  </a:t>
            </a:r>
            <a:r>
              <a:rPr lang="en-US" altLang="zh-CN" sz="3600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en-US" altLang="zh-CN" sz="36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积累好词、佳句</a:t>
            </a:r>
            <a:r>
              <a:rPr lang="zh-CN" altLang="en-US" sz="4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。把你认为写得好的词、句摘抄在积累本上，并</a:t>
            </a:r>
            <a:r>
              <a:rPr lang="zh-CN" altLang="en-US" sz="44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读一读。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4400" dirty="0">
                <a:latin typeface="楷体_GB2312" pitchFamily="49" charset="-122"/>
                <a:ea typeface="楷体_GB2312" pitchFamily="49" charset="-122"/>
              </a:rPr>
            </a:br>
            <a:endParaRPr lang="zh-CN" altLang="en-US" sz="4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285720" y="4286256"/>
            <a:ext cx="8601075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400" dirty="0"/>
              <a:t> </a:t>
            </a:r>
            <a:r>
              <a:rPr lang="en-US" altLang="zh-CN" sz="4400" dirty="0" smtClean="0"/>
              <a:t>  </a:t>
            </a:r>
            <a:r>
              <a:rPr lang="en-US" altLang="zh-CN" sz="4400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en-US" altLang="zh-CN" sz="44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画</a:t>
            </a:r>
            <a:r>
              <a:rPr lang="zh-CN" altLang="en-US" sz="44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4400" b="1" dirty="0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把你喜欢的一处风景的</a:t>
            </a:r>
          </a:p>
          <a:p>
            <a:r>
              <a:rPr lang="zh-CN" altLang="en-US" sz="4400" b="1" dirty="0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段落多读读，并展开想象把它画出</a:t>
            </a:r>
          </a:p>
          <a:p>
            <a:r>
              <a:rPr lang="zh-CN" altLang="en-US" sz="4400" b="1" dirty="0">
                <a:solidFill>
                  <a:srgbClr val="336600"/>
                </a:solidFill>
                <a:latin typeface="楷体_GB2312" pitchFamily="49" charset="-122"/>
                <a:ea typeface="楷体_GB2312" pitchFamily="49" charset="-122"/>
              </a:rPr>
              <a:t>来。</a:t>
            </a:r>
          </a:p>
        </p:txBody>
      </p:sp>
      <p:sp>
        <p:nvSpPr>
          <p:cNvPr id="10" name="Text Box 6"/>
          <p:cNvSpPr txBox="1">
            <a:spLocks noGrp="1" noChangeArrowheads="1"/>
          </p:cNvSpPr>
          <p:nvPr>
            <p:ph idx="1"/>
          </p:nvPr>
        </p:nvSpPr>
        <p:spPr bwMode="auto">
          <a:xfrm>
            <a:off x="500034" y="428604"/>
            <a:ext cx="82296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en-US" altLang="zh-CN" sz="40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44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准备开展一次“走进田园”的</a:t>
            </a:r>
            <a: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综合性学习</a:t>
            </a:r>
            <a:r>
              <a:rPr lang="zh-CN" altLang="en-US" sz="44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活动吧</a:t>
            </a:r>
            <a:r>
              <a:rPr lang="zh-CN" altLang="en-US" sz="4400" b="1" dirty="0" smtClean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！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76872_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85728"/>
            <a:ext cx="8128000" cy="60960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乡下人家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4" y="1714488"/>
            <a:ext cx="5500726" cy="3941202"/>
          </a:xfrm>
          <a:prstGeom prst="rect">
            <a:avLst/>
          </a:prstGeom>
        </p:spPr>
      </p:pic>
      <p:sp>
        <p:nvSpPr>
          <p:cNvPr id="8" name="WordArt 4"/>
          <p:cNvSpPr>
            <a:spLocks noChangeArrowheads="1" noChangeShapeType="1" noTextEdit="1"/>
          </p:cNvSpPr>
          <p:nvPr/>
        </p:nvSpPr>
        <p:spPr bwMode="auto">
          <a:xfrm>
            <a:off x="0" y="1142984"/>
            <a:ext cx="8786842" cy="17145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34240"/>
              </a:avLst>
            </a:prstTxWarp>
            <a:scene3d>
              <a:camera prst="legacyPerspectiveFront">
                <a:rot lat="20519971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衷心感谢各位领导、专家、同仁光临指导！</a:t>
            </a:r>
          </a:p>
        </p:txBody>
      </p:sp>
      <p:sp>
        <p:nvSpPr>
          <p:cNvPr id="9" name="WordArt 5" descr="窄竖线"/>
          <p:cNvSpPr>
            <a:spLocks noChangeArrowheads="1" noChangeShapeType="1" noTextEdit="1"/>
          </p:cNvSpPr>
          <p:nvPr/>
        </p:nvSpPr>
        <p:spPr bwMode="auto">
          <a:xfrm>
            <a:off x="6357950" y="4500570"/>
            <a:ext cx="2400300" cy="21209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54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/>
                <a:ea typeface="宋体"/>
              </a:rPr>
              <a:t>谢 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8803_2009020323000814dP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85728"/>
            <a:ext cx="8643998" cy="6120000"/>
          </a:xfrm>
          <a:prstGeom prst="rect">
            <a:avLst/>
          </a:prstGeom>
        </p:spPr>
      </p:pic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8803_200902032300161OL8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85728"/>
            <a:ext cx="8160000" cy="61200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a4665920_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358114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660</TotalTime>
  <Words>870</Words>
  <Application>Microsoft Office PowerPoint</Application>
  <PresentationFormat>全屏显示(4:3)</PresentationFormat>
  <Paragraphs>120</Paragraphs>
  <Slides>60</Slides>
  <Notes>2</Notes>
  <HiddenSlides>0</HiddenSlides>
  <MMClips>2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2" baseType="lpstr">
      <vt:lpstr>Office 主题</vt:lpstr>
      <vt:lpstr>位图图像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</vt:vector>
  </TitlesOfParts>
  <Company>达州职业技术学院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微软中国</dc:creator>
  <cp:lastModifiedBy>微软用户</cp:lastModifiedBy>
  <cp:revision>95</cp:revision>
  <dcterms:created xsi:type="dcterms:W3CDTF">2011-03-16T00:01:18Z</dcterms:created>
  <dcterms:modified xsi:type="dcterms:W3CDTF">2011-04-16T06:57:26Z</dcterms:modified>
</cp:coreProperties>
</file>