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8" r:id="rId3"/>
    <p:sldId id="259" r:id="rId4"/>
    <p:sldId id="261" r:id="rId5"/>
    <p:sldId id="262" r:id="rId6"/>
    <p:sldId id="263" r:id="rId7"/>
    <p:sldId id="264" r:id="rId8"/>
    <p:sldId id="265" r:id="rId9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7" r:id="rId20"/>
    <p:sldId id="278" r:id="rId21"/>
    <p:sldId id="276" r:id="rId22"/>
    <p:sldId id="279" r:id="rId23"/>
    <p:sldId id="280" r:id="rId24"/>
    <p:sldId id="281" r:id="rId25"/>
    <p:sldId id="282" r:id="rId26"/>
    <p:sldId id="285" r:id="rId27"/>
    <p:sldId id="283" r:id="rId28"/>
    <p:sldId id="284" r:id="rId29"/>
    <p:sldId id="286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2167" y="228600"/>
            <a:ext cx="11387667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02167" y="1600201"/>
            <a:ext cx="11387667" cy="44989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02168" y="6245225"/>
            <a:ext cx="3052233" cy="476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1" y="6245225"/>
            <a:ext cx="3052233" cy="476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FB4BD07F-AA4D-445C-88B4-A7EBF2A827C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3" Type="http://schemas.openxmlformats.org/officeDocument/2006/relationships/hyperlink" Target="http://image.baidu.com/i?ct=503316480&amp;z=0&amp;tn=baiduimagedetail&amp;word=%BE%A8%B5%C4%D7%E6%CF%C8&amp;in=24752&amp;cl=2&amp;lm=-1&amp;pn=20&amp;rn=1&amp;di=5773453110&amp;ln=1&amp;fr=&amp;ic=0&amp;s=0&amp;se=1&amp;sme=0&amp;tab=&amp;width=&amp;height=&amp;face=0&amp;fb=0" TargetMode="External"/><Relationship Id="rId2" Type="http://schemas.openxmlformats.org/officeDocument/2006/relationships/image" Target="../media/image19.jpeg"/><Relationship Id="rId1" Type="http://schemas.openxmlformats.org/officeDocument/2006/relationships/hyperlink" Target="http://image.baidu.com/i?ct=503316480&amp;z=0&amp;tn=baiduimagedetail&amp;word=%BE%A8%B5%C4%D7%E6%CF%C8&amp;in=28053&amp;cl=2&amp;lm=-1&amp;pn=18&amp;rn=1&amp;di=27024686505&amp;ln=1&amp;fr=&amp;ic=0&amp;s=0&amp;se=1&amp;sme=0&amp;tab=&amp;width=&amp;height=&amp;face=0&amp;fb=0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22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jpeg"/><Relationship Id="rId3" Type="http://schemas.openxmlformats.org/officeDocument/2006/relationships/image" Target="../media/image24.png"/><Relationship Id="rId2" Type="http://schemas.openxmlformats.org/officeDocument/2006/relationships/oleObject" Target="../embeddings/oleObject1.bin"/><Relationship Id="rId1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5.png"/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microsoft.com/office/2007/relationships/hdphoto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4.jpeg"/><Relationship Id="rId7" Type="http://schemas.openxmlformats.org/officeDocument/2006/relationships/image" Target="../media/image34.png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jpe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jpe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jpe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.jpe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.png"/><Relationship Id="rId2" Type="http://schemas.microsoft.com/office/2007/relationships/hdphoto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microsoft.com/office/2007/relationships/hdphoto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microsoft.com/office/2007/relationships/hdphoto" Target="../media/image13.png"/><Relationship Id="rId3" Type="http://schemas.openxmlformats.org/officeDocument/2006/relationships/image" Target="../media/image12.png"/><Relationship Id="rId2" Type="http://schemas.microsoft.com/office/2007/relationships/hdphoto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microsoft.com/office/2007/relationships/hdphoto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jpeg"/><Relationship Id="rId2" Type="http://schemas.microsoft.com/office/2007/relationships/hdphoto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311275" y="2011045"/>
            <a:ext cx="956881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说明文以</a:t>
            </a:r>
            <a:r>
              <a:rPr lang="en-US" altLang="zh-CN" sz="40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</a:t>
            </a:r>
            <a:r>
              <a:rPr lang="zh-CN" altLang="en-US" sz="40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说明白了</a:t>
            </a:r>
            <a:r>
              <a:rPr lang="en-US" altLang="zh-CN" sz="40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</a:t>
            </a:r>
            <a:r>
              <a:rPr lang="zh-CN" altLang="en-US" sz="40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为成功。</a:t>
            </a:r>
            <a:endParaRPr lang="zh-CN" altLang="en-US" sz="40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en-US" altLang="zh-CN" sz="40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                                           ——</a:t>
            </a:r>
            <a:r>
              <a:rPr lang="zh-CN" altLang="en-US" sz="40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叶圣陶</a:t>
            </a:r>
            <a:endParaRPr lang="zh-CN" altLang="en-US" sz="40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311015" y="1165860"/>
            <a:ext cx="7482840" cy="452628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zh-CN" altLang="en-US" sz="4265" b="1" dirty="0">
                <a:solidFill>
                  <a:srgbClr val="00B0F0"/>
                </a:solidFill>
                <a:latin typeface="华文楷体" panose="02010600040101010101" charset="-122"/>
                <a:ea typeface="华文楷体" panose="02010600040101010101" charset="-122"/>
              </a:rPr>
              <a:t>哺乳动物</a:t>
            </a:r>
            <a:r>
              <a:rPr lang="zh-CN" altLang="en-US" sz="36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是</a:t>
            </a:r>
            <a:r>
              <a:rPr lang="zh-CN" altLang="en-US" sz="3600" b="1" dirty="0">
                <a:latin typeface="华文楷体" panose="02010600040101010101" charset="-122"/>
                <a:ea typeface="华文楷体" panose="02010600040101010101" charset="-122"/>
              </a:rPr>
              <a:t>最高等的脊椎动物，基本特征是用母体乳汁哺育初生幼儿。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endParaRPr lang="zh-CN" altLang="en-US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zh-CN" altLang="en-US" sz="4265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哺乳动物的特点：</a:t>
            </a:r>
            <a:endParaRPr lang="zh-CN" altLang="en-US" sz="4265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zh-CN" altLang="en-US" sz="32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（</a:t>
            </a:r>
            <a:r>
              <a:rPr lang="en-US" altLang="zh-CN" sz="32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</a:t>
            </a:r>
            <a:r>
              <a:rPr lang="zh-CN" altLang="en-US" sz="32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）用肺呼吸，胎生，靠吃母乳长大。</a:t>
            </a:r>
            <a:endParaRPr lang="zh-CN" altLang="en-US" sz="3200" b="1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buNone/>
            </a:pPr>
            <a:r>
              <a:rPr lang="zh-CN" altLang="en-US" sz="32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（</a:t>
            </a:r>
            <a:r>
              <a:rPr lang="en-US" altLang="zh-CN" sz="32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2</a:t>
            </a:r>
            <a:r>
              <a:rPr lang="zh-CN" altLang="en-US" sz="32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）大多数哺乳动物有毛皮。</a:t>
            </a:r>
            <a:endParaRPr lang="zh-CN" altLang="en-US" sz="3200" b="1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6" name="Picture 3" descr="鲸的图片1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41960" y="1382395"/>
            <a:ext cx="3869055" cy="3389630"/>
          </a:xfrm>
          <a:prstGeom prst="roundRect">
            <a:avLst/>
          </a:prstGeom>
          <a:noFill/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15" y="217170"/>
            <a:ext cx="1205230" cy="9880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431371" y="594665"/>
            <a:ext cx="11329257" cy="48196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kumimoji="1"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在很远的古代，鲸的祖先跟牛羊一样，生活在陆地上。后来环境发生了变化，鲸的祖先生活在靠近陆地的浅海里；又经过了很长很长的年代，它们的前肢和尾巴渐渐变成了鳍，后肢完全退化了，整个身子变成了鱼的样子，适应了海洋的生活。</a:t>
            </a:r>
            <a:endParaRPr kumimoji="1" lang="zh-CN" altLang="en-US" sz="4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5561330" y="4665980"/>
            <a:ext cx="3798570" cy="7480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265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你知道了什么？</a:t>
            </a:r>
            <a:endParaRPr lang="zh-CN" altLang="en-US" sz="4265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15" y="217170"/>
            <a:ext cx="1205230" cy="98806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8547" name="Picture 3" descr="u=2189741496,1091450945&amp;fm=0&amp;gp=0">
            <a:hlinkClick r:id="rId1"/>
          </p:cNvPr>
          <p:cNvPicPr>
            <a:picLocks noGrp="1" noChangeAspect="1" noChangeArrowheads="1"/>
          </p:cNvPicPr>
          <p:nvPr/>
        </p:nvPicPr>
        <p:blipFill>
          <a:blip r:embed="rId2" cstate="print"/>
          <a:srcRect l="199" t="4504" r="919" b="5101"/>
          <a:stretch>
            <a:fillRect/>
          </a:stretch>
        </p:blipFill>
        <p:spPr>
          <a:xfrm>
            <a:off x="823595" y="1947545"/>
            <a:ext cx="2813685" cy="2306955"/>
          </a:xfrm>
          <a:prstGeom prst="roundRect">
            <a:avLst/>
          </a:prstGeom>
          <a:noFill/>
        </p:spPr>
      </p:pic>
      <p:pic>
        <p:nvPicPr>
          <p:cNvPr id="111619" name="Picture 3" descr="u=1622530663,627167455&amp;fm=0&amp;gp=0">
            <a:hlinkClick r:id="rId3"/>
          </p:cNvPr>
          <p:cNvPicPr>
            <a:picLocks noGrp="1"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4248785" y="1948180"/>
            <a:ext cx="2999105" cy="2306320"/>
          </a:xfrm>
          <a:prstGeom prst="roundRect">
            <a:avLst/>
          </a:prstGeom>
          <a:noFill/>
        </p:spPr>
      </p:pic>
      <p:pic>
        <p:nvPicPr>
          <p:cNvPr id="25602" name="Picture 2" descr="鲸的图片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8760" y="1947545"/>
            <a:ext cx="3101975" cy="2306955"/>
          </a:xfrm>
          <a:prstGeom prst="roundRect">
            <a:avLst/>
          </a:prstGeom>
          <a:noFill/>
        </p:spPr>
      </p:pic>
      <p:sp>
        <p:nvSpPr>
          <p:cNvPr id="8" name="圆角矩形 7"/>
          <p:cNvSpPr/>
          <p:nvPr/>
        </p:nvSpPr>
        <p:spPr>
          <a:xfrm>
            <a:off x="4602480" y="704850"/>
            <a:ext cx="3075940" cy="58674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40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漫长的演化</a:t>
            </a:r>
            <a:endParaRPr lang="zh-CN" altLang="en-US" sz="40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15" y="207645"/>
            <a:ext cx="1205230" cy="988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1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9" name="Text Box 3"/>
          <p:cNvSpPr txBox="1">
            <a:spLocks noChangeArrowheads="1"/>
          </p:cNvSpPr>
          <p:nvPr/>
        </p:nvSpPr>
        <p:spPr bwMode="auto">
          <a:xfrm>
            <a:off x="508000" y="2743200"/>
            <a:ext cx="3860800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400" b="1" dirty="0">
                <a:latin typeface="华文楷体" panose="02010600040101010101" charset="-122"/>
                <a:ea typeface="华文楷体" panose="02010600040101010101" charset="-122"/>
              </a:rPr>
              <a:t>鲸的种类</a:t>
            </a:r>
            <a:endParaRPr lang="zh-CN" altLang="en-US" sz="6400" b="1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16740" name="Text Box 4"/>
          <p:cNvSpPr txBox="1">
            <a:spLocks noChangeArrowheads="1"/>
          </p:cNvSpPr>
          <p:nvPr/>
        </p:nvSpPr>
        <p:spPr bwMode="auto">
          <a:xfrm>
            <a:off x="4775200" y="1447800"/>
            <a:ext cx="2743200" cy="993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865" b="1">
                <a:latin typeface="华文楷体" panose="02010600040101010101" charset="-122"/>
                <a:ea typeface="华文楷体" panose="02010600040101010101" charset="-122"/>
              </a:rPr>
              <a:t>须鲸</a:t>
            </a:r>
            <a:endParaRPr lang="zh-CN" altLang="en-US" sz="5865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16741" name="Text Box 5"/>
          <p:cNvSpPr txBox="1">
            <a:spLocks noChangeArrowheads="1"/>
          </p:cNvSpPr>
          <p:nvPr/>
        </p:nvSpPr>
        <p:spPr bwMode="auto">
          <a:xfrm>
            <a:off x="4775200" y="3962401"/>
            <a:ext cx="4368800" cy="9124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335" b="1">
                <a:latin typeface="华文楷体" panose="02010600040101010101" charset="-122"/>
                <a:ea typeface="华文楷体" panose="02010600040101010101" charset="-122"/>
              </a:rPr>
              <a:t>齿鲸</a:t>
            </a:r>
            <a:endParaRPr lang="zh-CN" altLang="en-US" sz="5335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16742" name="Line 6"/>
          <p:cNvSpPr>
            <a:spLocks noChangeShapeType="1"/>
          </p:cNvSpPr>
          <p:nvPr/>
        </p:nvSpPr>
        <p:spPr bwMode="auto">
          <a:xfrm flipV="1">
            <a:off x="3962400" y="2133600"/>
            <a:ext cx="1016000" cy="762000"/>
          </a:xfrm>
          <a:prstGeom prst="line">
            <a:avLst/>
          </a:prstGeom>
          <a:noFill/>
          <a:ln w="50800">
            <a:solidFill>
              <a:srgbClr val="FF6600"/>
            </a:solidFill>
            <a:round/>
            <a:tailEnd type="triangle" w="med" len="med"/>
          </a:ln>
          <a:effectLst/>
        </p:spPr>
        <p:txBody>
          <a:bodyPr wrap="none"/>
          <a:lstStyle/>
          <a:p>
            <a:endParaRPr lang="zh-CN" altLang="en-US" sz="2400"/>
          </a:p>
        </p:txBody>
      </p:sp>
      <p:sp>
        <p:nvSpPr>
          <p:cNvPr id="116743" name="Line 7"/>
          <p:cNvSpPr>
            <a:spLocks noChangeShapeType="1"/>
          </p:cNvSpPr>
          <p:nvPr/>
        </p:nvSpPr>
        <p:spPr bwMode="auto">
          <a:xfrm>
            <a:off x="3860800" y="3505200"/>
            <a:ext cx="914400" cy="685800"/>
          </a:xfrm>
          <a:prstGeom prst="line">
            <a:avLst/>
          </a:prstGeom>
          <a:noFill/>
          <a:ln w="50800">
            <a:solidFill>
              <a:srgbClr val="FF9900"/>
            </a:solidFill>
            <a:round/>
            <a:tailEnd type="triangle" w="med" len="med"/>
          </a:ln>
          <a:effectLst/>
        </p:spPr>
        <p:txBody>
          <a:bodyPr wrap="none"/>
          <a:lstStyle/>
          <a:p>
            <a:endParaRPr lang="zh-CN" altLang="en-US" sz="2400"/>
          </a:p>
        </p:txBody>
      </p:sp>
      <p:pic>
        <p:nvPicPr>
          <p:cNvPr id="116744" name="Picture 8" descr="A5_05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056107" y="2180861"/>
            <a:ext cx="3331633" cy="1874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6745" name="Text Box 9"/>
          <p:cNvSpPr txBox="1">
            <a:spLocks noChangeArrowheads="1"/>
          </p:cNvSpPr>
          <p:nvPr/>
        </p:nvSpPr>
        <p:spPr bwMode="auto">
          <a:xfrm>
            <a:off x="4847861" y="4773149"/>
            <a:ext cx="6625167" cy="9124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335" b="1" dirty="0">
                <a:latin typeface="华文楷体" panose="02010600040101010101" charset="-122"/>
                <a:ea typeface="华文楷体" panose="02010600040101010101" charset="-122"/>
              </a:rPr>
              <a:t>判断依据：有无牙齿</a:t>
            </a:r>
            <a:endParaRPr lang="zh-CN" altLang="en-US" sz="5335" b="1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15" y="207645"/>
            <a:ext cx="1205230" cy="9880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67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67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6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9" grpId="0" bldLvl="0" animBg="1" autoUpdateAnimBg="0"/>
      <p:bldP spid="116740" grpId="0" bldLvl="0" animBg="1" autoUpdateAnimBg="0"/>
      <p:bldP spid="116741" grpId="0" bldLvl="0" animBg="1" autoUpdateAnimBg="0"/>
      <p:bldP spid="116742" grpId="0" bldLvl="0" animBg="1"/>
      <p:bldP spid="116743" grpId="0" bldLvl="0" animBg="1"/>
      <p:bldP spid="11674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ChangeArrowheads="1"/>
          </p:cNvSpPr>
          <p:nvPr/>
        </p:nvSpPr>
        <p:spPr bwMode="auto">
          <a:xfrm>
            <a:off x="431800" y="1604797"/>
            <a:ext cx="10972800" cy="45259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4535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4535" b="1" dirty="0">
                <a:latin typeface="楷体" panose="02010609060101010101" pitchFamily="49" charset="-122"/>
                <a:ea typeface="楷体" panose="02010609060101010101" pitchFamily="49" charset="-122"/>
              </a:rPr>
              <a:t>鲸的种类很多，全世界有</a:t>
            </a:r>
            <a:r>
              <a:rPr lang="en-US" altLang="zh-CN" sz="4535" b="1" dirty="0"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4535" b="1" dirty="0">
                <a:latin typeface="楷体" panose="02010609060101010101" pitchFamily="49" charset="-122"/>
                <a:ea typeface="楷体" panose="02010609060101010101" pitchFamily="49" charset="-122"/>
              </a:rPr>
              <a:t>余种，我国海域有</a:t>
            </a:r>
            <a:r>
              <a:rPr lang="en-US" altLang="zh-CN" sz="4535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4535" b="1" dirty="0">
                <a:latin typeface="楷体" panose="02010609060101010101" pitchFamily="49" charset="-122"/>
                <a:ea typeface="楷体" panose="02010609060101010101" pitchFamily="49" charset="-122"/>
              </a:rPr>
              <a:t>多种。一般都将它们分为两类。一类口中有须无齿，称须鲸，鼻孔两个，如长须鲸、蓝鲸、座头鲸；另一类口中有齿无须，鼻孔一个，叫齿鲸，能发出超声波，如独角鲸，虎鲸。</a:t>
            </a:r>
            <a:endParaRPr lang="zh-CN" altLang="en-US" sz="45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98930" y="447675"/>
            <a:ext cx="2218690" cy="74803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265" dirty="0">
                <a:latin typeface="黑体" panose="02010609060101010101" charset="-122"/>
                <a:ea typeface="黑体" panose="02010609060101010101" charset="-122"/>
              </a:rPr>
              <a:t>资料袋：</a:t>
            </a:r>
            <a:endParaRPr lang="zh-CN" altLang="en-US" sz="4265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15" y="207645"/>
            <a:ext cx="1205230" cy="9880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2"/>
          <p:cNvSpPr txBox="1">
            <a:spLocks noChangeArrowheads="1"/>
          </p:cNvSpPr>
          <p:nvPr/>
        </p:nvSpPr>
        <p:spPr bwMode="auto">
          <a:xfrm>
            <a:off x="429896" y="207963"/>
            <a:ext cx="11425767" cy="2392045"/>
          </a:xfrm>
          <a:prstGeom prst="rect">
            <a:avLst/>
          </a:prstGeom>
          <a:noFill/>
          <a:ln w="28575">
            <a:solidFill>
              <a:srgbClr val="7030A0"/>
            </a:solidFill>
            <a:prstDash val="dash"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735" dirty="0">
                <a:ln>
                  <a:noFill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735" b="1" dirty="0">
                <a:ln>
                  <a:noFill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须鲸</a:t>
            </a:r>
            <a:r>
              <a:rPr lang="zh-CN" altLang="en-US" sz="3735" b="1" dirty="0">
                <a:ln>
                  <a:noFill/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主要</a:t>
            </a:r>
            <a:r>
              <a:rPr lang="zh-CN" altLang="en-US" sz="3735" b="1" dirty="0">
                <a:ln>
                  <a:noFill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吃虾和小鱼。它们在海洋里游的时候，张着大嘴，把许多小鱼小虾连同海水一齐吸进嘴里，然后闭上嘴，把海水从须板中间滤出来，把小鱼小虾吞进肚子里，一顿就可以吃</a:t>
            </a:r>
            <a:r>
              <a:rPr lang="zh-CN" altLang="en-US" sz="3735" b="1" dirty="0">
                <a:ln>
                  <a:noFill/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两千</a:t>
            </a:r>
            <a:r>
              <a:rPr lang="zh-CN" altLang="en-US" sz="3735" b="1" dirty="0">
                <a:ln>
                  <a:noFill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多公斤。</a:t>
            </a:r>
            <a:endParaRPr lang="zh-CN" altLang="en-US" sz="3735" b="1" dirty="0">
              <a:ln>
                <a:noFill/>
              </a:ln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429895" y="2689225"/>
            <a:ext cx="11424920" cy="1816735"/>
          </a:xfrm>
          <a:prstGeom prst="rect">
            <a:avLst/>
          </a:prstGeom>
          <a:noFill/>
          <a:ln w="38100">
            <a:solidFill>
              <a:srgbClr val="7030A0"/>
            </a:solidFill>
            <a:prstDash val="dash"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735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735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有一种号称“海中之虎”的虎鲸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，常常好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几十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头结成一群，围住一头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三十多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吨重的长须鲸，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几个小时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就能把它吃光。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430530" y="4505960"/>
            <a:ext cx="11424285" cy="2103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735" b="1" dirty="0">
                <a:solidFill>
                  <a:srgbClr val="0070C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举例子：“海中之虎”</a:t>
            </a:r>
            <a:endParaRPr lang="zh-CN" altLang="en-US" sz="3735" b="1" dirty="0">
              <a:solidFill>
                <a:srgbClr val="0070C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735" b="1" dirty="0">
                <a:solidFill>
                  <a:srgbClr val="0070C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列数字</a:t>
            </a:r>
            <a:r>
              <a:rPr lang="en-US" altLang="zh-CN" sz="3735" b="1" dirty="0">
                <a:solidFill>
                  <a:srgbClr val="0070C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: </a:t>
            </a:r>
            <a:r>
              <a:rPr lang="zh-CN" altLang="en-US" sz="3735" b="1" dirty="0">
                <a:solidFill>
                  <a:srgbClr val="0070C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突出了鲸食量大，吃得快的特点。同时可见虎鲸之凶猛，动作之迅速。</a:t>
            </a:r>
            <a:endParaRPr lang="zh-CN" altLang="en-US" sz="3735" b="1" dirty="0">
              <a:solidFill>
                <a:srgbClr val="0070C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40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0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Text Box 2"/>
          <p:cNvSpPr txBox="1">
            <a:spLocks noChangeArrowheads="1"/>
          </p:cNvSpPr>
          <p:nvPr/>
        </p:nvSpPr>
        <p:spPr bwMode="auto">
          <a:xfrm>
            <a:off x="912285" y="1196976"/>
            <a:ext cx="979170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/>
          </a:p>
        </p:txBody>
      </p:sp>
      <p:sp>
        <p:nvSpPr>
          <p:cNvPr id="119811" name="Text Box 3"/>
          <p:cNvSpPr txBox="1">
            <a:spLocks noChangeArrowheads="1"/>
          </p:cNvSpPr>
          <p:nvPr/>
        </p:nvSpPr>
        <p:spPr bwMode="auto">
          <a:xfrm>
            <a:off x="624153" y="784126"/>
            <a:ext cx="11135784" cy="18167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735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鲸的鼻孔长在脑袋顶上。呼气的时候浮出海面，从鼻孔喷出来的气形成一股水柱，就像花园里的喷泉一样。</a:t>
            </a:r>
            <a:endParaRPr lang="zh-CN" altLang="en-US" sz="3735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9812" name="Text Box 4"/>
          <p:cNvSpPr txBox="1">
            <a:spLocks noChangeArrowheads="1"/>
          </p:cNvSpPr>
          <p:nvPr/>
        </p:nvSpPr>
        <p:spPr bwMode="auto">
          <a:xfrm>
            <a:off x="1775520" y="3236979"/>
            <a:ext cx="4320116" cy="6661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735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打比方</a:t>
            </a:r>
            <a:endParaRPr lang="zh-CN" altLang="en-US" sz="3735" b="1" dirty="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19813" name="Text Box 5"/>
          <p:cNvSpPr txBox="1">
            <a:spLocks noChangeArrowheads="1"/>
          </p:cNvSpPr>
          <p:nvPr/>
        </p:nvSpPr>
        <p:spPr bwMode="auto">
          <a:xfrm>
            <a:off x="815941" y="4040240"/>
            <a:ext cx="10752667" cy="12414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735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</a:t>
            </a:r>
            <a:r>
              <a:rPr lang="zh-CN" altLang="en-US" sz="3735" b="1" dirty="0">
                <a:solidFill>
                  <a:srgbClr val="0070C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把鲸喷出的气形成的水柱比作花园里的喷泉，使说明的事物形象具体，给人以深刻的印象。</a:t>
            </a:r>
            <a:endParaRPr lang="zh-CN" altLang="en-US" sz="3735" b="1" dirty="0">
              <a:solidFill>
                <a:srgbClr val="0070C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15" y="207645"/>
            <a:ext cx="1205230" cy="98806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98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98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98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882" name="Picture 2" descr="鲸的图片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01700" y="1221105"/>
            <a:ext cx="3260090" cy="2623820"/>
          </a:xfrm>
          <a:prstGeom prst="roundRect">
            <a:avLst/>
          </a:prstGeom>
          <a:noFill/>
        </p:spPr>
      </p:pic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4406265" y="2663190"/>
          <a:ext cx="6412865" cy="3237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位图图像" r:id="rId2" imgW="7724775" imgH="5305425" progId="PBrush">
                  <p:embed/>
                </p:oleObj>
              </mc:Choice>
              <mc:Fallback>
                <p:oleObj name="位图图像" r:id="rId2" imgW="7724775" imgH="5305425" progId="PBrush">
                  <p:embed/>
                  <p:pic>
                    <p:nvPicPr>
                      <p:cNvPr id="0" name="图片 1024" descr="image36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406265" y="2663190"/>
                        <a:ext cx="6412865" cy="323786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883" name="Text Box 3"/>
          <p:cNvSpPr txBox="1">
            <a:spLocks noChangeArrowheads="1"/>
          </p:cNvSpPr>
          <p:nvPr/>
        </p:nvSpPr>
        <p:spPr bwMode="auto">
          <a:xfrm>
            <a:off x="4406265" y="1439545"/>
            <a:ext cx="7200900" cy="70675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鲸隔一定的时间</a:t>
            </a:r>
            <a:r>
              <a:rPr lang="zh-CN" altLang="en-US" sz="4000" b="1" dirty="0">
                <a:latin typeface="黑体" panose="02010609060101010101" charset="-122"/>
                <a:ea typeface="黑体" panose="02010609060101010101" charset="-122"/>
              </a:rPr>
              <a:t>必须</a:t>
            </a:r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呼吸一次。</a:t>
            </a:r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15" y="207645"/>
            <a:ext cx="1205230" cy="988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09296" y="515005"/>
            <a:ext cx="10972800" cy="4525963"/>
          </a:xfrm>
        </p:spPr>
        <p:txBody>
          <a:bodyPr/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5335" b="1" dirty="0">
                <a:solidFill>
                  <a:srgbClr val="33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鲸每天都要睡觉，睡觉的时候，</a:t>
            </a:r>
            <a:r>
              <a:rPr lang="zh-CN" altLang="en-US" sz="53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总是</a:t>
            </a:r>
            <a:r>
              <a:rPr lang="zh-CN" altLang="en-US" sz="5335" b="1" dirty="0">
                <a:solidFill>
                  <a:srgbClr val="33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几头聚在一起。</a:t>
            </a:r>
            <a:endParaRPr lang="zh-CN" altLang="en-US" sz="5335" b="1" dirty="0">
              <a:solidFill>
                <a:srgbClr val="33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5335" dirty="0">
              <a:solidFill>
                <a:srgbClr val="33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9938" name="Picture 2" descr="yw0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648585" y="2326640"/>
            <a:ext cx="6894195" cy="3877945"/>
          </a:xfrm>
          <a:prstGeom prst="rect">
            <a:avLst/>
          </a:prstGeom>
          <a:noFill/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15" y="207645"/>
            <a:ext cx="1205230" cy="9880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2"/>
          <p:cNvSpPr txBox="1">
            <a:spLocks noChangeArrowheads="1"/>
          </p:cNvSpPr>
          <p:nvPr/>
        </p:nvSpPr>
        <p:spPr bwMode="auto">
          <a:xfrm>
            <a:off x="479215" y="773126"/>
            <a:ext cx="11233151" cy="2717800"/>
          </a:xfrm>
          <a:prstGeom prst="rect">
            <a:avLst/>
          </a:prstGeom>
          <a:noFill/>
          <a:ln w="38100">
            <a:solidFill>
              <a:srgbClr val="7030A0"/>
            </a:solidFill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长须鲸刚生下来就有十多米长，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七千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公斤重，一天能长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三十公斤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五十公斤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两三年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就可以长成大鲸。鲸的寿命很长，一般可以活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几十年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一百年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347" name="Text Box 3"/>
          <p:cNvSpPr txBox="1">
            <a:spLocks noChangeArrowheads="1"/>
          </p:cNvSpPr>
          <p:nvPr/>
        </p:nvSpPr>
        <p:spPr bwMode="auto">
          <a:xfrm>
            <a:off x="479631" y="3664446"/>
            <a:ext cx="11233151" cy="23895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265" b="1" dirty="0">
                <a:solidFill>
                  <a:srgbClr val="0070C0"/>
                </a:solidFill>
                <a:latin typeface="仿宋" panose="02010609060101010101" charset="-122"/>
                <a:ea typeface="仿宋" panose="02010609060101010101" charset="-122"/>
              </a:rPr>
              <a:t>列数字：</a:t>
            </a:r>
            <a:endParaRPr lang="zh-CN" altLang="en-US" sz="4265" b="1" dirty="0">
              <a:solidFill>
                <a:srgbClr val="0070C0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265" b="1" dirty="0">
                <a:solidFill>
                  <a:srgbClr val="0070C0"/>
                </a:solidFill>
                <a:latin typeface="仿宋" panose="02010609060101010101" charset="-122"/>
                <a:ea typeface="仿宋" panose="02010609060101010101" charset="-122"/>
              </a:rPr>
              <a:t>突出了幼鲸</a:t>
            </a:r>
            <a:r>
              <a:rPr lang="zh-CN" altLang="en-US" sz="4265" b="1" u="sng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个头大，生长快</a:t>
            </a:r>
            <a:r>
              <a:rPr lang="zh-CN" altLang="en-US" sz="4265" b="1" dirty="0">
                <a:solidFill>
                  <a:srgbClr val="0070C0"/>
                </a:solidFill>
                <a:latin typeface="仿宋" panose="02010609060101010101" charset="-122"/>
                <a:ea typeface="仿宋" panose="02010609060101010101" charset="-122"/>
              </a:rPr>
              <a:t>的特点；突出了鲸的</a:t>
            </a:r>
            <a:r>
              <a:rPr lang="zh-CN" altLang="en-US" sz="4265" b="1" u="sng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寿命长</a:t>
            </a:r>
            <a:r>
              <a:rPr lang="zh-CN" altLang="en-US" sz="4265" b="1" dirty="0">
                <a:solidFill>
                  <a:srgbClr val="0070C0"/>
                </a:solidFill>
                <a:latin typeface="仿宋" panose="02010609060101010101" charset="-122"/>
                <a:ea typeface="仿宋" panose="02010609060101010101" charset="-122"/>
              </a:rPr>
              <a:t>的特点。</a:t>
            </a:r>
            <a:endParaRPr lang="zh-CN" altLang="en-US" sz="4265" b="1" dirty="0">
              <a:solidFill>
                <a:srgbClr val="0070C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346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7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uiExpand="1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0717530" y="411480"/>
            <a:ext cx="635635" cy="1189355"/>
            <a:chOff x="6444208" y="1779662"/>
            <a:chExt cx="1440160" cy="2016224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1" cstate="print"/>
            <a:srcRect l="21215" r="51043"/>
            <a:stretch>
              <a:fillRect/>
            </a:stretch>
          </p:blipFill>
          <p:spPr bwMode="auto">
            <a:xfrm>
              <a:off x="6660232" y="1779662"/>
              <a:ext cx="1224136" cy="2016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444208" y="2643758"/>
              <a:ext cx="361950" cy="285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矩形 7"/>
          <p:cNvSpPr/>
          <p:nvPr/>
        </p:nvSpPr>
        <p:spPr>
          <a:xfrm>
            <a:off x="2058670" y="217170"/>
            <a:ext cx="8658860" cy="11988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prstDash val="dashDot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说明性文章，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可以帮助我们认识事物，获得知识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，如对太阳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远、大、热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等特点的了解，对松鼠的漂亮、乖巧和驯良的感受。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70" y="217170"/>
            <a:ext cx="1205230" cy="98806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169670" y="1205230"/>
            <a:ext cx="833755" cy="1315085"/>
            <a:chOff x="539552" y="1491630"/>
            <a:chExt cx="1860029" cy="2016224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1" cstate="print"/>
            <a:srcRect r="73890"/>
            <a:stretch>
              <a:fillRect/>
            </a:stretch>
          </p:blipFill>
          <p:spPr bwMode="auto">
            <a:xfrm>
              <a:off x="539552" y="1491630"/>
              <a:ext cx="1152128" cy="2016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475656" y="1683643"/>
              <a:ext cx="923925" cy="600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 cstate="print"/>
          <a:srcRect l="73435"/>
          <a:stretch>
            <a:fillRect/>
          </a:stretch>
        </p:blipFill>
        <p:spPr bwMode="auto">
          <a:xfrm>
            <a:off x="11152505" y="2685415"/>
            <a:ext cx="641350" cy="1104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 cstate="print"/>
          <a:srcRect l="48957" r="26565"/>
          <a:stretch>
            <a:fillRect/>
          </a:stretch>
        </p:blipFill>
        <p:spPr bwMode="auto">
          <a:xfrm>
            <a:off x="1315085" y="4098290"/>
            <a:ext cx="564515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2058670" y="1600835"/>
            <a:ext cx="8658225" cy="19380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prstDash val="dashDot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说明性文章为了说明抽象、复杂得事物，使它们变得通俗易懂，往往会使用一些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说明方法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，如列数字、举例子和作比较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。我们知道，太阳的温度是很难感知的，但是如果把太阳称作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大火球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，告诉大家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表面温度约五千五百摄氏度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钢铁碰到它，就会变成气体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，就容易明白了。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58670" y="3673475"/>
            <a:ext cx="8658860" cy="11988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prstDash val="dashDot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有时候，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直接描述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也可以反映某一事物具体而鲜明地特点，如布封对松鼠外貌细致的描述，读后不用看图也可以想象松鼠小巧可爱的样子。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58035" y="5052060"/>
            <a:ext cx="8658860" cy="11988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prstDash val="dashDot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说明性文章的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语言风格多样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，有的平实，如《太阳》；有的活泼，如《松鼠》。无论哪种风格，描述都要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准确、清楚，有一定的条理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3" grpId="0" bldLvl="0" animBg="1"/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391920" y="499110"/>
            <a:ext cx="9560560" cy="897255"/>
          </a:xfrm>
        </p:spPr>
        <p:txBody>
          <a:bodyPr/>
          <a:lstStyle/>
          <a:p>
            <a:pPr algn="l"/>
            <a:r>
              <a:rPr lang="zh-CN" altLang="en-US" sz="4265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须鲸和齿鲸在生活习性上有什么异同？</a:t>
            </a:r>
            <a:endParaRPr lang="zh-CN" altLang="en-US" sz="4265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34849" name="Group 33"/>
          <p:cNvGraphicFramePr>
            <a:graphicFrameLocks noGrp="1"/>
          </p:cNvGraphicFramePr>
          <p:nvPr>
            <p:ph idx="1"/>
          </p:nvPr>
        </p:nvGraphicFramePr>
        <p:xfrm>
          <a:off x="334433" y="1700213"/>
          <a:ext cx="11387455" cy="4032250"/>
        </p:xfrm>
        <a:graphic>
          <a:graphicData uri="http://schemas.openxmlformats.org/drawingml/2006/table">
            <a:tbl>
              <a:tblPr/>
              <a:tblGrid>
                <a:gridCol w="1757045"/>
                <a:gridCol w="2785110"/>
                <a:gridCol w="2290445"/>
                <a:gridCol w="2893695"/>
                <a:gridCol w="1661160"/>
              </a:tblGrid>
              <a:tr h="10998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种类</a:t>
                      </a:r>
                      <a:endParaRPr kumimoji="0" lang="zh-CN" altLang="en-US" sz="3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吃食</a:t>
                      </a:r>
                      <a:endParaRPr kumimoji="0" lang="zh-CN" altLang="en-US" sz="32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呼吸</a:t>
                      </a:r>
                      <a:endParaRPr kumimoji="0" lang="zh-CN" altLang="en-US" sz="32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睡觉</a:t>
                      </a:r>
                      <a:endParaRPr kumimoji="0" lang="zh-CN" altLang="en-US" sz="3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繁养</a:t>
                      </a:r>
                      <a:endParaRPr kumimoji="0" lang="zh-CN" altLang="en-US" sz="32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92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须鲸</a:t>
                      </a:r>
                      <a:endParaRPr kumimoji="0" lang="zh-CN" altLang="en-US" sz="32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01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齿鲸</a:t>
                      </a:r>
                      <a:endParaRPr kumimoji="0" lang="zh-CN" altLang="en-US" sz="32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marL="121920" marR="12192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  <a:tc vMerge="1">
                  <a:tcPr/>
                </a:tc>
              </a:tr>
            </a:tbl>
          </a:graphicData>
        </a:graphic>
      </p:graphicFrame>
      <p:sp>
        <p:nvSpPr>
          <p:cNvPr id="34843" name="Text Box 27"/>
          <p:cNvSpPr txBox="1">
            <a:spLocks noChangeArrowheads="1"/>
          </p:cNvSpPr>
          <p:nvPr/>
        </p:nvSpPr>
        <p:spPr bwMode="auto">
          <a:xfrm>
            <a:off x="2255573" y="2852936"/>
            <a:ext cx="2496277" cy="12414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735" b="1" dirty="0">
                <a:latin typeface="华文楷体" panose="02010600040101010101" charset="-122"/>
                <a:ea typeface="华文楷体" panose="02010600040101010101" charset="-122"/>
              </a:rPr>
              <a:t>吞吃小鱼、小虾</a:t>
            </a:r>
            <a:endParaRPr lang="zh-CN" altLang="en-US" sz="3735" b="1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4844" name="Text Box 28"/>
          <p:cNvSpPr txBox="1">
            <a:spLocks noChangeArrowheads="1"/>
          </p:cNvSpPr>
          <p:nvPr/>
        </p:nvSpPr>
        <p:spPr bwMode="auto">
          <a:xfrm>
            <a:off x="4943872" y="2924175"/>
            <a:ext cx="2881180" cy="12414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735" b="1" dirty="0">
                <a:latin typeface="华文楷体" panose="02010600040101010101" charset="-122"/>
                <a:ea typeface="华文楷体" panose="02010600040101010101" charset="-122"/>
              </a:rPr>
              <a:t>垂直、又</a:t>
            </a:r>
            <a:endParaRPr lang="en-US" altLang="zh-CN" sz="3735" b="1" dirty="0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735" b="1" dirty="0">
                <a:latin typeface="华文楷体" panose="02010600040101010101" charset="-122"/>
                <a:ea typeface="华文楷体" panose="02010600040101010101" charset="-122"/>
              </a:rPr>
              <a:t>细又高</a:t>
            </a:r>
            <a:endParaRPr lang="zh-CN" altLang="en-US" sz="3735" b="1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4845" name="Text Box 29"/>
          <p:cNvSpPr txBox="1">
            <a:spLocks noChangeArrowheads="1"/>
          </p:cNvSpPr>
          <p:nvPr/>
        </p:nvSpPr>
        <p:spPr bwMode="auto">
          <a:xfrm>
            <a:off x="7440084" y="2737564"/>
            <a:ext cx="2497667" cy="29667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3735" b="1" dirty="0">
                <a:latin typeface="华文楷体" panose="02010600040101010101" charset="-122"/>
                <a:ea typeface="华文楷体" panose="02010600040101010101" charset="-122"/>
              </a:rPr>
              <a:t>几头聚在一起、头朝里，尾巴向外围成一圈。</a:t>
            </a:r>
            <a:endParaRPr lang="zh-CN" altLang="en-US" sz="3735" b="1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4846" name="Text Box 30"/>
          <p:cNvSpPr txBox="1">
            <a:spLocks noChangeArrowheads="1"/>
          </p:cNvSpPr>
          <p:nvPr/>
        </p:nvSpPr>
        <p:spPr bwMode="auto">
          <a:xfrm>
            <a:off x="10320868" y="3501007"/>
            <a:ext cx="1274233" cy="12414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sz="3735" b="1" dirty="0">
                <a:latin typeface="华文楷体" panose="02010600040101010101" charset="-122"/>
                <a:ea typeface="华文楷体" panose="02010600040101010101" charset="-122"/>
              </a:rPr>
              <a:t>胎生</a:t>
            </a:r>
            <a:endParaRPr lang="zh-CN" altLang="en-US" sz="3735" b="1" dirty="0">
              <a:latin typeface="华文楷体" panose="02010600040101010101" charset="-122"/>
              <a:ea typeface="华文楷体" panose="02010600040101010101" charset="-122"/>
            </a:endParaRPr>
          </a:p>
          <a:p>
            <a:pPr algn="ctr"/>
            <a:r>
              <a:rPr lang="zh-CN" altLang="en-US" sz="3735" b="1" dirty="0">
                <a:latin typeface="华文楷体" panose="02010600040101010101" charset="-122"/>
                <a:ea typeface="华文楷体" panose="02010600040101010101" charset="-122"/>
              </a:rPr>
              <a:t>寿命</a:t>
            </a:r>
            <a:endParaRPr lang="zh-CN" altLang="en-US" sz="3735" b="1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4847" name="Text Box 31"/>
          <p:cNvSpPr txBox="1">
            <a:spLocks noChangeArrowheads="1"/>
          </p:cNvSpPr>
          <p:nvPr/>
        </p:nvSpPr>
        <p:spPr bwMode="auto">
          <a:xfrm>
            <a:off x="2255573" y="4293096"/>
            <a:ext cx="2207683" cy="12414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3735" b="1" dirty="0">
                <a:latin typeface="华文楷体" panose="02010600040101010101" charset="-122"/>
                <a:ea typeface="华文楷体" panose="02010600040101010101" charset="-122"/>
              </a:rPr>
              <a:t>吃大鱼、海兽</a:t>
            </a:r>
            <a:endParaRPr lang="zh-CN" altLang="en-US" sz="3735" b="1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4848" name="Text Box 32"/>
          <p:cNvSpPr txBox="1">
            <a:spLocks noChangeArrowheads="1"/>
          </p:cNvSpPr>
          <p:nvPr/>
        </p:nvSpPr>
        <p:spPr bwMode="auto">
          <a:xfrm>
            <a:off x="4943872" y="4293096"/>
            <a:ext cx="2208245" cy="12414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735" b="1" dirty="0">
                <a:latin typeface="华文楷体" panose="02010600040101010101" charset="-122"/>
                <a:ea typeface="华文楷体" panose="02010600040101010101" charset="-122"/>
              </a:rPr>
              <a:t>倾斜又粗</a:t>
            </a:r>
            <a:endParaRPr lang="zh-CN" altLang="en-US" sz="3735" b="1" dirty="0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735" b="1" dirty="0">
                <a:latin typeface="华文楷体" panose="02010600040101010101" charset="-122"/>
                <a:ea typeface="华文楷体" panose="02010600040101010101" charset="-122"/>
              </a:rPr>
              <a:t>又矮</a:t>
            </a:r>
            <a:endParaRPr lang="zh-CN" altLang="en-US" sz="3735" b="1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15" y="207645"/>
            <a:ext cx="1205230" cy="9880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autoUpdateAnimBg="0"/>
      <p:bldP spid="34843" grpId="0" bldLvl="0" animBg="1" autoUpdateAnimBg="0"/>
      <p:bldP spid="34844" grpId="0" bldLvl="0" animBg="1" autoUpdateAnimBg="0"/>
      <p:bldP spid="34845" grpId="0" bldLvl="0" animBg="1" autoUpdateAnimBg="0"/>
      <p:bldP spid="34846" grpId="0" bldLvl="0" animBg="1" autoUpdateAnimBg="0"/>
      <p:bldP spid="34847" grpId="0" bldLvl="0" animBg="1" autoUpdateAnimBg="0"/>
      <p:bldP spid="34848" grpId="0" bldLvl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C:\Users\Administrator\Desktop\timg.jpgtimg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/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048125" y="2379345"/>
            <a:ext cx="5923915" cy="3714115"/>
          </a:xfrm>
          <a:prstGeom prst="rect">
            <a:avLst/>
          </a:prstGeom>
          <a:noFill/>
        </p:spPr>
      </p:pic>
      <p:sp>
        <p:nvSpPr>
          <p:cNvPr id="14" name="TextBox 48"/>
          <p:cNvSpPr txBox="1"/>
          <p:nvPr/>
        </p:nvSpPr>
        <p:spPr>
          <a:xfrm>
            <a:off x="4048125" y="836930"/>
            <a:ext cx="6423660" cy="113728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6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6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风向袋的制作</a:t>
            </a:r>
            <a:r>
              <a:rPr lang="en-US" altLang="zh-CN" sz="6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68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3570" y="836930"/>
            <a:ext cx="2987040" cy="73818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735" b="1" dirty="0">
                <a:latin typeface="黑体" panose="02010609060101010101" charset="-122"/>
                <a:ea typeface="黑体" panose="02010609060101010101" charset="-122"/>
              </a:rPr>
              <a:t>习作例文二</a:t>
            </a:r>
            <a:endParaRPr lang="zh-CN" altLang="en-US" sz="3735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510361" y="447841"/>
            <a:ext cx="397891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265" dirty="0">
                <a:latin typeface="黑体" panose="02010609060101010101" charset="-122"/>
                <a:ea typeface="黑体" panose="02010609060101010101" charset="-122"/>
              </a:rPr>
              <a:t>准备材料</a:t>
            </a:r>
            <a:r>
              <a:rPr lang="zh-CN" altLang="zh-CN" sz="4265" dirty="0">
                <a:latin typeface="黑体" panose="02010609060101010101" charset="-122"/>
                <a:ea typeface="黑体" panose="02010609060101010101" charset="-122"/>
              </a:rPr>
              <a:t>和工具</a:t>
            </a:r>
            <a:endParaRPr lang="zh-CN" altLang="zh-CN" sz="4265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123" name="Picture 3"/>
          <p:cNvPicPr>
            <a:picLocks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07435" y="1604797"/>
            <a:ext cx="2880000" cy="16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52437" y="1604797"/>
            <a:ext cx="2880000" cy="16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9776" y="1604797"/>
            <a:ext cx="2880000" cy="16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9240256" y="2685011"/>
            <a:ext cx="3648405" cy="16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7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7435" y="3525011"/>
            <a:ext cx="2880000" cy="16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8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79776" y="3525011"/>
            <a:ext cx="2880000" cy="16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Picture 9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48128" y="3621021"/>
            <a:ext cx="2880000" cy="16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15" y="207645"/>
            <a:ext cx="1205230" cy="9880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88466" y="447841"/>
            <a:ext cx="235204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265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制作过程</a:t>
            </a:r>
            <a:endParaRPr lang="zh-CN" altLang="en-US" sz="4265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39616" y="1700808"/>
            <a:ext cx="6720747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b="1" dirty="0">
                <a:latin typeface="华文楷体" panose="02010600040101010101" charset="-122"/>
                <a:ea typeface="华文楷体" panose="02010600040101010101" charset="-122"/>
              </a:rPr>
              <a:t>一、准备材料</a:t>
            </a:r>
            <a:endParaRPr lang="en-US" altLang="zh-CN" sz="4800" b="1" dirty="0"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b="1" dirty="0">
                <a:latin typeface="华文楷体" panose="02010600040101010101" charset="-122"/>
                <a:ea typeface="华文楷体" panose="02010600040101010101" charset="-122"/>
              </a:rPr>
              <a:t>二、缝制口袋</a:t>
            </a:r>
            <a:endParaRPr lang="en-US" altLang="zh-CN" sz="4800" b="1" dirty="0"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b="1" dirty="0">
                <a:latin typeface="华文楷体" panose="02010600040101010101" charset="-122"/>
                <a:ea typeface="华文楷体" panose="02010600040101010101" charset="-122"/>
              </a:rPr>
              <a:t>三、穿绳打结</a:t>
            </a:r>
            <a:endParaRPr lang="en-US" altLang="zh-CN" sz="4800" b="1" dirty="0"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b="1" dirty="0">
                <a:latin typeface="华文楷体" panose="02010600040101010101" charset="-122"/>
                <a:ea typeface="华文楷体" panose="02010600040101010101" charset="-122"/>
              </a:rPr>
              <a:t>四、绑上竹竿</a:t>
            </a:r>
            <a:endParaRPr lang="zh-CN" altLang="en-US" sz="4800" b="1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15" y="207645"/>
            <a:ext cx="1205230" cy="9880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81" y="2372883"/>
            <a:ext cx="1472052" cy="2109555"/>
          </a:xfrm>
          <a:prstGeom prst="rect">
            <a:avLst/>
          </a:prstGeom>
        </p:spPr>
      </p:pic>
      <p:sp>
        <p:nvSpPr>
          <p:cNvPr id="7" name="云形标注 6"/>
          <p:cNvSpPr/>
          <p:nvPr/>
        </p:nvSpPr>
        <p:spPr>
          <a:xfrm>
            <a:off x="3599723" y="740701"/>
            <a:ext cx="6432715" cy="3264363"/>
          </a:xfrm>
          <a:prstGeom prst="cloudCallout">
            <a:avLst>
              <a:gd name="adj1" fmla="val -80519"/>
              <a:gd name="adj2" fmla="val 11037"/>
            </a:avLst>
          </a:prstGeom>
          <a:solidFill>
            <a:srgbClr val="FFFF00"/>
          </a:solidFill>
          <a:ln>
            <a:solidFill>
              <a:srgbClr val="FFC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4265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4265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说一说作者是如何把制作过程交代清楚的？</a:t>
            </a:r>
            <a:endParaRPr lang="zh-CN" altLang="en-US" sz="4265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15" y="207645"/>
            <a:ext cx="1205230" cy="9880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云形标注 3"/>
          <p:cNvSpPr/>
          <p:nvPr/>
        </p:nvSpPr>
        <p:spPr>
          <a:xfrm>
            <a:off x="3023659" y="644691"/>
            <a:ext cx="5664629" cy="2688299"/>
          </a:xfrm>
          <a:prstGeom prst="cloudCallout">
            <a:avLst>
              <a:gd name="adj1" fmla="val -70157"/>
              <a:gd name="adj2" fmla="val 39824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C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3200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我知道运用列数字的说明方法能把过程写得很清楚。</a:t>
            </a:r>
            <a:endParaRPr lang="zh-CN" altLang="en-US" sz="32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35835" y="4878070"/>
            <a:ext cx="8895715" cy="124142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en-US" altLang="zh-CN" sz="3735" dirty="0">
                <a:latin typeface="仿宋" panose="02010609060101010101" charset="-122"/>
                <a:ea typeface="仿宋" panose="02010609060101010101" charset="-122"/>
              </a:rPr>
              <a:t>    </a:t>
            </a:r>
            <a:r>
              <a:rPr lang="zh-CN" altLang="en-US" sz="3735" dirty="0">
                <a:latin typeface="仿宋" panose="02010609060101010101" charset="-122"/>
                <a:ea typeface="仿宋" panose="02010609060101010101" charset="-122"/>
              </a:rPr>
              <a:t>缝制口袋的时候，先说了口袋的直径与长度，让我们知道了口袋制作的大小。</a:t>
            </a:r>
            <a:endParaRPr lang="zh-CN" altLang="en-US" sz="3735" dirty="0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35835" y="3660775"/>
            <a:ext cx="8896350" cy="1076325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第二，缝制口袋。用尼龙纱巾缝一个圆锥形口袋，袋口直径约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厘米，袋长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40-50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48" name="AutoShape 4" descr="http://img1.imgtn.bdimg.com/it/u=3551301917,260948822&amp;fm=26&amp;gp=0.jpg"/>
          <p:cNvSpPr>
            <a:spLocks noChangeAspect="1" noChangeArrowheads="1"/>
          </p:cNvSpPr>
          <p:nvPr/>
        </p:nvSpPr>
        <p:spPr bwMode="auto">
          <a:xfrm>
            <a:off x="207433" y="-192617"/>
            <a:ext cx="4064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6150" name="AutoShape 6" descr="http://img1.imgtn.bdimg.com/it/u=3551301917,260948822&amp;fm=26&amp;gp=0.jpg"/>
          <p:cNvSpPr>
            <a:spLocks noChangeAspect="1" noChangeArrowheads="1"/>
          </p:cNvSpPr>
          <p:nvPr/>
        </p:nvSpPr>
        <p:spPr bwMode="auto">
          <a:xfrm>
            <a:off x="207433" y="-192617"/>
            <a:ext cx="4064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6152" name="AutoShape 8" descr="http://img1.imgtn.bdimg.com/it/u=3551301917,260948822&amp;fm=26&amp;gp=0.jpg"/>
          <p:cNvSpPr>
            <a:spLocks noChangeAspect="1" noChangeArrowheads="1"/>
          </p:cNvSpPr>
          <p:nvPr/>
        </p:nvSpPr>
        <p:spPr bwMode="auto">
          <a:xfrm>
            <a:off x="207433" y="-192617"/>
            <a:ext cx="4064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6154" name="AutoShape 10" descr="http://img1.imgtn.bdimg.com/it/u=3551301917,260948822&amp;fm=26&amp;gp=0.jpg"/>
          <p:cNvSpPr>
            <a:spLocks noChangeAspect="1" noChangeArrowheads="1"/>
          </p:cNvSpPr>
          <p:nvPr/>
        </p:nvSpPr>
        <p:spPr bwMode="auto">
          <a:xfrm>
            <a:off x="207433" y="-192617"/>
            <a:ext cx="4064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19403" y="2564904"/>
            <a:ext cx="1340653" cy="2172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15" y="207645"/>
            <a:ext cx="1205230" cy="9880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云形标注 3"/>
          <p:cNvSpPr/>
          <p:nvPr/>
        </p:nvSpPr>
        <p:spPr>
          <a:xfrm flipH="1">
            <a:off x="1487488" y="1316765"/>
            <a:ext cx="7296811" cy="2688299"/>
          </a:xfrm>
          <a:prstGeom prst="cloudCallout">
            <a:avLst>
              <a:gd name="adj1" fmla="val -48559"/>
              <a:gd name="adj2" fmla="val 40454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C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32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在写制作过程的时候，用“第一”、“第二”等词语有条理地写出了制作风向袋的步骤。</a:t>
            </a:r>
            <a:endParaRPr lang="zh-CN" altLang="en-US" sz="32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880309" y="3332989"/>
            <a:ext cx="1098551" cy="245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15" y="207645"/>
            <a:ext cx="1205230" cy="9880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543605" y="1918691"/>
            <a:ext cx="8448937" cy="2162810"/>
          </a:xfrm>
          <a:prstGeom prst="rect">
            <a:avLst/>
          </a:prstGeom>
          <a:ln w="28575">
            <a:solidFill>
              <a:srgbClr val="7030A0"/>
            </a:solidFill>
            <a:prstDash val="sysDash"/>
          </a:ln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735" dirty="0">
                <a:latin typeface="楷体" panose="02010609060101010101" pitchFamily="49" charset="-122"/>
                <a:ea typeface="楷体" panose="02010609060101010101" pitchFamily="49" charset="-122"/>
              </a:rPr>
              <a:t>    在说明文的写作中，首先要选好说明对象，然后运用一定的写作顺序，配合适当的说明方法就能把说明文写好。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1471379" y="447715"/>
            <a:ext cx="2715676" cy="74803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4265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4265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413" y="2276872"/>
            <a:ext cx="1472052" cy="21095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15" y="207645"/>
            <a:ext cx="1205230" cy="9880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7340" y="198755"/>
            <a:ext cx="2631833" cy="666115"/>
            <a:chOff x="679" y="1247"/>
            <a:chExt cx="3452" cy="1049"/>
          </a:xfrm>
        </p:grpSpPr>
        <p:sp>
          <p:nvSpPr>
            <p:cNvPr id="3" name="TextBox 2"/>
            <p:cNvSpPr txBox="1"/>
            <p:nvPr/>
          </p:nvSpPr>
          <p:spPr>
            <a:xfrm>
              <a:off x="800" y="1247"/>
              <a:ext cx="3331" cy="1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735" dirty="0">
                  <a:latin typeface="黑体" panose="02010609060101010101" charset="-122"/>
                  <a:ea typeface="黑体" panose="02010609060101010101" charset="-122"/>
                </a:rPr>
                <a:t>初试身手</a:t>
              </a:r>
              <a:endParaRPr lang="zh-CN" altLang="en-US" sz="3735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679" y="1318"/>
              <a:ext cx="0" cy="907"/>
            </a:xfrm>
            <a:prstGeom prst="line">
              <a:avLst/>
            </a:prstGeom>
            <a:ln w="57150">
              <a:gradFill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3650" y="1318"/>
              <a:ext cx="0" cy="907"/>
            </a:xfrm>
            <a:prstGeom prst="line">
              <a:avLst/>
            </a:prstGeom>
            <a:ln w="57150">
              <a:gradFill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1214755" y="1092835"/>
            <a:ext cx="96393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仿宋" panose="02010609060101010101" charset="-122"/>
                <a:ea typeface="仿宋" panose="02010609060101010101" charset="-122"/>
              </a:rPr>
              <a:t>选择身边的一个事物，试着用多种说明方法来说明它的特征。</a:t>
            </a:r>
            <a:endParaRPr lang="zh-CN" altLang="en-US" sz="2800" b="1" dirty="0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213" name=" 213"/>
          <p:cNvSpPr/>
          <p:nvPr/>
        </p:nvSpPr>
        <p:spPr>
          <a:xfrm>
            <a:off x="711835" y="1082675"/>
            <a:ext cx="502920" cy="542925"/>
          </a:xfrm>
          <a:custGeom>
            <a:avLst/>
            <a:gdLst/>
            <a:ahLst/>
            <a:cxnLst/>
            <a:rect l="l" t="t" r="r" b="b"/>
            <a:pathLst>
              <a:path w="1160528" h="1137856">
                <a:moveTo>
                  <a:pt x="301373" y="145324"/>
                </a:moveTo>
                <a:cubicBezTo>
                  <a:pt x="77474" y="176329"/>
                  <a:pt x="-76715" y="585266"/>
                  <a:pt x="580264" y="1067944"/>
                </a:cubicBezTo>
                <a:cubicBezTo>
                  <a:pt x="1535870" y="365866"/>
                  <a:pt x="775286" y="-180195"/>
                  <a:pt x="580264" y="365866"/>
                </a:cubicBezTo>
                <a:cubicBezTo>
                  <a:pt x="519320" y="195222"/>
                  <a:pt x="403145" y="131231"/>
                  <a:pt x="301373" y="145324"/>
                </a:cubicBezTo>
                <a:close/>
                <a:moveTo>
                  <a:pt x="237013" y="2324"/>
                </a:moveTo>
                <a:cubicBezTo>
                  <a:pt x="362271" y="-15022"/>
                  <a:pt x="505256" y="63737"/>
                  <a:pt x="580264" y="273760"/>
                </a:cubicBezTo>
                <a:cubicBezTo>
                  <a:pt x="820291" y="-398315"/>
                  <a:pt x="1756395" y="273760"/>
                  <a:pt x="580264" y="1137856"/>
                </a:cubicBezTo>
                <a:cubicBezTo>
                  <a:pt x="-228326" y="543790"/>
                  <a:pt x="-38555" y="40484"/>
                  <a:pt x="237013" y="2324"/>
                </a:cubicBezTo>
                <a:close/>
              </a:path>
            </a:pathLst>
          </a:custGeom>
          <a:solidFill>
            <a:srgbClr val="FF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10" name="图片 9" descr="timg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/>
                </a14:imgProps>
              </a:ext>
            </a:extLst>
          </a:blip>
          <a:srcRect/>
          <a:stretch>
            <a:fillRect/>
          </a:stretch>
        </p:blipFill>
        <p:spPr>
          <a:xfrm>
            <a:off x="1215390" y="1625600"/>
            <a:ext cx="2727325" cy="398081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4737100" y="1750060"/>
            <a:ext cx="4973320" cy="2032000"/>
            <a:chOff x="6530" y="2756"/>
            <a:chExt cx="7832" cy="3200"/>
          </a:xfrm>
        </p:grpSpPr>
        <p:sp>
          <p:nvSpPr>
            <p:cNvPr id="13" name="云形标注 12"/>
            <p:cNvSpPr/>
            <p:nvPr/>
          </p:nvSpPr>
          <p:spPr>
            <a:xfrm>
              <a:off x="6530" y="2756"/>
              <a:ext cx="7832" cy="3200"/>
            </a:xfrm>
            <a:prstGeom prst="cloudCallout">
              <a:avLst>
                <a:gd name="adj1" fmla="val -38546"/>
                <a:gd name="adj2" fmla="val 99218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574" y="3121"/>
              <a:ext cx="5501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200" b="1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        </a:t>
              </a:r>
              <a:r>
                <a:rPr lang="zh-CN" altLang="en-US" sz="3200" b="1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这个电视塔高</a:t>
              </a:r>
              <a:r>
                <a:rPr lang="en-US" altLang="zh-CN" sz="3200" b="1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468</a:t>
              </a:r>
              <a:r>
                <a:rPr lang="zh-CN" altLang="en-US" sz="3200" b="1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米，大约有</a:t>
              </a:r>
              <a:r>
                <a:rPr lang="en-US" altLang="zh-CN" sz="3200" b="1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160</a:t>
              </a:r>
              <a:r>
                <a:rPr lang="zh-CN" altLang="en-US" sz="3200" b="1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层楼那么高。</a:t>
              </a:r>
              <a:endParaRPr lang="zh-CN" altLang="en-US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489700" y="3782060"/>
            <a:ext cx="4973320" cy="2032000"/>
            <a:chOff x="10799" y="5683"/>
            <a:chExt cx="7832" cy="3200"/>
          </a:xfrm>
        </p:grpSpPr>
        <p:sp>
          <p:nvSpPr>
            <p:cNvPr id="14" name="云形标注 13"/>
            <p:cNvSpPr/>
            <p:nvPr/>
          </p:nvSpPr>
          <p:spPr>
            <a:xfrm>
              <a:off x="10799" y="5683"/>
              <a:ext cx="7832" cy="3200"/>
            </a:xfrm>
            <a:prstGeom prst="cloudCallout">
              <a:avLst>
                <a:gd name="adj1" fmla="val -72791"/>
                <a:gd name="adj2" fmla="val 26343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1592" y="6339"/>
              <a:ext cx="5501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600" b="1">
                  <a:latin typeface="华文楷体" panose="02010600040101010101" charset="-122"/>
                  <a:ea typeface="华文楷体" panose="02010600040101010101" charset="-122"/>
                </a:rPr>
                <a:t>        </a:t>
              </a:r>
              <a:r>
                <a:rPr lang="zh-CN" altLang="en-US" sz="3600" b="1">
                  <a:latin typeface="华文楷体" panose="02010600040101010101" charset="-122"/>
                  <a:ea typeface="华文楷体" panose="02010600040101010101" charset="-122"/>
                </a:rPr>
                <a:t>电视塔像一个待发射的火箭。</a:t>
              </a:r>
              <a:endParaRPr lang="zh-CN" altLang="en-US" sz="3600" b="1">
                <a:latin typeface="华文楷体" panose="02010600040101010101" charset="-122"/>
                <a:ea typeface="华文楷体" panose="02010600040101010101" charset="-122"/>
              </a:endParaRPr>
            </a:p>
          </p:txBody>
        </p:sp>
      </p:grp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/>
          <a:srcRect l="48957" r="26565"/>
          <a:stretch>
            <a:fillRect/>
          </a:stretch>
        </p:blipFill>
        <p:spPr bwMode="auto">
          <a:xfrm>
            <a:off x="4421505" y="4678680"/>
            <a:ext cx="564515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文本框 17"/>
          <p:cNvSpPr txBox="1"/>
          <p:nvPr/>
        </p:nvSpPr>
        <p:spPr>
          <a:xfrm>
            <a:off x="1746885" y="5814060"/>
            <a:ext cx="1663700" cy="645160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00B0F0"/>
                </a:solidFill>
              </a14:hiddenFill>
            </a:ext>
          </a:extLst>
        </p:spPr>
        <p:txBody>
          <a:bodyPr wrap="square" rtlCol="0">
            <a:spAutoFit/>
          </a:bodyPr>
          <a:p>
            <a:r>
              <a:rPr lang="zh-CN" altLang="en-US" sz="3600">
                <a:latin typeface="华文细黑" panose="02010600040101010101" charset="-122"/>
                <a:ea typeface="华文细黑" panose="02010600040101010101" charset="-122"/>
              </a:rPr>
              <a:t>电视塔</a:t>
            </a:r>
            <a:endParaRPr lang="zh-CN" altLang="en-US" sz="3600">
              <a:latin typeface="华文细黑" panose="02010600040101010101" charset="-122"/>
              <a:ea typeface="华文细黑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7340" y="198755"/>
            <a:ext cx="2631833" cy="666115"/>
            <a:chOff x="679" y="1247"/>
            <a:chExt cx="3452" cy="1049"/>
          </a:xfrm>
        </p:grpSpPr>
        <p:sp>
          <p:nvSpPr>
            <p:cNvPr id="3" name="TextBox 2"/>
            <p:cNvSpPr txBox="1"/>
            <p:nvPr/>
          </p:nvSpPr>
          <p:spPr>
            <a:xfrm>
              <a:off x="800" y="1247"/>
              <a:ext cx="3331" cy="1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735" dirty="0">
                  <a:latin typeface="黑体" panose="02010609060101010101" charset="-122"/>
                  <a:ea typeface="黑体" panose="02010609060101010101" charset="-122"/>
                </a:rPr>
                <a:t>初试身手</a:t>
              </a:r>
              <a:endParaRPr lang="zh-CN" altLang="en-US" sz="3735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679" y="1318"/>
              <a:ext cx="0" cy="907"/>
            </a:xfrm>
            <a:prstGeom prst="line">
              <a:avLst/>
            </a:prstGeom>
            <a:ln w="57150">
              <a:gradFill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3650" y="1318"/>
              <a:ext cx="0" cy="907"/>
            </a:xfrm>
            <a:prstGeom prst="line">
              <a:avLst/>
            </a:prstGeom>
            <a:ln w="57150">
              <a:gradFill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1214755" y="1092835"/>
            <a:ext cx="96393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仿宋" panose="02010609060101010101" charset="-122"/>
                <a:ea typeface="仿宋" panose="02010609060101010101" charset="-122"/>
              </a:rPr>
              <a:t>选择身边的一个事物，试着用多种说明方法来说明它的特征。</a:t>
            </a:r>
            <a:endParaRPr lang="zh-CN" altLang="en-US" sz="2800" b="1" dirty="0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213" name=" 213"/>
          <p:cNvSpPr/>
          <p:nvPr/>
        </p:nvSpPr>
        <p:spPr>
          <a:xfrm>
            <a:off x="711835" y="1082675"/>
            <a:ext cx="502920" cy="542925"/>
          </a:xfrm>
          <a:custGeom>
            <a:avLst/>
            <a:gdLst/>
            <a:ahLst/>
            <a:cxnLst/>
            <a:rect l="l" t="t" r="r" b="b"/>
            <a:pathLst>
              <a:path w="1160528" h="1137856">
                <a:moveTo>
                  <a:pt x="301373" y="145324"/>
                </a:moveTo>
                <a:cubicBezTo>
                  <a:pt x="77474" y="176329"/>
                  <a:pt x="-76715" y="585266"/>
                  <a:pt x="580264" y="1067944"/>
                </a:cubicBezTo>
                <a:cubicBezTo>
                  <a:pt x="1535870" y="365866"/>
                  <a:pt x="775286" y="-180195"/>
                  <a:pt x="580264" y="365866"/>
                </a:cubicBezTo>
                <a:cubicBezTo>
                  <a:pt x="519320" y="195222"/>
                  <a:pt x="403145" y="131231"/>
                  <a:pt x="301373" y="145324"/>
                </a:cubicBezTo>
                <a:close/>
                <a:moveTo>
                  <a:pt x="237013" y="2324"/>
                </a:moveTo>
                <a:cubicBezTo>
                  <a:pt x="362271" y="-15022"/>
                  <a:pt x="505256" y="63737"/>
                  <a:pt x="580264" y="273760"/>
                </a:cubicBezTo>
                <a:cubicBezTo>
                  <a:pt x="820291" y="-398315"/>
                  <a:pt x="1756395" y="273760"/>
                  <a:pt x="580264" y="1137856"/>
                </a:cubicBezTo>
                <a:cubicBezTo>
                  <a:pt x="-228326" y="543790"/>
                  <a:pt x="-38555" y="40484"/>
                  <a:pt x="237013" y="2324"/>
                </a:cubicBezTo>
                <a:close/>
              </a:path>
            </a:pathLst>
          </a:custGeom>
          <a:solidFill>
            <a:srgbClr val="FF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10" name="图片 9" descr="C:\Users\Administrator\Desktop\timg (1).jpgtimg (1)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/>
                </a14:imgProps>
              </a:ext>
            </a:extLst>
          </a:blip>
          <a:srcRect/>
          <a:stretch>
            <a:fillRect/>
          </a:stretch>
        </p:blipFill>
        <p:spPr>
          <a:xfrm>
            <a:off x="1367790" y="2075180"/>
            <a:ext cx="4113530" cy="20650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814320" y="4333875"/>
            <a:ext cx="1219835" cy="645160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00B0F0"/>
                </a:solidFill>
              </a14:hiddenFill>
            </a:ext>
          </a:extLst>
        </p:spPr>
        <p:txBody>
          <a:bodyPr wrap="square" rtlCol="0">
            <a:spAutoFit/>
          </a:bodyPr>
          <a:p>
            <a:r>
              <a:rPr lang="zh-CN" altLang="en-US" sz="3600">
                <a:latin typeface="华文细黑" panose="02010600040101010101" charset="-122"/>
                <a:ea typeface="华文细黑" panose="02010600040101010101" charset="-122"/>
              </a:rPr>
              <a:t>菱角</a:t>
            </a:r>
            <a:endParaRPr lang="zh-CN" altLang="en-US" sz="3600"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14415" y="2231390"/>
            <a:ext cx="4973320" cy="119888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p>
            <a:r>
              <a:rPr lang="en-US" altLang="zh-CN" sz="3600" b="1">
                <a:latin typeface="华文楷体" panose="02010600040101010101" charset="-122"/>
                <a:ea typeface="华文楷体" panose="02010600040101010101" charset="-122"/>
              </a:rPr>
              <a:t>        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</a:rPr>
              <a:t>这个菱角呈棕黑色，两角尖端阔约八厘米。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14415" y="3674110"/>
            <a:ext cx="4973320" cy="175323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p>
            <a:r>
              <a:rPr lang="en-US" altLang="zh-CN" sz="3600" b="1">
                <a:latin typeface="华文楷体" panose="02010600040101010101" charset="-122"/>
                <a:ea typeface="华文楷体" panose="02010600040101010101" charset="-122"/>
              </a:rPr>
              <a:t>        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</a:rPr>
              <a:t>初看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</a:rPr>
              <a:t>菱角，它形似牛头，反过来看，又像一个元宝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</a:rPr>
              <a:t>。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7340" y="198755"/>
            <a:ext cx="2631833" cy="666115"/>
            <a:chOff x="679" y="1247"/>
            <a:chExt cx="3452" cy="1049"/>
          </a:xfrm>
        </p:grpSpPr>
        <p:sp>
          <p:nvSpPr>
            <p:cNvPr id="3" name="TextBox 2"/>
            <p:cNvSpPr txBox="1"/>
            <p:nvPr/>
          </p:nvSpPr>
          <p:spPr>
            <a:xfrm>
              <a:off x="800" y="1247"/>
              <a:ext cx="3331" cy="1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735" dirty="0">
                  <a:latin typeface="黑体" panose="02010609060101010101" charset="-122"/>
                  <a:ea typeface="黑体" panose="02010609060101010101" charset="-122"/>
                </a:rPr>
                <a:t>初试身手</a:t>
              </a:r>
              <a:endParaRPr lang="zh-CN" altLang="en-US" sz="3735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679" y="1318"/>
              <a:ext cx="0" cy="907"/>
            </a:xfrm>
            <a:prstGeom prst="line">
              <a:avLst/>
            </a:prstGeom>
            <a:ln w="57150">
              <a:gradFill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3650" y="1318"/>
              <a:ext cx="0" cy="907"/>
            </a:xfrm>
            <a:prstGeom prst="line">
              <a:avLst/>
            </a:prstGeom>
            <a:ln w="57150">
              <a:gradFill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1214755" y="1092835"/>
            <a:ext cx="96393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仿宋" panose="02010609060101010101" charset="-122"/>
                <a:ea typeface="仿宋" panose="02010609060101010101" charset="-122"/>
              </a:rPr>
              <a:t>选择身边的一个事物，试着用多种说明方法来说明它的特征。</a:t>
            </a:r>
            <a:endParaRPr lang="zh-CN" altLang="en-US" sz="2800" b="1" dirty="0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213" name=" 213"/>
          <p:cNvSpPr/>
          <p:nvPr/>
        </p:nvSpPr>
        <p:spPr>
          <a:xfrm>
            <a:off x="711835" y="1082675"/>
            <a:ext cx="502920" cy="542925"/>
          </a:xfrm>
          <a:custGeom>
            <a:avLst/>
            <a:gdLst/>
            <a:ahLst/>
            <a:cxnLst/>
            <a:rect l="l" t="t" r="r" b="b"/>
            <a:pathLst>
              <a:path w="1160528" h="1137856">
                <a:moveTo>
                  <a:pt x="301373" y="145324"/>
                </a:moveTo>
                <a:cubicBezTo>
                  <a:pt x="77474" y="176329"/>
                  <a:pt x="-76715" y="585266"/>
                  <a:pt x="580264" y="1067944"/>
                </a:cubicBezTo>
                <a:cubicBezTo>
                  <a:pt x="1535870" y="365866"/>
                  <a:pt x="775286" y="-180195"/>
                  <a:pt x="580264" y="365866"/>
                </a:cubicBezTo>
                <a:cubicBezTo>
                  <a:pt x="519320" y="195222"/>
                  <a:pt x="403145" y="131231"/>
                  <a:pt x="301373" y="145324"/>
                </a:cubicBezTo>
                <a:close/>
                <a:moveTo>
                  <a:pt x="237013" y="2324"/>
                </a:moveTo>
                <a:cubicBezTo>
                  <a:pt x="362271" y="-15022"/>
                  <a:pt x="505256" y="63737"/>
                  <a:pt x="580264" y="273760"/>
                </a:cubicBezTo>
                <a:cubicBezTo>
                  <a:pt x="820291" y="-398315"/>
                  <a:pt x="1756395" y="273760"/>
                  <a:pt x="580264" y="1137856"/>
                </a:cubicBezTo>
                <a:cubicBezTo>
                  <a:pt x="-228326" y="543790"/>
                  <a:pt x="-38555" y="40484"/>
                  <a:pt x="237013" y="2324"/>
                </a:cubicBezTo>
                <a:close/>
              </a:path>
            </a:pathLst>
          </a:custGeom>
          <a:solidFill>
            <a:srgbClr val="FF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10" name="图片 9" descr="C:\Users\Administrator\Desktop\timg (2).jpgtimg (2)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/>
                </a14:imgProps>
              </a:ext>
            </a:extLst>
          </a:blip>
          <a:srcRect/>
          <a:stretch>
            <a:fillRect/>
          </a:stretch>
        </p:blipFill>
        <p:spPr>
          <a:xfrm>
            <a:off x="1374140" y="1908810"/>
            <a:ext cx="4101465" cy="304038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814955" y="5097780"/>
            <a:ext cx="1586865" cy="645160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00B0F0"/>
                </a:solidFill>
              </a14:hiddenFill>
            </a:ext>
          </a:extLst>
        </p:spPr>
        <p:txBody>
          <a:bodyPr wrap="square" rtlCol="0">
            <a:spAutoFit/>
          </a:bodyPr>
          <a:p>
            <a:r>
              <a:rPr lang="zh-CN" altLang="en-US" sz="3600">
                <a:latin typeface="华文细黑" panose="02010600040101010101" charset="-122"/>
                <a:ea typeface="华文细黑" panose="02010600040101010101" charset="-122"/>
              </a:rPr>
              <a:t>长毛兔</a:t>
            </a:r>
            <a:endParaRPr lang="zh-CN" altLang="en-US" sz="3600">
              <a:latin typeface="华文细黑" panose="02010600040101010101" charset="-122"/>
              <a:ea typeface="华文细黑" panose="02010600040101010101" charset="-122"/>
            </a:endParaRPr>
          </a:p>
        </p:txBody>
      </p:sp>
      <p:pic>
        <p:nvPicPr>
          <p:cNvPr id="11" name="图片 10" descr="C:\Users\Administrator\Desktop\timg (3).jpgtimg (3)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/>
                </a14:imgProps>
              </a:ext>
            </a:extLst>
          </a:blip>
          <a:srcRect/>
          <a:stretch>
            <a:fillRect/>
          </a:stretch>
        </p:blipFill>
        <p:spPr>
          <a:xfrm>
            <a:off x="6610350" y="1908175"/>
            <a:ext cx="4012565" cy="304101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823200" y="5097780"/>
            <a:ext cx="1586865" cy="645160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00B0F0"/>
                </a:solidFill>
              </a14:hiddenFill>
            </a:ext>
          </a:extLst>
        </p:spPr>
        <p:txBody>
          <a:bodyPr wrap="square" rtlCol="0">
            <a:spAutoFit/>
          </a:bodyPr>
          <a:p>
            <a:r>
              <a:rPr lang="zh-CN" altLang="en-US" sz="3600">
                <a:latin typeface="华文细黑" panose="02010600040101010101" charset="-122"/>
                <a:ea typeface="华文细黑" panose="02010600040101010101" charset="-122"/>
              </a:rPr>
              <a:t>水晶灯</a:t>
            </a:r>
            <a:endParaRPr lang="zh-CN" altLang="en-US" sz="3600">
              <a:latin typeface="华文细黑" panose="02010600040101010101" charset="-122"/>
              <a:ea typeface="华文细黑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7340" y="198755"/>
            <a:ext cx="2631833" cy="666115"/>
            <a:chOff x="679" y="1247"/>
            <a:chExt cx="3452" cy="1049"/>
          </a:xfrm>
        </p:grpSpPr>
        <p:sp>
          <p:nvSpPr>
            <p:cNvPr id="3" name="TextBox 2"/>
            <p:cNvSpPr txBox="1"/>
            <p:nvPr/>
          </p:nvSpPr>
          <p:spPr>
            <a:xfrm>
              <a:off x="800" y="1247"/>
              <a:ext cx="3331" cy="1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735" dirty="0">
                  <a:latin typeface="黑体" panose="02010609060101010101" charset="-122"/>
                  <a:ea typeface="黑体" panose="02010609060101010101" charset="-122"/>
                </a:rPr>
                <a:t>初试身手</a:t>
              </a:r>
              <a:endParaRPr lang="zh-CN" altLang="en-US" sz="3735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679" y="1318"/>
              <a:ext cx="0" cy="907"/>
            </a:xfrm>
            <a:prstGeom prst="line">
              <a:avLst/>
            </a:prstGeom>
            <a:ln w="57150">
              <a:gradFill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3650" y="1318"/>
              <a:ext cx="0" cy="907"/>
            </a:xfrm>
            <a:prstGeom prst="line">
              <a:avLst/>
            </a:prstGeom>
            <a:ln w="57150">
              <a:gradFill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1214755" y="1092835"/>
            <a:ext cx="96393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仿宋" panose="02010609060101010101" charset="-122"/>
                <a:ea typeface="仿宋" panose="02010609060101010101" charset="-122"/>
              </a:rPr>
              <a:t>    </a:t>
            </a:r>
            <a:r>
              <a:rPr lang="zh-CN" altLang="en-US" sz="2800" b="1" dirty="0">
                <a:latin typeface="仿宋" panose="02010609060101010101" charset="-122"/>
                <a:ea typeface="仿宋" panose="02010609060101010101" charset="-122"/>
              </a:rPr>
              <a:t>如果将一篇充满诗情画意的散文改写成说明性文章，会变得怎么样呢？查找资料，试着将课文《白鹭》改写成说明性文章，体会它们有什么不同。</a:t>
            </a:r>
            <a:endParaRPr lang="zh-CN" altLang="en-US" sz="2800" b="1" dirty="0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213" name=" 213"/>
          <p:cNvSpPr/>
          <p:nvPr/>
        </p:nvSpPr>
        <p:spPr>
          <a:xfrm>
            <a:off x="711835" y="1082675"/>
            <a:ext cx="502920" cy="542925"/>
          </a:xfrm>
          <a:custGeom>
            <a:avLst/>
            <a:gdLst/>
            <a:ahLst/>
            <a:cxnLst/>
            <a:rect l="l" t="t" r="r" b="b"/>
            <a:pathLst>
              <a:path w="1160528" h="1137856">
                <a:moveTo>
                  <a:pt x="301373" y="145324"/>
                </a:moveTo>
                <a:cubicBezTo>
                  <a:pt x="77474" y="176329"/>
                  <a:pt x="-76715" y="585266"/>
                  <a:pt x="580264" y="1067944"/>
                </a:cubicBezTo>
                <a:cubicBezTo>
                  <a:pt x="1535870" y="365866"/>
                  <a:pt x="775286" y="-180195"/>
                  <a:pt x="580264" y="365866"/>
                </a:cubicBezTo>
                <a:cubicBezTo>
                  <a:pt x="519320" y="195222"/>
                  <a:pt x="403145" y="131231"/>
                  <a:pt x="301373" y="145324"/>
                </a:cubicBezTo>
                <a:close/>
                <a:moveTo>
                  <a:pt x="237013" y="2324"/>
                </a:moveTo>
                <a:cubicBezTo>
                  <a:pt x="362271" y="-15022"/>
                  <a:pt x="505256" y="63737"/>
                  <a:pt x="580264" y="273760"/>
                </a:cubicBezTo>
                <a:cubicBezTo>
                  <a:pt x="820291" y="-398315"/>
                  <a:pt x="1756395" y="273760"/>
                  <a:pt x="580264" y="1137856"/>
                </a:cubicBezTo>
                <a:cubicBezTo>
                  <a:pt x="-228326" y="543790"/>
                  <a:pt x="-38555" y="40484"/>
                  <a:pt x="237013" y="2324"/>
                </a:cubicBezTo>
                <a:close/>
              </a:path>
            </a:pathLst>
          </a:custGeom>
          <a:solidFill>
            <a:srgbClr val="FF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32805" y="3079750"/>
            <a:ext cx="5588000" cy="224536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p>
            <a:r>
              <a:rPr lang="en-US" altLang="zh-CN" sz="28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</a:t>
            </a:r>
            <a:r>
              <a:rPr lang="zh-CN" altLang="en-US" sz="28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白鹭身体纤细而修长，约</a:t>
            </a:r>
            <a:r>
              <a:rPr lang="en-US" altLang="zh-CN" sz="28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70</a:t>
            </a:r>
            <a:r>
              <a:rPr lang="zh-CN" altLang="en-US" sz="28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厘米。嘴、颈、脚均很长，身体轻盈，呈流线型，有利于飞翔。喙为黑，脚为青，白鹭披一身白色的羽毛，一尘不染，显得优雅高傲。</a:t>
            </a:r>
            <a:endParaRPr lang="zh-CN" altLang="en-US" sz="28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1835" y="3079750"/>
            <a:ext cx="4935220" cy="224536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p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</a:rPr>
              <a:t>        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</a:rPr>
              <a:t>那雪白的羽毛，那全身的流线型结构，那铁色的长喙，那青色的脚，增之一分则嫌长，减之一分则嫌短，素之一忽则嫌白，黛之一忽则嫌黑。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401445" y="5580380"/>
            <a:ext cx="3556000" cy="4603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语言凝练优美、清新明丽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948805" y="5580380"/>
            <a:ext cx="3556000" cy="4603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语言准确严密，易于理解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13" grpId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mengzhu6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/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795270" y="2447925"/>
            <a:ext cx="6602730" cy="3714115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 flipH="1">
            <a:off x="0" y="212680"/>
            <a:ext cx="3695733" cy="336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14" name="TextBox 48"/>
          <p:cNvSpPr txBox="1"/>
          <p:nvPr/>
        </p:nvSpPr>
        <p:spPr>
          <a:xfrm>
            <a:off x="4716145" y="836930"/>
            <a:ext cx="2760345" cy="113728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6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6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鲸</a:t>
            </a:r>
            <a:r>
              <a:rPr lang="en-US" altLang="zh-CN" sz="6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68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3570" y="836930"/>
            <a:ext cx="2987040" cy="738237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735" b="1" dirty="0">
                <a:latin typeface="黑体" panose="02010609060101010101" charset="-122"/>
                <a:ea typeface="黑体" panose="02010609060101010101" charset="-122"/>
              </a:rPr>
              <a:t>习作例文一</a:t>
            </a:r>
            <a:endParaRPr lang="zh-CN" altLang="en-US" sz="3735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2378075" y="283845"/>
            <a:ext cx="6247765" cy="508635"/>
          </a:xfrm>
          <a:prstGeom prst="round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15" y="217170"/>
            <a:ext cx="1205230" cy="988060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9482455" y="930275"/>
            <a:ext cx="1975485" cy="58674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40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作比较</a:t>
            </a:r>
            <a:endParaRPr lang="zh-CN" altLang="en-US" sz="40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463675" y="867410"/>
            <a:ext cx="7162165" cy="508635"/>
          </a:xfrm>
          <a:prstGeom prst="round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sp>
        <p:nvSpPr>
          <p:cNvPr id="20" name="圆角矩形 19"/>
          <p:cNvSpPr/>
          <p:nvPr/>
        </p:nvSpPr>
        <p:spPr>
          <a:xfrm>
            <a:off x="1463675" y="1451610"/>
            <a:ext cx="3634105" cy="508635"/>
          </a:xfrm>
          <a:prstGeom prst="round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1" name="圆角矩形 20"/>
          <p:cNvSpPr/>
          <p:nvPr/>
        </p:nvSpPr>
        <p:spPr>
          <a:xfrm>
            <a:off x="2828290" y="2028825"/>
            <a:ext cx="2523490" cy="508635"/>
          </a:xfrm>
          <a:prstGeom prst="roundRect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sp>
        <p:nvSpPr>
          <p:cNvPr id="22" name="圆角矩形 21"/>
          <p:cNvSpPr/>
          <p:nvPr/>
        </p:nvSpPr>
        <p:spPr>
          <a:xfrm>
            <a:off x="1463675" y="2607310"/>
            <a:ext cx="993140" cy="508635"/>
          </a:xfrm>
          <a:prstGeom prst="roundRect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sp>
        <p:nvSpPr>
          <p:cNvPr id="23" name="圆角矩形 22"/>
          <p:cNvSpPr/>
          <p:nvPr/>
        </p:nvSpPr>
        <p:spPr>
          <a:xfrm>
            <a:off x="3319145" y="2607310"/>
            <a:ext cx="5205095" cy="508635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sp>
        <p:nvSpPr>
          <p:cNvPr id="24" name="圆角矩形 23"/>
          <p:cNvSpPr/>
          <p:nvPr/>
        </p:nvSpPr>
        <p:spPr>
          <a:xfrm>
            <a:off x="1487805" y="3175000"/>
            <a:ext cx="7037070" cy="508635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sp>
        <p:nvSpPr>
          <p:cNvPr id="25" name="圆角矩形 24"/>
          <p:cNvSpPr/>
          <p:nvPr/>
        </p:nvSpPr>
        <p:spPr>
          <a:xfrm>
            <a:off x="1487805" y="3756025"/>
            <a:ext cx="5205095" cy="508635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sp>
        <p:nvSpPr>
          <p:cNvPr id="26" name="圆角矩形 25"/>
          <p:cNvSpPr/>
          <p:nvPr/>
        </p:nvSpPr>
        <p:spPr>
          <a:xfrm>
            <a:off x="1487805" y="4324985"/>
            <a:ext cx="7075170" cy="50863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sp>
        <p:nvSpPr>
          <p:cNvPr id="27" name="圆角矩形 26"/>
          <p:cNvSpPr/>
          <p:nvPr/>
        </p:nvSpPr>
        <p:spPr>
          <a:xfrm>
            <a:off x="7202170" y="3756025"/>
            <a:ext cx="1360805" cy="50863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sp>
        <p:nvSpPr>
          <p:cNvPr id="28" name="圆角矩形 27"/>
          <p:cNvSpPr/>
          <p:nvPr/>
        </p:nvSpPr>
        <p:spPr>
          <a:xfrm>
            <a:off x="1525905" y="4897120"/>
            <a:ext cx="7037070" cy="50863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sp>
        <p:nvSpPr>
          <p:cNvPr id="29" name="圆角矩形 28"/>
          <p:cNvSpPr/>
          <p:nvPr/>
        </p:nvSpPr>
        <p:spPr>
          <a:xfrm>
            <a:off x="1487805" y="5469890"/>
            <a:ext cx="7075170" cy="50863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sp>
        <p:nvSpPr>
          <p:cNvPr id="30" name="圆角矩形 29"/>
          <p:cNvSpPr/>
          <p:nvPr/>
        </p:nvSpPr>
        <p:spPr>
          <a:xfrm>
            <a:off x="1487170" y="6043295"/>
            <a:ext cx="891540" cy="50863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sp>
        <p:nvSpPr>
          <p:cNvPr id="48" name="Rectangle 3"/>
          <p:cNvSpPr>
            <a:spLocks noChangeArrowheads="1"/>
          </p:cNvSpPr>
          <p:nvPr/>
        </p:nvSpPr>
        <p:spPr bwMode="auto">
          <a:xfrm>
            <a:off x="1389380" y="217170"/>
            <a:ext cx="7349490" cy="641032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</a:ln>
          <a:effectLst/>
        </p:spPr>
        <p:txBody>
          <a:bodyPr wrap="square">
            <a:spAutoFit/>
          </a:bodyPr>
          <a:lstStyle/>
          <a:p>
            <a:pPr indent="457200" fontAlgn="auto">
              <a:lnSpc>
                <a:spcPct val="100000"/>
              </a:lnSpc>
            </a:pPr>
            <a:r>
              <a:rPr lang="en-US" altLang="zh-CN" sz="3735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735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不少人看到过象，都说象是很大的动物。其实还有比象大得多的动物，那就是鲸。目前已知最大的鲸约有一百六十吨重，最小的也有两吨重。</a:t>
            </a:r>
            <a:r>
              <a:rPr lang="zh-CN" altLang="en-US" sz="373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我国发现过一头近四万公斤重的鲸，约十七米长，一条舌头就有十几头大肥猪那么重。它要是张开嘴，人站在它嘴里，举起手来还摸不到它的上腭，四个人围着桌子坐在它的嘴里看书，还显得很宽敞。</a:t>
            </a:r>
            <a:endParaRPr lang="zh-CN" altLang="en-US" sz="3735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9482455" y="2097405"/>
            <a:ext cx="1975485" cy="58674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40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列数字</a:t>
            </a:r>
            <a:endParaRPr lang="zh-CN" altLang="en-US" sz="40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9482455" y="4424045"/>
            <a:ext cx="1975485" cy="586740"/>
          </a:xfrm>
          <a:prstGeom prst="roundRect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40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举例子</a:t>
            </a:r>
            <a:endParaRPr lang="zh-CN" altLang="en-US" sz="40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9482455" y="3257550"/>
            <a:ext cx="1975485" cy="586740"/>
          </a:xfrm>
          <a:prstGeom prst="roundRect">
            <a:avLst/>
          </a:prstGeom>
          <a:solidFill>
            <a:srgbClr val="00B0F0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40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举例子</a:t>
            </a:r>
            <a:endParaRPr lang="zh-CN" altLang="en-US" sz="40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3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8" grpId="0" animBg="1"/>
      <p:bldP spid="31" grpId="0" animBg="1"/>
      <p:bldP spid="33" grpId="0" animBg="1"/>
      <p:bldP spid="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 descr="yw01"/>
          <p:cNvPicPr preferRelativeResize="0"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/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930400" y="1271270"/>
            <a:ext cx="8330565" cy="468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</p:pic>
      <p:sp>
        <p:nvSpPr>
          <p:cNvPr id="8" name="圆角矩形 7"/>
          <p:cNvSpPr/>
          <p:nvPr/>
        </p:nvSpPr>
        <p:spPr>
          <a:xfrm>
            <a:off x="3428365" y="498475"/>
            <a:ext cx="5335270" cy="58674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40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鲸是一种很大的动物。</a:t>
            </a:r>
            <a:endParaRPr lang="zh-CN" altLang="en-US" sz="40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15" y="217170"/>
            <a:ext cx="1205230" cy="98806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2142</Words>
  <Application>WPS 演示</Application>
  <PresentationFormat>宽屏</PresentationFormat>
  <Paragraphs>172</Paragraphs>
  <Slides>27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4" baseType="lpstr">
      <vt:lpstr>Arial</vt:lpstr>
      <vt:lpstr>宋体</vt:lpstr>
      <vt:lpstr>Wingdings</vt:lpstr>
      <vt:lpstr>楷体</vt:lpstr>
      <vt:lpstr>微软雅黑</vt:lpstr>
      <vt:lpstr>Arial Unicode MS</vt:lpstr>
      <vt:lpstr>Calibri Light</vt:lpstr>
      <vt:lpstr>Calibri</vt:lpstr>
      <vt:lpstr>华文细黑</vt:lpstr>
      <vt:lpstr>华文楷体</vt:lpstr>
      <vt:lpstr>黑体</vt:lpstr>
      <vt:lpstr>仿宋</vt:lpstr>
      <vt:lpstr>新宋体</vt:lpstr>
      <vt:lpstr>Times New Roman</vt:lpstr>
      <vt:lpstr>幼圆</vt:lpstr>
      <vt:lpstr>Office 主题</vt:lpstr>
      <vt:lpstr>PBrush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须鲸和齿鲸在生活习性上有什么异同？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申纯</cp:lastModifiedBy>
  <cp:revision>3</cp:revision>
  <dcterms:created xsi:type="dcterms:W3CDTF">2019-07-27T10:12:00Z</dcterms:created>
  <dcterms:modified xsi:type="dcterms:W3CDTF">2019-07-27T13:19:31Z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