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33"/>
  </p:handoutMasterIdLst>
  <p:sldIdLst>
    <p:sldId id="256" r:id="rId4"/>
    <p:sldId id="257" r:id="rId6"/>
    <p:sldId id="321" r:id="rId7"/>
    <p:sldId id="322" r:id="rId8"/>
    <p:sldId id="351" r:id="rId9"/>
    <p:sldId id="287" r:id="rId10"/>
    <p:sldId id="341" r:id="rId11"/>
    <p:sldId id="342" r:id="rId12"/>
    <p:sldId id="343" r:id="rId13"/>
    <p:sldId id="300" r:id="rId14"/>
    <p:sldId id="301" r:id="rId15"/>
    <p:sldId id="302" r:id="rId16"/>
    <p:sldId id="303" r:id="rId17"/>
    <p:sldId id="304" r:id="rId18"/>
    <p:sldId id="354" r:id="rId19"/>
    <p:sldId id="349" r:id="rId20"/>
    <p:sldId id="350" r:id="rId21"/>
    <p:sldId id="316" r:id="rId22"/>
    <p:sldId id="317" r:id="rId23"/>
    <p:sldId id="318" r:id="rId24"/>
    <p:sldId id="319" r:id="rId25"/>
    <p:sldId id="289" r:id="rId26"/>
    <p:sldId id="320" r:id="rId27"/>
    <p:sldId id="335" r:id="rId28"/>
    <p:sldId id="336" r:id="rId29"/>
    <p:sldId id="337" r:id="rId30"/>
    <p:sldId id="338" r:id="rId31"/>
    <p:sldId id="348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2DA8"/>
    <a:srgbClr val="5543FF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image" Target="../media/image1.png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image" Target="../media/image14.png"/><Relationship Id="rId7" Type="http://schemas.microsoft.com/office/2007/relationships/media" Target="file:///D:\&#25105;&#30340;&#25991;&#26723;\&#26700;&#38754;\&#21016;&#26690;&#26681;&#65306;&#20064;&#20316;&#25351;&#23548;&#65306;&#25300;&#27827;\&#36208;&#36807;&#32511;&#24847;.mp3" TargetMode="External"/><Relationship Id="rId6" Type="http://schemas.openxmlformats.org/officeDocument/2006/relationships/audio" Target="file:///D:\&#25105;&#30340;&#25991;&#26723;\&#26700;&#38754;\&#21016;&#26690;&#26681;&#65306;&#20064;&#20316;&#25351;&#23548;&#65306;&#25300;&#27827;\&#36208;&#36807;&#32511;&#24847;.mp3" TargetMode="External"/><Relationship Id="rId5" Type="http://schemas.openxmlformats.org/officeDocument/2006/relationships/image" Target="../media/image13.GIF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585470" y="1772285"/>
            <a:ext cx="6054725" cy="1715135"/>
          </a:xfrm>
        </p:spPr>
        <p:txBody>
          <a:bodyPr/>
          <a:lstStyle/>
          <a:p>
            <a:r>
              <a:rPr lang="zh-CN" altLang="en-US" sz="4400" b="1">
                <a:effectLst/>
                <a:latin typeface="黑体" panose="02010609060101010101" charset="-122"/>
                <a:ea typeface="黑体" panose="02010609060101010101" charset="-122"/>
              </a:rPr>
              <a:t>多彩的活动</a:t>
            </a:r>
            <a:endParaRPr lang="zh-CN" altLang="en-US" sz="4400" b="1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789305" y="2895600"/>
            <a:ext cx="5785485" cy="951230"/>
          </a:xfrm>
        </p:spPr>
        <p:txBody>
          <a:bodyPr/>
          <a:lstStyle/>
          <a:p>
            <a:pPr algn="l"/>
            <a:r>
              <a:rPr lang="en-US" altLang="zh-CN">
                <a:effectLst/>
                <a:sym typeface="+mn-ea"/>
              </a:rPr>
              <a:t>      ——</a:t>
            </a:r>
            <a:r>
              <a:rPr lang="zh-CN" altLang="en-US">
                <a:effectLst/>
                <a:sym typeface="+mn-ea"/>
              </a:rPr>
              <a:t>六上第二</a:t>
            </a:r>
            <a:r>
              <a:rPr lang="zh-CN" altLang="en-US">
                <a:effectLst/>
                <a:sym typeface="+mn-ea"/>
              </a:rPr>
              <a:t>单元作文指导</a:t>
            </a:r>
            <a:endParaRPr lang="zh-CN" altLang="en-US">
              <a:effectLst/>
              <a:sym typeface="+mn-ea"/>
            </a:endParaRPr>
          </a:p>
          <a:p>
            <a:endParaRPr lang="zh-CN" altLang="en-US">
              <a:effectLst/>
              <a:sym typeface="+mn-ea"/>
            </a:endParaRPr>
          </a:p>
          <a:p>
            <a:pPr algn="l"/>
            <a:r>
              <a:rPr lang="zh-CN" altLang="en-US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◎了解文章是怎样点面结合写场面的</a:t>
            </a:r>
            <a:r>
              <a:rPr lang="zh-CN" altLang="en-US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◎尝试运用店面结合的写法记一次活动</a:t>
            </a:r>
            <a:r>
              <a:rPr lang="zh-CN" altLang="en-US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>
              <a:effectLst/>
            </a:endParaRPr>
          </a:p>
          <a:p>
            <a:endParaRPr lang="zh-CN" altLang="en-US"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1445" y="1472565"/>
            <a:ext cx="5327015" cy="40925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3"/>
          <p:cNvSpPr txBox="1"/>
          <p:nvPr/>
        </p:nvSpPr>
        <p:spPr>
          <a:xfrm>
            <a:off x="100330" y="236855"/>
            <a:ext cx="11509375" cy="2822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怎样开头：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735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735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735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735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735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73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3710" y="956310"/>
            <a:ext cx="105771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金秋送爽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丹桂飘香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一年一度的校运会如期举行了。运动会上比赛项目很多，让我至今难以忘怀的是那场对战六（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）班的拔河比赛。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（交代活动的时间、地点、内容）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885" y="2534285"/>
            <a:ext cx="110102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 俗话说：人心齐，泰山移。我真正领悟到这句话的含义是在校运会的拔河比赛上。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（用文章中心引领）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885" y="3851275"/>
            <a:ext cx="110102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“加油、加油！”操场上响起了一片助威声，原来是六年级的同学正在紧张地进行拔河比赛。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（选取富有场面特点的镜头开头）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885" y="5118100"/>
            <a:ext cx="110102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 瑟瑟的秋风中，只见同学们有的三三两两垂头丧气，有的甩着手臂一脸不甘，还有的甚至落下了眼泪，原来我们刚刚输了一场拔河比赛。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（用活动结果来开头）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0540" y="863600"/>
            <a:ext cx="11634047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265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zh-CN" sz="4265">
                <a:latin typeface="楷体" panose="02010609060101010101" charset="-122"/>
                <a:ea typeface="楷体" panose="02010609060101010101" charset="-122"/>
              </a:rPr>
              <a:t>比赛场上</a:t>
            </a:r>
            <a:r>
              <a:rPr lang="zh-CN" altLang="zh-CN" sz="4265">
                <a:latin typeface="楷体" panose="02010609060101010101" charset="-122"/>
                <a:ea typeface="楷体" panose="02010609060101010101" charset="-122"/>
              </a:rPr>
              <a:t>早已人头攒动。场地正中央静静地躺着一根长绳，像</a:t>
            </a:r>
            <a:r>
              <a:rPr lang="en-US" altLang="zh-CN" sz="4265">
                <a:latin typeface="楷体" panose="02010609060101010101" charset="-122"/>
                <a:ea typeface="楷体" panose="02010609060101010101" charset="-122"/>
              </a:rPr>
              <a:t>————————————</a:t>
            </a:r>
            <a:r>
              <a:rPr lang="zh-CN" altLang="en-US" sz="4265">
                <a:latin typeface="楷体" panose="02010609060101010101" charset="-122"/>
                <a:ea typeface="楷体" panose="02010609060101010101" charset="-122"/>
              </a:rPr>
              <a:t>。双方队员个个</a:t>
            </a:r>
            <a:r>
              <a:rPr lang="en-US" altLang="zh-CN" sz="4265">
                <a:latin typeface="楷体" panose="02010609060101010101" charset="-122"/>
                <a:ea typeface="楷体" panose="02010609060101010101" charset="-122"/>
              </a:rPr>
              <a:t>————————————————————————————</a:t>
            </a:r>
            <a:r>
              <a:rPr lang="zh-CN" altLang="en-US" sz="4265">
                <a:latin typeface="楷体" panose="02010609060101010101" charset="-122"/>
                <a:ea typeface="楷体" panose="02010609060101010101" charset="-122"/>
              </a:rPr>
              <a:t>。周围的拉拉队员、观众们都</a:t>
            </a:r>
            <a:r>
              <a:rPr lang="en-US" altLang="zh-CN" sz="4265">
                <a:latin typeface="楷体" panose="02010609060101010101" charset="-122"/>
                <a:ea typeface="楷体" panose="02010609060101010101" charset="-122"/>
              </a:rPr>
              <a:t>————————————————————————————————————</a:t>
            </a:r>
            <a:endParaRPr lang="en-US" altLang="zh-CN" sz="4265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0540" y="863600"/>
            <a:ext cx="11634047" cy="4687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265">
                <a:latin typeface="楷体" panose="02010609060101010101" charset="-122"/>
                <a:ea typeface="楷体" panose="02010609060101010101" charset="-122"/>
              </a:rPr>
              <a:t>3.“</a:t>
            </a:r>
            <a:r>
              <a:rPr lang="zh-CN" altLang="en-US" sz="4265">
                <a:latin typeface="楷体" panose="02010609060101010101" charset="-122"/>
                <a:ea typeface="楷体" panose="02010609060101010101" charset="-122"/>
              </a:rPr>
              <a:t>嘟</a:t>
            </a:r>
            <a:r>
              <a:rPr lang="en-US" altLang="zh-CN" sz="4265">
                <a:latin typeface="楷体" panose="02010609060101010101" charset="-122"/>
                <a:ea typeface="楷体" panose="02010609060101010101" charset="-122"/>
              </a:rPr>
              <a:t>——”</a:t>
            </a:r>
            <a:r>
              <a:rPr lang="zh-CN" altLang="en-US" sz="4265">
                <a:latin typeface="楷体" panose="02010609060101010101" charset="-122"/>
                <a:ea typeface="楷体" panose="02010609060101010101" charset="-122"/>
              </a:rPr>
              <a:t>随着一声清脆的哨声，比赛拉开了帷幕。看，对方的大力士们</a:t>
            </a:r>
            <a:r>
              <a:rPr lang="en-US" altLang="zh-CN" sz="4265">
                <a:latin typeface="楷体" panose="02010609060101010101" charset="-122"/>
                <a:ea typeface="楷体" panose="02010609060101010101" charset="-122"/>
              </a:rPr>
              <a:t>————————————————————</a:t>
            </a:r>
            <a:r>
              <a:rPr lang="zh-CN" altLang="en-US" sz="4265">
                <a:latin typeface="楷体" panose="02010609060101010101" charset="-122"/>
                <a:ea typeface="楷体" panose="02010609060101010101" charset="-122"/>
              </a:rPr>
              <a:t>。而我班的健将们也不甘示弱</a:t>
            </a:r>
            <a:r>
              <a:rPr lang="en-US" altLang="zh-CN" sz="4265">
                <a:latin typeface="楷体" panose="02010609060101010101" charset="-122"/>
                <a:ea typeface="楷体" panose="02010609060101010101" charset="-122"/>
              </a:rPr>
              <a:t>——————————————————</a:t>
            </a:r>
            <a:endParaRPr lang="en-US" altLang="zh-CN" sz="4265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265">
                <a:latin typeface="楷体" panose="02010609060101010101" charset="-122"/>
                <a:ea typeface="楷体" panose="02010609060101010101" charset="-122"/>
              </a:rPr>
              <a:t>绳子中间的那根红线——————————我紧张——————————————————</a:t>
            </a:r>
            <a:r>
              <a:rPr lang="zh-CN" altLang="en-US" sz="4265">
                <a:latin typeface="楷体" panose="02010609060101010101" charset="-122"/>
                <a:ea typeface="楷体" panose="02010609060101010101" charset="-122"/>
              </a:rPr>
              <a:t>双方僵持着，实力都不相上下。</a:t>
            </a:r>
            <a:endParaRPr lang="zh-CN" altLang="en-US" sz="4265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0540" y="863600"/>
            <a:ext cx="11634047" cy="5344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265"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4265">
                <a:latin typeface="楷体" panose="02010609060101010101" charset="-122"/>
                <a:ea typeface="楷体" panose="02010609060101010101" charset="-122"/>
              </a:rPr>
              <a:t>这时，我班的班主任老师</a:t>
            </a:r>
            <a:r>
              <a:rPr lang="en-US" altLang="zh-CN" sz="4265">
                <a:latin typeface="楷体" panose="02010609060101010101" charset="-122"/>
                <a:ea typeface="楷体" panose="02010609060101010101" charset="-122"/>
              </a:rPr>
              <a:t>————————————————————————</a:t>
            </a:r>
            <a:r>
              <a:rPr lang="zh-CN" altLang="en-US" sz="4265">
                <a:latin typeface="楷体" panose="02010609060101010101" charset="-122"/>
                <a:ea typeface="楷体" panose="02010609060101010101" charset="-122"/>
              </a:rPr>
              <a:t>，旁边的拉拉队员也</a:t>
            </a:r>
            <a:r>
              <a:rPr lang="en-US" altLang="zh-CN" sz="4265">
                <a:latin typeface="楷体" panose="02010609060101010101" charset="-122"/>
                <a:ea typeface="楷体" panose="02010609060101010101" charset="-122"/>
              </a:rPr>
              <a:t>——————————————————————————</a:t>
            </a:r>
            <a:r>
              <a:rPr lang="zh-CN" altLang="en-US" sz="4265">
                <a:latin typeface="楷体" panose="02010609060101010101" charset="-122"/>
                <a:ea typeface="楷体" panose="02010609060101010101" charset="-122"/>
              </a:rPr>
              <a:t>队员们</a:t>
            </a:r>
            <a:r>
              <a:rPr lang="en-US" altLang="zh-CN" sz="4265">
                <a:latin typeface="楷体" panose="02010609060101010101" charset="-122"/>
                <a:ea typeface="楷体" panose="02010609060101010101" charset="-122"/>
              </a:rPr>
              <a:t>——————————————————————————————</a:t>
            </a:r>
            <a:r>
              <a:rPr lang="zh-CN" altLang="en-US" sz="4265">
                <a:latin typeface="楷体" panose="02010609060101010101" charset="-122"/>
                <a:ea typeface="楷体" panose="02010609060101010101" charset="-122"/>
              </a:rPr>
              <a:t>最后</a:t>
            </a:r>
            <a:r>
              <a:rPr lang="en-US" altLang="zh-CN" sz="4265">
                <a:latin typeface="楷体" panose="02010609060101010101" charset="-122"/>
                <a:ea typeface="楷体" panose="02010609060101010101" charset="-122"/>
              </a:rPr>
              <a:t>——————————————————————————————————————————</a:t>
            </a:r>
            <a:endParaRPr lang="en-US" altLang="zh-CN" sz="4265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strips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"/>
          <p:cNvSpPr txBox="1"/>
          <p:nvPr/>
        </p:nvSpPr>
        <p:spPr>
          <a:xfrm>
            <a:off x="0" y="103293"/>
            <a:ext cx="11782213" cy="6165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优秀结尾：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.这次拔河比赛虽然输了，但我明白了：一个小水滴只有融入大海里才不会被蒸发，一朵花儿只有开在花园里才不会被埋没，一个人只有在集体中才能发挥更大的作用，因为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团结力量大。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2、我高兴得心花怒放，一蹦三尺高，握紧拳头举得高高的，大声地喊着：“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Yeah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——！”我班的同学也高兴地跳了起来，举着拳头大声欢呼着：“我班第一了！我班第一了！”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b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3、啊，多么刺激的拔河比赛呀，它不仅使我们的友谊更深，更浓，更团结，还给我们带来了无比的快乐……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735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735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73" name="内容占位符 2"/>
          <p:cNvSpPr/>
          <p:nvPr>
            <p:ph idx="1"/>
          </p:nvPr>
        </p:nvSpPr>
        <p:spPr>
          <a:xfrm>
            <a:off x="1489075" y="1228725"/>
            <a:ext cx="8921750" cy="4573905"/>
          </a:xfrm>
          <a:ln>
            <a:solidFill>
              <a:srgbClr val="000000"/>
            </a:solidFill>
            <a:miter/>
          </a:ln>
        </p:spPr>
        <p:txBody>
          <a:bodyPr anchor="t">
            <a:normAutofit lnSpcReduction="10000"/>
          </a:bodyPr>
          <a:p>
            <a:r>
              <a:rPr lang="zh-CN" altLang="en-US" sz="2800" b="1">
                <a:solidFill>
                  <a:srgbClr val="FF0000"/>
                </a:solidFill>
              </a:rPr>
              <a:t>参与一次活动，可以让我们有很多收获，比如：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/>
              <a:t>或许是：帮助我们增加一种新的生命体验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或许是：锻炼能力，展示自我风采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或许是：走近他人，了解陌生世界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或许是：开阔眼界，汲取文化营养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或许是：放飞心灵，体会快意人生</a:t>
            </a:r>
            <a:endParaRPr lang="zh-CN" altLang="en-US" sz="2800" b="1"/>
          </a:p>
          <a:p>
            <a:pPr>
              <a:lnSpc>
                <a:spcPct val="150000"/>
              </a:lnSpc>
            </a:pPr>
            <a:endParaRPr lang="zh-CN" altLang="en-US" sz="2800" b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34" name="标题 1"/>
          <p:cNvSpPr/>
          <p:nvPr>
            <p:ph type="title" idx="4294967295"/>
          </p:nvPr>
        </p:nvSpPr>
        <p:spPr>
          <a:xfrm>
            <a:off x="1981200" y="274638"/>
            <a:ext cx="8229600" cy="871537"/>
          </a:xfrm>
          <a:ln>
            <a:solidFill>
              <a:srgbClr val="000000"/>
            </a:solidFill>
            <a:miter/>
          </a:ln>
        </p:spPr>
        <p:txBody>
          <a:bodyPr anchor="ctr"/>
          <a:p>
            <a:r>
              <a:rPr lang="en-US" altLang="zh-CN" b="1">
                <a:solidFill>
                  <a:srgbClr val="FF0000"/>
                </a:solidFill>
              </a:rPr>
              <a:t>                        </a:t>
            </a:r>
            <a:r>
              <a:rPr lang="zh-CN" altLang="en-US" b="1">
                <a:solidFill>
                  <a:srgbClr val="FF0000"/>
                </a:solidFill>
              </a:rPr>
              <a:t>拔河比赛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135" name="内容占位符 2"/>
          <p:cNvSpPr/>
          <p:nvPr>
            <p:ph idx="1"/>
          </p:nvPr>
        </p:nvSpPr>
        <p:spPr>
          <a:xfrm>
            <a:off x="490855" y="1609725"/>
            <a:ext cx="11210925" cy="4980305"/>
          </a:xfrm>
          <a:ln>
            <a:noFill/>
            <a:miter/>
          </a:ln>
        </p:spPr>
        <p:txBody>
          <a:bodyPr anchor="t">
            <a:normAutofit fontScale="25000"/>
          </a:bodyPr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1600"/>
              <a:t>   </a:t>
            </a:r>
            <a:r>
              <a:rPr lang="en-US" altLang="zh-CN" sz="8000" b="1"/>
              <a:t>   </a:t>
            </a:r>
            <a:r>
              <a:rPr lang="en-US" altLang="zh-CN" sz="9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9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操场上都是我们跃跃欲试的身影，双方队员摆好了阵势，原来一年一度的拔河比赛即将拉开帷幕。</a:t>
            </a:r>
            <a:endParaRPr lang="zh-CN" altLang="en-US" sz="9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9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随着一声直冲云霄的哨声，真正的较量开始了。</a:t>
            </a:r>
            <a:r>
              <a:rPr lang="zh-CN" altLang="en-US" sz="9600" b="1">
                <a:solidFill>
                  <a:srgbClr val="1F2DA8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只见两只队伍迅速进入比赛状态，展开了激烈的角逐。我们班的队员精神抖擞，拼命地拽着绳子往后拉。</a:t>
            </a:r>
            <a:r>
              <a:rPr lang="zh-CN" altLang="en-US" sz="9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俗话说：“人心齐，泰山移。”大家齐心协力地往一个方向使劲，绳子中间的红标记渐渐地往我们这边靠。正当大家兴奋的时候，红标记突然不再向我们这边靠近，反而有些往对方那里靠拢了。老师扯着嗓子喊：“加油，加油”！</a:t>
            </a:r>
            <a:r>
              <a:rPr lang="zh-CN" altLang="en-US" sz="9600" b="1">
                <a:solidFill>
                  <a:srgbClr val="1F2DA8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我们差一点乱了手脚，但还是一鼓作气拽了起来。</a:t>
            </a:r>
            <a:endParaRPr lang="zh-CN" altLang="en-US" sz="9600" b="1">
              <a:solidFill>
                <a:srgbClr val="1F2DA8"/>
              </a:solidFill>
            </a:endParaRPr>
          </a:p>
          <a:p>
            <a:pPr marL="0" indent="0">
              <a:buNone/>
            </a:pPr>
            <a:r>
              <a:rPr lang="zh-CN" altLang="en-US" sz="1600" b="1"/>
              <a:t>    </a:t>
            </a:r>
            <a:endParaRPr lang="zh-CN" altLang="en-US" sz="16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39" name="内容占位符 2"/>
          <p:cNvSpPr/>
          <p:nvPr>
            <p:ph idx="1"/>
          </p:nvPr>
        </p:nvSpPr>
        <p:spPr>
          <a:xfrm flipH="1">
            <a:off x="344805" y="309245"/>
            <a:ext cx="11217910" cy="4435475"/>
          </a:xfrm>
        </p:spPr>
        <p:txBody>
          <a:bodyPr anchor="t">
            <a:normAutofit fontScale="25000"/>
          </a:bodyPr>
          <a:p>
            <a:pPr>
              <a:lnSpc>
                <a:spcPct val="150000"/>
              </a:lnSpc>
              <a:buNone/>
            </a:pPr>
            <a:r>
              <a:rPr lang="en-US" altLang="zh-CN" sz="1800" b="1">
                <a:sym typeface="宋体" panose="02010600030101010101" pitchFamily="2" charset="-122"/>
              </a:rPr>
              <a:t>   </a:t>
            </a:r>
            <a:r>
              <a:rPr lang="en-US" altLang="zh-CN" sz="9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宋体" panose="02010600030101010101" pitchFamily="2" charset="-122"/>
              </a:rPr>
              <a:t>     </a:t>
            </a:r>
            <a:r>
              <a:rPr lang="zh-CN" altLang="en-US" sz="9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宋体" panose="02010600030101010101" pitchFamily="2" charset="-122"/>
              </a:rPr>
              <a:t>比赛进入最激动人心的“白热化”阶段。这时，</a:t>
            </a:r>
            <a:r>
              <a:rPr lang="zh-CN" altLang="en-US" sz="9600" b="1">
                <a:solidFill>
                  <a:srgbClr val="1F2DA8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宋体" panose="02010600030101010101" pitchFamily="2" charset="-122"/>
              </a:rPr>
              <a:t>队员们使出了吃奶的力气，额头上一根根青筋显而易见。</a:t>
            </a:r>
            <a:r>
              <a:rPr lang="zh-CN" altLang="en-US" sz="9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宋体" panose="02010600030101010101" pitchFamily="2" charset="-122"/>
              </a:rPr>
              <a:t>其中，裘俊雷最引人注目，只见他憋足了劲，脸颊像一个红彤彤的大苹果。他的眼睛瞪得像两个大铜铃，顶着绳子上的红标记。</a:t>
            </a:r>
            <a:r>
              <a:rPr lang="zh-CN" altLang="en-US" sz="9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宋体" panose="02010600030101010101" pitchFamily="2" charset="-122"/>
              </a:rPr>
              <a:t>红标记一点一点向我们这里移来，终于化险为夷了！</a:t>
            </a:r>
            <a:r>
              <a:rPr lang="zh-CN" altLang="en-US" sz="9600" b="1">
                <a:solidFill>
                  <a:srgbClr val="1F2DA8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宋体" panose="02010600030101010101" pitchFamily="2" charset="-122"/>
              </a:rPr>
              <a:t>同学们更激动了，他们个个卯足了劲，身体倾斜着，手交叉着，背弓着，膝盖弯曲着，双脚相互抵着，像松树的根一样纹丝不动地扎在那里。旁边拉拉队的同学们也不甘示弱，有的拼命地为参赛同学呐喊助威，有的用小旗子用力挥舞着，还有的用手脚比划着，为参赛队员们出谋划策。他们快把喉咙都喊哑了，脚底都跳麻了，恨不得冲上去帮队员们一把。</a:t>
            </a:r>
            <a:endParaRPr lang="zh-CN" altLang="en-US" sz="9600" b="1">
              <a:solidFill>
                <a:srgbClr val="1F2DA8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9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宋体" panose="02010600030101010101" pitchFamily="2" charset="-122"/>
              </a:rPr>
              <a:t>    差一点，还差一点！最终，红标记还是落在我们班的白线里。通过这次比赛，我们明白了：无论什么事，光有力气是不够的，还需要团队的力量。</a:t>
            </a:r>
            <a:endParaRPr lang="zh-CN" altLang="en-US" sz="9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9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组合 2"/>
          <p:cNvGrpSpPr/>
          <p:nvPr/>
        </p:nvGrpSpPr>
        <p:grpSpPr>
          <a:xfrm>
            <a:off x="139700" y="169333"/>
            <a:ext cx="2493433" cy="1136651"/>
            <a:chOff x="263" y="333"/>
            <a:chExt cx="2945" cy="1341"/>
          </a:xfrm>
        </p:grpSpPr>
        <p:pic>
          <p:nvPicPr>
            <p:cNvPr id="13314" name="图片 1" descr="12348606_124513429199_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3" y="333"/>
              <a:ext cx="2945" cy="13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5" name="文本框 6"/>
            <p:cNvSpPr txBox="1"/>
            <p:nvPr/>
          </p:nvSpPr>
          <p:spPr>
            <a:xfrm>
              <a:off x="543" y="663"/>
              <a:ext cx="2460" cy="7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735" b="1">
                  <a:solidFill>
                    <a:srgbClr val="FC028F"/>
                  </a:solidFill>
                  <a:latin typeface="微软雅黑" panose="020B0503020204020204" charset="-122"/>
                  <a:ea typeface="微软雅黑" panose="020B0503020204020204" charset="-122"/>
                </a:rPr>
                <a:t>范文点评</a:t>
              </a:r>
              <a:endParaRPr lang="zh-CN" altLang="en-US" sz="3735" b="1">
                <a:solidFill>
                  <a:srgbClr val="FC028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Rectangle 2"/>
          <p:cNvSpPr txBox="1"/>
          <p:nvPr/>
        </p:nvSpPr>
        <p:spPr>
          <a:xfrm>
            <a:off x="376344" y="1663489"/>
            <a:ext cx="7397751" cy="503131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 eaLnBrk="0" hangingPunct="0">
              <a:lnSpc>
                <a:spcPts val="3300"/>
              </a:lnSpc>
              <a:spcBef>
                <a:spcPts val="600"/>
              </a:spcBef>
            </a:pPr>
            <a:r>
              <a:rPr lang="zh-CN" altLang="en-US" sz="3735" b="1" noProof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紧张激烈的</a:t>
            </a:r>
            <a:r>
              <a:rPr lang="en-US" altLang="zh-CN" sz="3735" b="1" noProof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800</a:t>
            </a:r>
            <a:r>
              <a:rPr lang="zh-CN" altLang="en-US" sz="3735" b="1" noProof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米赛跑</a:t>
            </a:r>
            <a:endParaRPr lang="zh-CN" altLang="en-US" sz="3735" b="1" noProof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lnSpc>
                <a:spcPts val="3500"/>
              </a:lnSpc>
              <a:spcBef>
                <a:spcPts val="600"/>
              </a:spcBef>
            </a:pPr>
            <a:r>
              <a:rPr lang="zh-CN" altLang="en-US" sz="3465" b="1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  </a:t>
            </a:r>
            <a:r>
              <a:rPr lang="zh-CN" altLang="en-US" sz="3200" b="1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  伴随着习习秋风，我们迎来了一年一度的秋季运动会。在艳阳高照的日子里，开幕式拉开了帷幕。看，整齐的步</a:t>
            </a:r>
            <a:r>
              <a:rPr lang="zh-CN" altLang="en-US" sz="3200" b="1" spc="140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伐；听，喧天的掌声。整个会场在蓝</a:t>
            </a:r>
            <a:r>
              <a:rPr lang="zh-CN" altLang="en-US" sz="3200" b="1" spc="-100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天、白云的映衬下显得格外引人注目。</a:t>
            </a:r>
            <a:r>
              <a:rPr lang="zh-CN" altLang="en-US" sz="3200" b="1" baseline="30000" noProof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①</a:t>
            </a:r>
            <a:endParaRPr lang="zh-CN" altLang="en-US" sz="3200" b="1" baseline="30000" noProof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>
              <a:lnSpc>
                <a:spcPts val="3500"/>
              </a:lnSpc>
              <a:spcBef>
                <a:spcPts val="600"/>
              </a:spcBef>
            </a:pPr>
            <a:r>
              <a:rPr lang="zh-CN" altLang="en-US" sz="3200" b="1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    不久，比赛就正式开始了。</a:t>
            </a:r>
            <a:endParaRPr lang="zh-CN" altLang="en-US" sz="3200" b="1" noProof="1" dirty="0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>
              <a:lnSpc>
                <a:spcPts val="3500"/>
              </a:lnSpc>
              <a:spcBef>
                <a:spcPts val="600"/>
              </a:spcBef>
            </a:pPr>
            <a:r>
              <a:rPr lang="zh-CN" altLang="en-US" sz="3200" b="1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    尽管比赛项目很多，可最牵动人心</a:t>
            </a:r>
            <a:endParaRPr lang="zh-CN" altLang="en-US" sz="3200" b="1" noProof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15"/>
          <p:cNvSpPr txBox="1"/>
          <p:nvPr/>
        </p:nvSpPr>
        <p:spPr>
          <a:xfrm>
            <a:off x="8248651" y="4555067"/>
            <a:ext cx="3678767" cy="127254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charset="-122"/>
                <a:ea typeface="黑体" panose="02010609060101010101" charset="-122"/>
              </a:rPr>
              <a:t>①总体描写，渲染气氛。</a:t>
            </a:r>
            <a:endParaRPr lang="zh-CN" altLang="en-US" sz="3200" b="1" dirty="0">
              <a:solidFill>
                <a:srgbClr val="FF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8053917" y="1663700"/>
            <a:ext cx="8467" cy="487256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0259" y="1893147"/>
            <a:ext cx="3238500" cy="2429087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" name="直接连接符 1"/>
          <p:cNvCxnSpPr/>
          <p:nvPr/>
        </p:nvCxnSpPr>
        <p:spPr>
          <a:xfrm>
            <a:off x="8009467" y="533400"/>
            <a:ext cx="2117" cy="61150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Box 15"/>
          <p:cNvSpPr txBox="1"/>
          <p:nvPr/>
        </p:nvSpPr>
        <p:spPr>
          <a:xfrm>
            <a:off x="8286751" y="4612217"/>
            <a:ext cx="3206749" cy="127254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charset="-122"/>
                <a:ea typeface="黑体" panose="02010609060101010101" charset="-122"/>
              </a:rPr>
              <a:t>③突出重点，细致描写。</a:t>
            </a:r>
            <a:endParaRPr lang="zh-CN" altLang="en-US" sz="3200" b="1" dirty="0">
              <a:solidFill>
                <a:srgbClr val="FF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 Box 15"/>
          <p:cNvSpPr txBox="1"/>
          <p:nvPr/>
        </p:nvSpPr>
        <p:spPr>
          <a:xfrm>
            <a:off x="8288867" y="836084"/>
            <a:ext cx="3314700" cy="127254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charset="-122"/>
                <a:ea typeface="黑体" panose="02010609060101010101" charset="-122"/>
              </a:rPr>
              <a:t>②过渡句使行文自然、流畅。</a:t>
            </a:r>
            <a:endParaRPr lang="zh-CN" altLang="en-US" sz="3200" b="1" dirty="0">
              <a:solidFill>
                <a:srgbClr val="FF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 descr="摄图网_400646184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8167" y="2137833"/>
            <a:ext cx="2218267" cy="25823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48877" y="1101302"/>
            <a:ext cx="6870700" cy="4656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685800" eaLnBrk="0" hangingPunct="0">
              <a:lnSpc>
                <a:spcPts val="3500"/>
              </a:lnSpc>
              <a:spcBef>
                <a:spcPts val="600"/>
              </a:spcBef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要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数男子800米赛跑。</a:t>
            </a:r>
            <a:r>
              <a:rPr lang="zh-CN" altLang="zh-CN" sz="3200" b="1" baseline="30000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我们班的小杰同学也参加了。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defTabSz="685800" eaLnBrk="0" hangingPunct="0">
              <a:lnSpc>
                <a:spcPts val="3500"/>
              </a:lnSpc>
              <a:spcBef>
                <a:spcPts val="600"/>
              </a:spcBef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只听“砰——”的一声，比赛开始了。他昂首挺胸，摆臂是那样富有节奏，步伐是那样富有弹性，不急不躁，似乎在等待最佳的超越时机，显然早已胸有成竹。</a:t>
            </a:r>
            <a:r>
              <a:rPr lang="zh-CN" altLang="zh-CN" sz="3200" b="1" baseline="30000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其他人也不甘示弱，紧追不舍，后面几个运动员虽个个汗流浃背，气喘如牛，可仍咬紧牙关，奋力追赶。已经是第二圈了，小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线形标注 1 4"/>
          <p:cNvSpPr/>
          <p:nvPr/>
        </p:nvSpPr>
        <p:spPr>
          <a:xfrm>
            <a:off x="5055235" y="51435"/>
            <a:ext cx="7027545" cy="6748780"/>
          </a:xfrm>
          <a:prstGeom prst="borderCallout1">
            <a:avLst>
              <a:gd name="adj1" fmla="val 22602"/>
              <a:gd name="adj2" fmla="val -1012"/>
              <a:gd name="adj3" fmla="val 38056"/>
              <a:gd name="adj4" fmla="val -1144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  <a:t>多彩的活动</a:t>
            </a:r>
            <a:endParaRPr lang="zh-CN" altLang="en-US" sz="24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r>
              <a:rPr lang="en-US" altLang="zh-CN" sz="2400">
                <a:solidFill>
                  <a:schemeClr val="tx1"/>
                </a:solidFill>
              </a:rPr>
              <a:t>“</a:t>
            </a:r>
            <a:r>
              <a:rPr lang="zh-CN" altLang="en-US" sz="2400">
                <a:solidFill>
                  <a:schemeClr val="tx1"/>
                </a:solidFill>
              </a:rPr>
              <a:t>祖国在我心中</a:t>
            </a:r>
            <a:r>
              <a:rPr lang="en-US" altLang="zh-CN" sz="2400">
                <a:solidFill>
                  <a:schemeClr val="tx1"/>
                </a:solidFill>
              </a:rPr>
              <a:t>”</a:t>
            </a:r>
            <a:r>
              <a:rPr lang="zh-CN" altLang="en-US" sz="2400">
                <a:solidFill>
                  <a:schemeClr val="tx1"/>
                </a:solidFill>
              </a:rPr>
              <a:t>朗诵会、学校运动会、六一儿童节演出，植树、端午看赛龙舟、看望孤寡老人</a:t>
            </a:r>
            <a:r>
              <a:rPr lang="en-US" altLang="zh-CN" sz="2400">
                <a:solidFill>
                  <a:schemeClr val="tx1"/>
                </a:solidFill>
              </a:rPr>
              <a:t>……</a:t>
            </a:r>
            <a:r>
              <a:rPr lang="zh-CN" altLang="en-US" sz="2400">
                <a:solidFill>
                  <a:schemeClr val="tx1"/>
                </a:solidFill>
              </a:rPr>
              <a:t>这些校内外活动，你参加过哪些？</a:t>
            </a:r>
            <a:endParaRPr lang="zh-CN" altLang="en-US" sz="240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•选一次活动写下来，和同学分享你的经历。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写清楚活动过程，把印象深刻的部分作为重点来写。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写活动的场面时，及要关注整个场景，也要注意同学的表现，写一写他们的神态、动作、语言。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把这次活动中的体会写下来。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写完后读给同学们听，再根据他们的建议，用修改符号修改自己的习作。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5940" t="3894" r="10038" b="14570"/>
          <a:stretch>
            <a:fillRect/>
          </a:stretch>
        </p:blipFill>
        <p:spPr>
          <a:xfrm>
            <a:off x="26035" y="-12700"/>
            <a:ext cx="4958715" cy="69119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 txBox="1"/>
          <p:nvPr/>
        </p:nvSpPr>
        <p:spPr>
          <a:xfrm>
            <a:off x="933450" y="533612"/>
            <a:ext cx="6978651" cy="6305551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>
              <a:lnSpc>
                <a:spcPct val="10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杰仍然精神抖擞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，速度不但丝毫没有减慢，反而越来越快。后面几位运动员都急红了眼睛，恨不得生出一对翅膀，拼命地追。</a:t>
            </a:r>
            <a:r>
              <a:rPr lang="zh-CN" altLang="zh-CN" sz="3200" b="1" baseline="30000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④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随着终点的临近，啦啦队的呐喊助威声也越来越高，一阵盖过一阵。只剩下最后30米了，出人意料的情况发生了，只见一班的一位运动健将明显加快了速度，似流星赶月一般转眼超过了一个，又超过了一个……</a:t>
            </a:r>
            <a:r>
              <a:rPr lang="zh-CN" altLang="zh-CN" sz="3200" b="1" baseline="30000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⑤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不久，他就已经同小杰并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15"/>
          <p:cNvSpPr txBox="1"/>
          <p:nvPr/>
        </p:nvSpPr>
        <p:spPr>
          <a:xfrm>
            <a:off x="8335433" y="2032000"/>
            <a:ext cx="3363384" cy="186309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charset="-122"/>
                <a:ea typeface="黑体" panose="02010609060101010101" charset="-122"/>
              </a:rPr>
              <a:t>④你追我赶，写出比赛的紧张、激烈。</a:t>
            </a:r>
            <a:endParaRPr lang="zh-CN" altLang="en-US" sz="3200" b="1" dirty="0">
              <a:solidFill>
                <a:srgbClr val="FF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8026400" y="533400"/>
            <a:ext cx="29633" cy="60642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Box 15"/>
          <p:cNvSpPr txBox="1"/>
          <p:nvPr/>
        </p:nvSpPr>
        <p:spPr>
          <a:xfrm>
            <a:off x="8360833" y="5207000"/>
            <a:ext cx="3337984" cy="127254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charset="-122"/>
                <a:ea typeface="黑体" panose="02010609060101010101" charset="-122"/>
              </a:rPr>
              <a:t>⑤比喻形象、贴切。</a:t>
            </a:r>
            <a:endParaRPr lang="zh-CN" altLang="en-US" sz="3200" b="1" dirty="0">
              <a:solidFill>
                <a:srgbClr val="FF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84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2"/>
          <p:cNvSpPr txBox="1"/>
          <p:nvPr/>
        </p:nvSpPr>
        <p:spPr>
          <a:xfrm>
            <a:off x="632884" y="749089"/>
            <a:ext cx="7596716" cy="584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>
              <a:lnSpc>
                <a:spcPts val="3700"/>
              </a:lnSpc>
              <a:spcBef>
                <a:spcPts val="6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驾齐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驱了，只剩下最后十多米的较量，究竟谁胜谁负？这时，啦啦队的嘴巴仿佛被胶布封上了一般，发不出喊声。同学们的心都吊到嗓子眼儿，裁判员们也都瞪圆了眼睛。最后，小杰第一个冲出终点。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>
              <a:lnSpc>
                <a:spcPts val="3700"/>
              </a:lnSpc>
              <a:spcBef>
                <a:spcPts val="600"/>
              </a:spcBef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    800米的跑道，800米的角逐，800米的较量，这不仅是力与美的展现，更是毅力的拼搏。健儿们获得的不仅是奖牌，更是一种荣誉，一种收获。</a:t>
            </a:r>
            <a:r>
              <a:rPr lang="zh-CN" altLang="zh-CN" sz="3200" b="1" baseline="30000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⑥</a:t>
            </a:r>
            <a:endParaRPr lang="zh-CN" altLang="zh-CN" sz="3200" b="1" baseline="30000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8411633" y="749300"/>
            <a:ext cx="0" cy="56578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Box 15"/>
          <p:cNvSpPr txBox="1"/>
          <p:nvPr/>
        </p:nvSpPr>
        <p:spPr>
          <a:xfrm>
            <a:off x="8625417" y="5016500"/>
            <a:ext cx="3439583" cy="127254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charset="-122"/>
                <a:ea typeface="黑体" panose="02010609060101010101" charset="-122"/>
              </a:rPr>
              <a:t>⑥抒写感受，启人深思。</a:t>
            </a:r>
            <a:endParaRPr lang="zh-CN" altLang="en-US" sz="3200" b="1" dirty="0">
              <a:solidFill>
                <a:srgbClr val="FF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5adf05d7cd2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2399" y="1946487"/>
            <a:ext cx="3036147" cy="2215727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4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645" y="74930"/>
            <a:ext cx="12054840" cy="6924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/>
            <a:r>
              <a:rPr lang="zh-CN" altLang="en-US" sz="4000" b="1"/>
              <a:t>记一次有意义的义卖活动</a:t>
            </a:r>
            <a:endParaRPr lang="zh-CN" altLang="en-US" sz="4000"/>
          </a:p>
          <a:p>
            <a:pPr indent="457200" fontAlgn="auto"/>
            <a:r>
              <a:rPr lang="zh-CN" altLang="en-US" sz="4000"/>
              <a:t> </a:t>
            </a:r>
            <a:endParaRPr lang="zh-CN" altLang="en-US" sz="4000"/>
          </a:p>
          <a:p>
            <a:pPr indent="457200" fontAlgn="auto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时光如流水一般，冲刷着我的记忆，有些事早已褪色，但唯有一件事让我至今也难以忘怀，那就是学校开展的“爱心大义卖”活动。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记得那是“六一”儿童节的前一天下午，老师布置了一项特殊作业——回家整理自己的玩具、文具和书籍，并挑选其中一些标上合适的价格，明天拿到学校来卖，卖来的钱捐给红十字协会用于帮助有困难的小朋友。同学们听了，个个兴奋不已。放学回到家，我就开始翻箱倒柜，大肆搜寻自己的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玩具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，精心挑选了几件标上价格，等待第二天义卖活动的到来。</a:t>
            </a:r>
            <a:r>
              <a:rPr lang="zh-CN" altLang="en-US" sz="2800" b="1">
                <a:solidFill>
                  <a:srgbClr val="FF0000"/>
                </a:solidFill>
              </a:rPr>
              <a:t>（活动前）</a:t>
            </a:r>
            <a:endParaRPr lang="zh-CN" altLang="en-US" sz="2800" b="1">
              <a:solidFill>
                <a:srgbClr val="FF0000"/>
              </a:solidFill>
            </a:endParaRPr>
          </a:p>
          <a:p>
            <a:pPr indent="457200" fontAlgn="auto"/>
            <a:r>
              <a:rPr lang="zh-CN" altLang="en-US" sz="2800"/>
              <a:t>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第二天，我带着自己的“商品”来到学校，</a:t>
            </a:r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见操场上彩旗飘扬，热闹非凡，还拉上了“爱心大义卖”的横幅，简直像个大市场。“市场”上的“商品”真多，有芭比娃娃、变形金刚、铅笔盒、套装尺子，《淘气包马小跳》《百科全书》……，真是应有尽有，看得人眼花缭乱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我迫不及待地找了一个摊位，把义卖的“商品”摆了出来。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r>
              <a:rPr lang="zh-CN" altLang="en-US" sz="2800"/>
              <a:t> </a:t>
            </a:r>
            <a:endParaRPr lang="zh-CN" altLang="en-US" sz="28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645" y="74930"/>
            <a:ext cx="1205484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ctr" fontAlgn="auto"/>
            <a:endParaRPr lang="zh-CN" altLang="en-US" sz="2800"/>
          </a:p>
          <a:p>
            <a:pPr indent="457200" fontAlgn="auto"/>
            <a:r>
              <a:rPr lang="zh-CN" altLang="en-US" sz="2800"/>
              <a:t>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不一会儿，我左右两边的几个摊位都围满了“顾客”，我却门庭冷落，连个问价的人都没有，这可怎么办呀？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这时，一阵吆喝声传入我的耳朵里：“走过路过，机会不能错过哟——”循声望去，那不是我们班的李小小吗？还真像个小商人，不愧是生意人的后代（他爸妈就是做生意的）！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来，我得学学他。我清了清嗓子，张张嘴，可怎么也叫不出来。试了好几次，我终于鼓足勇气，大声叫了起来：“快来买哟，机不可失，时不再来，要买好产品这里来！”没想到，我这一吆喝，还真吸引了不少“顾客”。</a:t>
            </a:r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他们你一言我一语地问：“这个玩具多少钱？”“这个便宜点啦，好不好？”“把那个拿给我看看，好吗？”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真是忙得我不亦乐乎。就这样，我手中的“商品”终于卖得一干二净。整理好摊位，我仔细数了数，总共卖了25元，哈，还真不少！我怀揣着自己辛苦得来的劳动成果，走向捐款箱，郑重地投下了自己的一份心意。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（活动中）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这次义卖活动可真有意义！它不仅仅是一次爱心活动，而且还锻炼了我的口语表达和交际能力，更让我尝到了成功后的喜悦！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（活动后）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0" name="标题 1"/>
          <p:cNvSpPr/>
          <p:nvPr>
            <p:ph type="title" idx="4294967295"/>
          </p:nvPr>
        </p:nvSpPr>
        <p:spPr>
          <a:xfrm>
            <a:off x="1981200" y="274638"/>
            <a:ext cx="8229600" cy="649287"/>
          </a:xfrm>
          <a:ln>
            <a:solidFill>
              <a:srgbClr val="000000"/>
            </a:solidFill>
            <a:miter/>
          </a:ln>
        </p:spPr>
        <p:txBody>
          <a:bodyPr anchor="ctr"/>
          <a:p>
            <a:r>
              <a:rPr lang="en-US" altLang="zh-CN" b="1">
                <a:solidFill>
                  <a:srgbClr val="FF0000"/>
                </a:solidFill>
              </a:rPr>
              <a:t>                   </a:t>
            </a:r>
            <a:r>
              <a:rPr lang="zh-CN" altLang="en-US" b="1">
                <a:solidFill>
                  <a:srgbClr val="FF0000"/>
                </a:solidFill>
              </a:rPr>
              <a:t>难忘的义卖活动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121" name="内容占位符 2"/>
          <p:cNvSpPr/>
          <p:nvPr>
            <p:ph idx="1"/>
          </p:nvPr>
        </p:nvSpPr>
        <p:spPr>
          <a:xfrm>
            <a:off x="839470" y="1148715"/>
            <a:ext cx="10468610" cy="5487670"/>
          </a:xfrm>
          <a:ln>
            <a:solidFill>
              <a:srgbClr val="000000"/>
            </a:solidFill>
            <a:miter/>
          </a:ln>
        </p:spPr>
        <p:txBody>
          <a:bodyPr anchor="t">
            <a:normAutofit fontScale="40000"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1800" b="1"/>
              <a:t>    </a:t>
            </a:r>
            <a:r>
              <a:rPr lang="en-US" altLang="zh-CN" sz="3600" b="1"/>
              <a:t>    </a:t>
            </a:r>
            <a:r>
              <a:rPr lang="zh-CN" altLang="en-US" sz="4800" b="1"/>
              <a:t>三月中旬，我们迎来了又一次爱心义卖活动。</a:t>
            </a:r>
            <a:endParaRPr lang="zh-CN" altLang="en-US" sz="4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800" b="1"/>
              <a:t>      能干的班长特意开了主题班会，宣传活动的意义，发出捐献爱心的倡议。副班长领着几位画画能手连日制作海报</a:t>
            </a:r>
            <a:r>
              <a:rPr lang="en-US" altLang="zh-CN" sz="4800" b="1"/>
              <a:t>——</a:t>
            </a:r>
            <a:r>
              <a:rPr lang="zh-CN" altLang="en-US" sz="4800" b="1"/>
              <a:t>两颗爱心树在春风里快乐成长。同学们热情高涨，都恨不得把家搬过来，不到三天，教室里的物资就堆成山了。我们的目标是筹集善款</a:t>
            </a:r>
            <a:r>
              <a:rPr lang="en-US" altLang="zh-CN" sz="4800" b="1"/>
              <a:t>500</a:t>
            </a:r>
            <a:r>
              <a:rPr lang="zh-CN" altLang="en-US" sz="4800" b="1"/>
              <a:t>元！</a:t>
            </a:r>
            <a:endParaRPr lang="zh-CN" altLang="en-US" sz="4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800" b="1"/>
              <a:t>      这一天，晴空万里，艳阳高。，操场上热火朝天，所有的同学都激情澎湃，欢笑着，忙碌着。班长指挥若定，我和小伙伴们把地摊儿摆得井井有条。</a:t>
            </a:r>
            <a:endParaRPr lang="zh-CN" altLang="en-US" sz="4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800" b="1"/>
              <a:t>       义卖活动正式开始。操场上嘈杂起来，叫卖声此起彼伏：</a:t>
            </a:r>
            <a:r>
              <a:rPr lang="en-US" altLang="zh-CN" sz="4800" b="1"/>
              <a:t>“</a:t>
            </a:r>
            <a:r>
              <a:rPr lang="zh-CN" altLang="en-US" sz="4800" b="1"/>
              <a:t>精美书签！</a:t>
            </a:r>
            <a:r>
              <a:rPr lang="en-US" altLang="zh-CN" sz="4800" b="1"/>
              <a:t>”“</a:t>
            </a:r>
            <a:r>
              <a:rPr lang="zh-CN" altLang="en-US" sz="4800" b="1"/>
              <a:t>整套明信片！</a:t>
            </a:r>
            <a:r>
              <a:rPr lang="en-US" altLang="zh-CN" sz="4800" b="1"/>
              <a:t>”“</a:t>
            </a:r>
            <a:r>
              <a:rPr lang="zh-CN" altLang="en-US" sz="4800" b="1"/>
              <a:t>新鲜水果啊！</a:t>
            </a:r>
            <a:r>
              <a:rPr lang="en-US" altLang="zh-CN" sz="4800" b="1"/>
              <a:t>”</a:t>
            </a:r>
            <a:r>
              <a:rPr lang="zh-CN" altLang="en-US" sz="4800" b="1"/>
              <a:t>我们班的音响派上了大用场，售货员陈凡的吆喝声被麦克风传得好远：</a:t>
            </a:r>
            <a:r>
              <a:rPr lang="en-US" altLang="zh-CN" sz="4800" b="1"/>
              <a:t>“</a:t>
            </a:r>
            <a:r>
              <a:rPr lang="zh-CN" altLang="en-US" sz="4800" b="1"/>
              <a:t>来一张</a:t>
            </a:r>
            <a:r>
              <a:rPr lang="en-US" altLang="zh-CN" sz="4800" b="1"/>
              <a:t>CD</a:t>
            </a:r>
            <a:r>
              <a:rPr lang="zh-CN" altLang="en-US" sz="4800" b="1"/>
              <a:t>吧！格莱美！</a:t>
            </a:r>
            <a:r>
              <a:rPr lang="en-US" altLang="zh-CN" sz="4800" b="1"/>
              <a:t>”</a:t>
            </a:r>
            <a:r>
              <a:rPr lang="zh-CN" altLang="en-US" sz="4800" b="1"/>
              <a:t>我们的摊位瞬间被人海淹没了。不仅如此，智慧的班长还派了我和张明充当移动售货亭，几乎走遍了整个操场。</a:t>
            </a:r>
            <a:endParaRPr lang="zh-CN" altLang="en-US" sz="4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/>
              <a:t>    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4" name="内容占位符 1"/>
          <p:cNvSpPr/>
          <p:nvPr>
            <p:ph idx="1"/>
          </p:nvPr>
        </p:nvSpPr>
        <p:spPr>
          <a:xfrm>
            <a:off x="683260" y="555625"/>
            <a:ext cx="11026140" cy="5570855"/>
          </a:xfrm>
        </p:spPr>
        <p:txBody>
          <a:bodyPr anchor="t">
            <a:normAutofit fontScale="25000"/>
          </a:bodyPr>
          <a:p>
            <a:pPr>
              <a:lnSpc>
                <a:spcPct val="150000"/>
              </a:lnSpc>
              <a:buNone/>
            </a:pPr>
            <a:r>
              <a:rPr lang="en-US" altLang="zh-CN" sz="1800" b="1">
                <a:sym typeface="宋体" panose="02010600030101010101" pitchFamily="2" charset="-122"/>
              </a:rPr>
              <a:t>       </a:t>
            </a:r>
            <a:r>
              <a:rPr lang="en-US" altLang="zh-CN" sz="8000" b="1">
                <a:sym typeface="宋体" panose="02010600030101010101" pitchFamily="2" charset="-122"/>
              </a:rPr>
              <a:t>      </a:t>
            </a:r>
            <a:r>
              <a:rPr lang="zh-CN" altLang="en-US" sz="8000" b="1">
                <a:sym typeface="宋体" panose="02010600030101010101" pitchFamily="2" charset="-122"/>
              </a:rPr>
              <a:t>半个小时后，大事不妙了。摊位前门可罗雀，只剩下自己人在叫卖张罗。班长急得像热锅上的蚂蚁，一两百元怎么够？离预期目标远着呢！他和副班长绞尽脑汁，生出一计</a:t>
            </a:r>
            <a:r>
              <a:rPr lang="en-US" altLang="zh-CN" sz="8000" b="1">
                <a:sym typeface="宋体" panose="02010600030101010101" pitchFamily="2" charset="-122"/>
              </a:rPr>
              <a:t>——</a:t>
            </a:r>
            <a:r>
              <a:rPr lang="zh-CN" altLang="en-US" sz="8000" b="1">
                <a:sym typeface="宋体" panose="02010600030101010101" pitchFamily="2" charset="-122"/>
              </a:rPr>
              <a:t>请副班长的妈妈买些比萨来火线支援。果然，比萨的香味吸引来一波又一波饥肠辘辘的人们，摊位上立马又热闹起来。我们费尽心思招揽顾客：</a:t>
            </a:r>
            <a:r>
              <a:rPr lang="en-US" altLang="zh-CN" sz="8000" b="1">
                <a:sym typeface="宋体" panose="02010600030101010101" pitchFamily="2" charset="-122"/>
              </a:rPr>
              <a:t>“</a:t>
            </a:r>
            <a:r>
              <a:rPr lang="zh-CN" altLang="en-US" sz="8000" b="1">
                <a:sym typeface="宋体" panose="02010600030101010101" pitchFamily="2" charset="-122"/>
              </a:rPr>
              <a:t>来来来，新出炉的比萨！夏威夷风情！超级至尊！</a:t>
            </a:r>
            <a:r>
              <a:rPr lang="en-US" altLang="zh-CN" sz="8000" b="1">
                <a:sym typeface="宋体" panose="02010600030101010101" pitchFamily="2" charset="-122"/>
              </a:rPr>
              <a:t>……”</a:t>
            </a:r>
            <a:r>
              <a:rPr lang="zh-CN" altLang="en-US" sz="8000" b="1">
                <a:sym typeface="宋体" panose="02010600030101010101" pitchFamily="2" charset="-122"/>
              </a:rPr>
              <a:t>一时间忙得不可开交，班长不得不再加派人手。</a:t>
            </a:r>
            <a:endParaRPr lang="zh-CN" altLang="en-US" sz="8000" b="1"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8000" b="1">
                <a:sym typeface="宋体" panose="02010600030101010101" pitchFamily="2" charset="-122"/>
              </a:rPr>
              <a:t>        太阳的热情似乎足以融化整个校园，义卖活动高潮迭起。活动结束时，班长宣布：</a:t>
            </a:r>
            <a:r>
              <a:rPr lang="en-US" altLang="zh-CN" sz="8000" b="1">
                <a:sym typeface="宋体" panose="02010600030101010101" pitchFamily="2" charset="-122"/>
              </a:rPr>
              <a:t>“</a:t>
            </a:r>
            <a:r>
              <a:rPr lang="zh-CN" altLang="en-US" sz="8000" b="1">
                <a:sym typeface="宋体" panose="02010600030101010101" pitchFamily="2" charset="-122"/>
              </a:rPr>
              <a:t>我们班共收入</a:t>
            </a:r>
            <a:r>
              <a:rPr lang="en-US" altLang="zh-CN" sz="8000" b="1">
                <a:sym typeface="宋体" panose="02010600030101010101" pitchFamily="2" charset="-122"/>
              </a:rPr>
              <a:t>653</a:t>
            </a:r>
            <a:r>
              <a:rPr lang="zh-CN" altLang="en-US" sz="8000" b="1">
                <a:sym typeface="宋体" panose="02010600030101010101" pitchFamily="2" charset="-122"/>
              </a:rPr>
              <a:t>元！</a:t>
            </a:r>
            <a:r>
              <a:rPr lang="en-US" altLang="zh-CN" sz="8000" b="1">
                <a:sym typeface="宋体" panose="02010600030101010101" pitchFamily="2" charset="-122"/>
              </a:rPr>
              <a:t>”</a:t>
            </a:r>
            <a:endParaRPr lang="en-US" altLang="zh-CN" sz="8000" b="1"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8000" b="1">
                <a:sym typeface="宋体" panose="02010600030101010101" pitchFamily="2" charset="-122"/>
              </a:rPr>
              <a:t>        </a:t>
            </a:r>
            <a:r>
              <a:rPr lang="zh-CN" altLang="en-US" sz="8000" b="1">
                <a:sym typeface="宋体" panose="02010600030101010101" pitchFamily="2" charset="-122"/>
              </a:rPr>
              <a:t>好棒啊！我们挥洒汗水挣来了一笔</a:t>
            </a:r>
            <a:r>
              <a:rPr lang="en-US" altLang="zh-CN" sz="8000" b="1">
                <a:sym typeface="宋体" panose="02010600030101010101" pitchFamily="2" charset="-122"/>
              </a:rPr>
              <a:t>“</a:t>
            </a:r>
            <a:r>
              <a:rPr lang="zh-CN" altLang="en-US" sz="8000" b="1">
                <a:sym typeface="宋体" panose="02010600030101010101" pitchFamily="2" charset="-122"/>
              </a:rPr>
              <a:t>巨款</a:t>
            </a:r>
            <a:r>
              <a:rPr lang="en-US" altLang="zh-CN" sz="8000" b="1">
                <a:sym typeface="宋体" panose="02010600030101010101" pitchFamily="2" charset="-122"/>
              </a:rPr>
              <a:t>”</a:t>
            </a:r>
            <a:r>
              <a:rPr lang="zh-CN" altLang="en-US" sz="8000" b="1">
                <a:sym typeface="宋体" panose="02010600030101010101" pitchFamily="2" charset="-122"/>
              </a:rPr>
              <a:t>，那是我们全班同学的一片赤诚之心，就像海报上的爱心树，在春风里为这世界献上最明朗的色彩。 </a:t>
            </a:r>
            <a:endParaRPr lang="zh-CN" altLang="en-US" sz="8000" b="1"/>
          </a:p>
          <a:p>
            <a:pPr>
              <a:lnSpc>
                <a:spcPct val="150000"/>
              </a:lnSpc>
              <a:buNone/>
            </a:pPr>
            <a:endParaRPr lang="zh-CN" altLang="en-US" b="1"/>
          </a:p>
          <a:p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7" name="标题 1"/>
          <p:cNvSpPr/>
          <p:nvPr>
            <p:ph type="title" idx="4294967295"/>
          </p:nvPr>
        </p:nvSpPr>
        <p:spPr>
          <a:xfrm>
            <a:off x="1981200" y="274638"/>
            <a:ext cx="8229600" cy="881062"/>
          </a:xfrm>
          <a:ln>
            <a:solidFill>
              <a:srgbClr val="000000"/>
            </a:solidFill>
            <a:miter/>
          </a:ln>
        </p:spPr>
        <p:txBody>
          <a:bodyPr anchor="ctr"/>
          <a:p>
            <a:r>
              <a:rPr lang="en-US" altLang="zh-CN" b="1">
                <a:solidFill>
                  <a:srgbClr val="FF0000"/>
                </a:solidFill>
              </a:rPr>
              <a:t>                            </a:t>
            </a:r>
            <a:r>
              <a:rPr lang="zh-CN" altLang="en-US" b="1">
                <a:solidFill>
                  <a:srgbClr val="FF0000"/>
                </a:solidFill>
              </a:rPr>
              <a:t>观赛记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128" name="内容占位符 2"/>
          <p:cNvSpPr/>
          <p:nvPr>
            <p:ph idx="1"/>
          </p:nvPr>
        </p:nvSpPr>
        <p:spPr>
          <a:xfrm>
            <a:off x="1981200" y="1419225"/>
            <a:ext cx="8229600" cy="4706938"/>
          </a:xfrm>
          <a:ln>
            <a:solidFill>
              <a:srgbClr val="000000"/>
            </a:solidFill>
            <a:miter/>
          </a:ln>
        </p:spPr>
        <p:txBody>
          <a:bodyPr anchor="t">
            <a:normAutofit lnSpcReduction="20000"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1800"/>
              <a:t>    </a:t>
            </a:r>
            <a:r>
              <a:rPr lang="zh-CN" altLang="en-US" sz="1800" b="1"/>
              <a:t>中午，教室里正是一派懒洋洋的景象。一个男生像炮弹一样弹射进来，扯起大嗓门：</a:t>
            </a:r>
            <a:r>
              <a:rPr lang="en-US" altLang="zh-CN" sz="1800" b="1"/>
              <a:t>“</a:t>
            </a:r>
            <a:r>
              <a:rPr lang="zh-CN" altLang="en-US" sz="1800" b="1"/>
              <a:t>快快快，篮球赛快开始了！</a:t>
            </a:r>
            <a:r>
              <a:rPr lang="en-US" altLang="zh-CN" sz="1800" b="1"/>
              <a:t>”</a:t>
            </a:r>
            <a:endParaRPr lang="en-US" altLang="zh-CN" sz="1800" b="1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b="1"/>
              <a:t>    </a:t>
            </a:r>
            <a:r>
              <a:rPr lang="zh-CN" altLang="en-US" sz="1800" b="1"/>
              <a:t>几乎所有的女生都激动地嚷嚷起来，抄起早已准备好的横幅就往外跑。男生则</a:t>
            </a:r>
            <a:r>
              <a:rPr lang="en-US" altLang="zh-CN" sz="1800" b="1"/>
              <a:t>“</a:t>
            </a:r>
            <a:r>
              <a:rPr lang="zh-CN" altLang="en-US" sz="1800" b="1"/>
              <a:t>腾</a:t>
            </a:r>
            <a:r>
              <a:rPr lang="en-US" altLang="zh-CN" sz="1800" b="1"/>
              <a:t>”</a:t>
            </a:r>
            <a:r>
              <a:rPr lang="zh-CN" altLang="en-US" sz="1800" b="1"/>
              <a:t>地一下直接从座位上蹦出来，拼命三郎似的冲出教室。几十个人如同好不容易被放出栏的小马驹，狂飙一般席卷过走廊。操场上原本或走或坐的同学，也向着目的地涌了过去。人群一眨眼就将篮球场包围得水泄不通。</a:t>
            </a:r>
            <a:endParaRPr lang="zh-CN" altLang="en-US" sz="1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b="1"/>
              <a:t>    比赛开始了。女生拉起横幅，用最高亢的声音呼喝起来：</a:t>
            </a:r>
            <a:r>
              <a:rPr lang="en-US" altLang="zh-CN" sz="1800" b="1"/>
              <a:t>“</a:t>
            </a:r>
            <a:r>
              <a:rPr lang="zh-CN" altLang="en-US" sz="1800" b="1"/>
              <a:t>青峰青峰，最佳前锋！</a:t>
            </a:r>
            <a:r>
              <a:rPr lang="en-US" altLang="zh-CN" sz="1800" b="1"/>
              <a:t>”</a:t>
            </a:r>
            <a:r>
              <a:rPr lang="zh-CN" altLang="en-US" sz="1800" b="1"/>
              <a:t>这时候，什么矜持啦、含蓄啦，统统都被抛到九霄云外。男士们则顾不得加油助威，个个如伸长了脖子等待喂食的鹅，视线紧紧跟随着场上那个令人骄傲的左右奔突的身影。</a:t>
            </a:r>
            <a:endParaRPr lang="zh-CN" altLang="en-US" sz="1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b="1"/>
              <a:t>    </a:t>
            </a:r>
            <a:endParaRPr lang="zh-CN" altLang="en-US" sz="1800" b="1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31" name="内容占位符 2"/>
          <p:cNvSpPr/>
          <p:nvPr>
            <p:ph idx="1"/>
          </p:nvPr>
        </p:nvSpPr>
        <p:spPr>
          <a:xfrm>
            <a:off x="1981200" y="603250"/>
            <a:ext cx="8229600" cy="5522913"/>
          </a:xfrm>
          <a:ln>
            <a:solidFill>
              <a:srgbClr val="000000"/>
            </a:solidFill>
            <a:miter/>
          </a:ln>
        </p:spPr>
        <p:txBody>
          <a:bodyPr anchor="t">
            <a:normAutofit lnSpcReduction="10000"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1800"/>
              <a:t>    </a:t>
            </a:r>
            <a:r>
              <a:rPr lang="zh-CN" altLang="en-US" sz="1800" b="1"/>
              <a:t>那是我们的队长！只见他不停地运球，变换路线，寻求突破，可对手也毫不示弱地就筑起一堵防护墙。僵持了一会儿，对方熬不住了，迅速抢球，而他却灵敏地把球运到了背后，趁对方不注意，他抓准时机准备三步上篮，此时所有人都屏住了呼吸，另外一名男生却以惊人的弹跳力挡下了那球。</a:t>
            </a:r>
            <a:r>
              <a:rPr lang="en-US" altLang="zh-CN" sz="1800" b="1"/>
              <a:t>“</a:t>
            </a:r>
            <a:r>
              <a:rPr lang="zh-CN" altLang="en-US" sz="1800" b="1"/>
              <a:t>唉</a:t>
            </a:r>
            <a:r>
              <a:rPr lang="en-US" altLang="zh-CN" sz="1800" b="1"/>
              <a:t>……”</a:t>
            </a:r>
            <a:r>
              <a:rPr lang="zh-CN" altLang="en-US" sz="1800" b="1"/>
              <a:t>人群发出了阵阵惋惜声，一些女生则愤怒地盯着那个讨厌的对手，同时把加油声提高了一个八度。</a:t>
            </a:r>
            <a:endParaRPr lang="zh-CN" altLang="en-US" sz="1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b="1"/>
              <a:t>    青峰毕竟是</a:t>
            </a:r>
            <a:r>
              <a:rPr lang="en-US" altLang="zh-CN" sz="1800" b="1"/>
              <a:t>“</a:t>
            </a:r>
            <a:r>
              <a:rPr lang="zh-CN" altLang="en-US" sz="1800" b="1"/>
              <a:t>最佳前锋！</a:t>
            </a:r>
            <a:r>
              <a:rPr lang="en-US" altLang="zh-CN" sz="1800" b="1"/>
              <a:t>”</a:t>
            </a:r>
            <a:r>
              <a:rPr lang="zh-CN" altLang="en-US" sz="1800" b="1"/>
              <a:t>只见他镇定地来了个声东击西，趁对方还没反应过来，就以迅雷不及掩耳之势将球传给了策应自己的队友，然后顺利地再次拿到球。接着，他飞身而起，一记投篮，球进了！掌声、呐喊声顿时响彻了校园，连办公楼里的几位老师都探出头来张望。</a:t>
            </a:r>
            <a:endParaRPr lang="zh-CN" altLang="en-US" sz="1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b="1"/>
              <a:t>    精彩的篮球赛随着裁判的哨声结束了。人群逐渐散去。好几个球迷一边走，一边比画，还在意犹未尽地回味那一个个扣人心弦的比赛场景，直到铃声响起</a:t>
            </a:r>
            <a:r>
              <a:rPr lang="en-US" altLang="zh-CN" sz="1800"/>
              <a:t>……</a:t>
            </a:r>
            <a:endParaRPr lang="en-US" altLang="zh-CN" sz="18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63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5560" y="0"/>
            <a:ext cx="122631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16386"/>
          <p:cNvSpPr>
            <a:spLocks noRot="1"/>
          </p:cNvSpPr>
          <p:nvPr/>
        </p:nvSpPr>
        <p:spPr>
          <a:xfrm>
            <a:off x="1057487" y="1270000"/>
            <a:ext cx="11612033" cy="511217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40000"/>
              </a:lnSpc>
            </a:pP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站  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握  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蹬  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拽  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拔  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喊  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盯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en-US" sz="3735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信心十足  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胜负难料  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扭转局势  紧张激烈</a:t>
            </a:r>
            <a:endParaRPr lang="en-US" altLang="zh-CN" sz="3735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摆开阵势  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脚下生根  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摩拳擦掌 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满头大汗</a:t>
            </a:r>
            <a:endParaRPr lang="en-US" altLang="zh-CN" sz="3735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欣喜若狂  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棋逢对手  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旗开得胜  竭尽全力</a:t>
            </a:r>
            <a:endParaRPr lang="en-US" altLang="zh-CN" sz="3735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不负众望  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稳操胜券  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实力雄厚  暗暗使劲</a:t>
            </a:r>
            <a:endParaRPr lang="en-US" altLang="zh-CN" sz="3735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连蹦带跳  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手舞足蹈  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心花怒放  垂头丧气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en-US" sz="3735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en-US" altLang="en-US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不费吹灰之力   像泄了气的皮球</a:t>
            </a:r>
            <a:endParaRPr lang="en-US" altLang="en-US" sz="3735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2291" name="组合 16387"/>
          <p:cNvGrpSpPr/>
          <p:nvPr/>
        </p:nvGrpSpPr>
        <p:grpSpPr>
          <a:xfrm>
            <a:off x="4008439" y="333375"/>
            <a:ext cx="4248151" cy="863600"/>
            <a:chOff x="1565" y="210"/>
            <a:chExt cx="2676" cy="544"/>
          </a:xfrm>
        </p:grpSpPr>
        <p:sp>
          <p:nvSpPr>
            <p:cNvPr id="12292" name="圆角矩形 16388"/>
            <p:cNvSpPr/>
            <p:nvPr/>
          </p:nvSpPr>
          <p:spPr>
            <a:xfrm>
              <a:off x="2653" y="210"/>
              <a:ext cx="545" cy="544"/>
            </a:xfrm>
            <a:prstGeom prst="roundRect">
              <a:avLst>
                <a:gd name="adj" fmla="val 16667"/>
              </a:avLst>
            </a:prstGeom>
            <a:solidFill>
              <a:srgbClr val="D60093"/>
            </a:solidFill>
            <a:ln w="9525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3" name="圆角矩形 16389"/>
            <p:cNvSpPr/>
            <p:nvPr/>
          </p:nvSpPr>
          <p:spPr>
            <a:xfrm>
              <a:off x="1565" y="210"/>
              <a:ext cx="590" cy="54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9900"/>
                </a:gs>
                <a:gs pos="100000">
                  <a:srgbClr val="0047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4" name="圆角矩形 16390"/>
            <p:cNvSpPr/>
            <p:nvPr/>
          </p:nvSpPr>
          <p:spPr>
            <a:xfrm>
              <a:off x="3651" y="210"/>
              <a:ext cx="590" cy="54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182F76"/>
                </a:gs>
                <a:gs pos="100000">
                  <a:srgbClr val="3366FF"/>
                </a:gs>
              </a:gsLst>
              <a:lin ang="18900000" scaled="1"/>
              <a:tileRect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5" name="矩形 16391"/>
            <p:cNvSpPr/>
            <p:nvPr/>
          </p:nvSpPr>
          <p:spPr>
            <a:xfrm>
              <a:off x="1610" y="255"/>
              <a:ext cx="499" cy="45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190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好</a:t>
              </a:r>
              <a:endParaRPr lang="zh-CN" altLang="en-US" sz="3600" b="1"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296" name="矩形 16392"/>
            <p:cNvSpPr/>
            <p:nvPr/>
          </p:nvSpPr>
          <p:spPr>
            <a:xfrm>
              <a:off x="2699" y="210"/>
              <a:ext cx="408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190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词</a:t>
              </a:r>
              <a:endParaRPr lang="zh-CN" altLang="en-US" sz="3600" b="1"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297" name="矩形 16393"/>
            <p:cNvSpPr/>
            <p:nvPr/>
          </p:nvSpPr>
          <p:spPr>
            <a:xfrm>
              <a:off x="3696" y="255"/>
              <a:ext cx="499" cy="45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190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库</a:t>
              </a:r>
              <a:endParaRPr lang="zh-CN" altLang="en-US" sz="3600" b="1"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2298" name="图片 16394" descr="15415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5805488"/>
            <a:ext cx="576263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图片 16395" descr="15415_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287713" y="620713"/>
            <a:ext cx="48260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图片 16396" descr="15415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263" y="620713"/>
            <a:ext cx="3810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1" name="图片 16397" descr="11f731ee7d8g2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7663" y="6038851"/>
            <a:ext cx="2409825" cy="6032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9" name="走过绿意.mp3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601200" y="6096000"/>
            <a:ext cx="360363" cy="360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3)">
                                      <p:cBhvr>
                                        <p:cTn id="6" dur="319890" fill="hold"/>
                                        <p:tgtEl>
                                          <p:spTgt spid="163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65" name="标题 1"/>
          <p:cNvSpPr/>
          <p:nvPr>
            <p:ph type="title" idx="4294967295"/>
          </p:nvPr>
        </p:nvSpPr>
        <p:spPr>
          <a:xfrm flipH="1">
            <a:off x="627380" y="185420"/>
            <a:ext cx="3222625" cy="1047115"/>
          </a:xfrm>
        </p:spPr>
        <p:txBody>
          <a:bodyPr anchor="ctr"/>
          <a:p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写作要求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2066" name="内容占位符 2"/>
          <p:cNvSpPr/>
          <p:nvPr>
            <p:ph idx="1"/>
          </p:nvPr>
        </p:nvSpPr>
        <p:spPr>
          <a:xfrm>
            <a:off x="1523365" y="1232535"/>
            <a:ext cx="9691370" cy="5360035"/>
          </a:xfrm>
          <a:ln>
            <a:solidFill>
              <a:srgbClr val="000000"/>
            </a:solidFill>
            <a:miter/>
          </a:ln>
        </p:spPr>
        <p:txBody>
          <a:bodyPr anchor="t">
            <a:noAutofit/>
          </a:bodyPr>
          <a:p>
            <a:r>
              <a:rPr lang="zh-CN" altLang="en-US" sz="3200" b="1"/>
              <a:t>选一次活动写下来，和同学分享你的经历。</a:t>
            </a:r>
            <a:endParaRPr lang="zh-CN" altLang="en-US" sz="3200" b="1"/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、写清楚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活动过程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印象深刻的部分作为重点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来写。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、写活动的场面时，既要关注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整个场景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，也要注意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同学的表现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，写一写他们的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神态、动作、语言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、把这次活动中的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写下来。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69" name="标题 1"/>
          <p:cNvSpPr/>
          <p:nvPr>
            <p:ph type="title" idx="4294967295"/>
          </p:nvPr>
        </p:nvSpPr>
        <p:spPr>
          <a:xfrm flipH="1">
            <a:off x="1017270" y="287655"/>
            <a:ext cx="3731895" cy="922655"/>
          </a:xfrm>
        </p:spPr>
        <p:txBody>
          <a:bodyPr anchor="ctr"/>
          <a:p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写什么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2070" name="内容占位符 2"/>
          <p:cNvSpPr/>
          <p:nvPr>
            <p:ph idx="1"/>
          </p:nvPr>
        </p:nvSpPr>
        <p:spPr>
          <a:xfrm>
            <a:off x="1017270" y="1320800"/>
            <a:ext cx="9872980" cy="5184775"/>
          </a:xfrm>
        </p:spPr>
        <p:txBody>
          <a:bodyPr anchor="t">
            <a:normAutofit lnSpcReduction="10000"/>
          </a:bodyPr>
          <a:p>
            <a:endParaRPr lang="zh-CN" altLang="en-US"/>
          </a:p>
          <a:p>
            <a:r>
              <a:rPr lang="zh-CN" altLang="en-US" sz="2400"/>
              <a:t>    </a:t>
            </a:r>
            <a:r>
              <a:rPr lang="zh-CN" altLang="en-US" sz="2400" b="1"/>
              <a:t>主题是</a:t>
            </a:r>
            <a:r>
              <a:rPr lang="en-US" altLang="zh-CN" sz="2400" b="1"/>
              <a:t>“</a:t>
            </a:r>
            <a:r>
              <a:rPr lang="zh-CN" altLang="en-US" sz="2400" b="1"/>
              <a:t>多彩的活动</a:t>
            </a:r>
            <a:r>
              <a:rPr lang="en-US" altLang="zh-CN" sz="2400" b="1"/>
              <a:t>”</a:t>
            </a:r>
            <a:r>
              <a:rPr lang="zh-CN" altLang="en-US" sz="2400" b="1"/>
              <a:t>，泛指校内外举办的各种集体活动，而且是亲身经历的，让自己印象深刻、真正有所感悟的活动。</a:t>
            </a:r>
            <a:endParaRPr lang="zh-CN" altLang="en-US" sz="2400" b="1"/>
          </a:p>
          <a:p>
            <a:r>
              <a:rPr lang="zh-CN" altLang="en-US" sz="2400" b="1">
                <a:solidFill>
                  <a:srgbClr val="FF0000"/>
                </a:solidFill>
              </a:rPr>
              <a:t>活动题材可以有：</a:t>
            </a:r>
            <a:endParaRPr lang="zh-CN" altLang="en-US" sz="2400" b="1"/>
          </a:p>
          <a:p>
            <a:r>
              <a:rPr lang="zh-CN" altLang="en-US" sz="2400" b="1"/>
              <a:t>体育竞技类：拔河、跳绳、接力赛、百米赛跑</a:t>
            </a:r>
            <a:r>
              <a:rPr lang="en-US" altLang="zh-CN" sz="2400" b="1"/>
              <a:t>……</a:t>
            </a:r>
            <a:endParaRPr lang="en-US" altLang="zh-CN" sz="2400" b="1"/>
          </a:p>
          <a:p>
            <a:r>
              <a:rPr lang="zh-CN" altLang="en-US" sz="2400" b="1"/>
              <a:t>文艺演出类：合唱、朗诵、舞蹈、课本剧表演、鼓号队比赛</a:t>
            </a:r>
            <a:r>
              <a:rPr lang="en-US" altLang="zh-CN" sz="2400" b="1"/>
              <a:t>……</a:t>
            </a:r>
            <a:endParaRPr lang="en-US" altLang="zh-CN" sz="2400" b="1"/>
          </a:p>
          <a:p>
            <a:r>
              <a:rPr lang="zh-CN" altLang="en-US" sz="2400" b="1"/>
              <a:t>公益慈善类：看望特殊儿童、迎新年书法展、爱心义卖</a:t>
            </a:r>
            <a:r>
              <a:rPr lang="en-US" altLang="zh-CN" sz="2400" b="1"/>
              <a:t>……</a:t>
            </a:r>
            <a:endParaRPr lang="en-US" altLang="zh-CN" sz="2400" b="1"/>
          </a:p>
          <a:p>
            <a:r>
              <a:rPr lang="zh-CN" altLang="en-US" sz="2400" b="1"/>
              <a:t>校园生活类：开学典礼、社会实践</a:t>
            </a:r>
            <a:endParaRPr lang="zh-CN" altLang="en-US" sz="2400" b="1"/>
          </a:p>
          <a:p>
            <a:endParaRPr lang="zh-CN" altLang="en-US" sz="24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14" name="内容占位符 2"/>
          <p:cNvSpPr/>
          <p:nvPr>
            <p:ph idx="1"/>
          </p:nvPr>
        </p:nvSpPr>
        <p:spPr>
          <a:xfrm>
            <a:off x="930910" y="696595"/>
            <a:ext cx="10716895" cy="5464175"/>
          </a:xfrm>
          <a:ln>
            <a:solidFill>
              <a:srgbClr val="000000"/>
            </a:solidFill>
            <a:miter/>
          </a:ln>
        </p:spPr>
        <p:txBody>
          <a:bodyPr anchor="t">
            <a:normAutofit fontScale="60000"/>
          </a:bodyPr>
          <a:p>
            <a:pPr marL="0" indent="0">
              <a:lnSpc>
                <a:spcPct val="200000"/>
              </a:lnSpc>
              <a:buNone/>
            </a:pPr>
            <a:r>
              <a:rPr lang="en-US" altLang="zh-CN" sz="2400" b="1"/>
              <a:t>  </a:t>
            </a:r>
            <a:r>
              <a:rPr lang="en-US" altLang="zh-CN" sz="6000" b="1"/>
              <a:t>       “</a:t>
            </a:r>
            <a:r>
              <a:rPr lang="zh-CN" altLang="en-US" sz="6000" b="1"/>
              <a:t>多彩的活动</a:t>
            </a:r>
            <a:r>
              <a:rPr lang="en-US" altLang="zh-CN" sz="6000" b="1"/>
              <a:t>”</a:t>
            </a:r>
            <a:r>
              <a:rPr lang="zh-CN" altLang="en-US" sz="6000" b="1"/>
              <a:t>是话题，不是作文标题。题目可以用</a:t>
            </a:r>
            <a:r>
              <a:rPr lang="en-US" altLang="zh-CN" sz="6000" b="1">
                <a:solidFill>
                  <a:srgbClr val="FF0000"/>
                </a:solidFill>
              </a:rPr>
              <a:t>“</a:t>
            </a:r>
            <a:r>
              <a:rPr lang="zh-CN" altLang="en-US" sz="6000" b="1">
                <a:solidFill>
                  <a:srgbClr val="FF0000"/>
                </a:solidFill>
              </a:rPr>
              <a:t>记一次难忘的拔河比赛（突出难忘）</a:t>
            </a:r>
            <a:r>
              <a:rPr lang="en-US" altLang="zh-CN" sz="6000" b="1">
                <a:solidFill>
                  <a:srgbClr val="FF0000"/>
                </a:solidFill>
              </a:rPr>
              <a:t>”</a:t>
            </a:r>
            <a:r>
              <a:rPr lang="zh-CN" altLang="en-US" sz="6000" b="1">
                <a:solidFill>
                  <a:srgbClr val="FF0000"/>
                </a:solidFill>
              </a:rPr>
              <a:t>、</a:t>
            </a:r>
            <a:r>
              <a:rPr lang="en-US" altLang="zh-CN" sz="6000" b="1">
                <a:solidFill>
                  <a:srgbClr val="FF0000"/>
                </a:solidFill>
              </a:rPr>
              <a:t>“</a:t>
            </a:r>
            <a:r>
              <a:rPr lang="zh-CN" altLang="en-US" sz="6000" b="1">
                <a:solidFill>
                  <a:srgbClr val="FF0000"/>
                </a:solidFill>
              </a:rPr>
              <a:t>这次活动真有意思</a:t>
            </a:r>
            <a:r>
              <a:rPr lang="en-US" altLang="zh-CN" sz="6000" b="1">
                <a:solidFill>
                  <a:srgbClr val="FF0000"/>
                </a:solidFill>
              </a:rPr>
              <a:t>”</a:t>
            </a:r>
            <a:r>
              <a:rPr lang="zh-CN" altLang="en-US" sz="6000" b="1">
                <a:solidFill>
                  <a:srgbClr val="FF0000"/>
                </a:solidFill>
              </a:rPr>
              <a:t>、</a:t>
            </a:r>
            <a:r>
              <a:rPr lang="en-US" altLang="zh-CN" sz="6000" b="1">
                <a:solidFill>
                  <a:srgbClr val="FF0000"/>
                </a:solidFill>
              </a:rPr>
              <a:t>“</a:t>
            </a:r>
            <a:r>
              <a:rPr lang="zh-CN" altLang="en-US" sz="6000" b="1">
                <a:solidFill>
                  <a:srgbClr val="FF0000"/>
                </a:solidFill>
              </a:rPr>
              <a:t>我们的舞台</a:t>
            </a:r>
            <a:r>
              <a:rPr lang="en-US" altLang="zh-CN" sz="6000" b="1">
                <a:solidFill>
                  <a:srgbClr val="FF0000"/>
                </a:solidFill>
              </a:rPr>
              <a:t>”</a:t>
            </a:r>
            <a:r>
              <a:rPr lang="zh-CN" altLang="en-US" sz="6000" b="1"/>
              <a:t>等。</a:t>
            </a:r>
            <a:endParaRPr lang="zh-CN" altLang="en-US" sz="60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/>
              <a:t>  </a:t>
            </a:r>
            <a:endParaRPr lang="zh-CN" altLang="en-US" sz="2400" b="1"/>
          </a:p>
        </p:txBody>
      </p:sp>
      <p:sp>
        <p:nvSpPr>
          <p:cNvPr id="2115" name="五角星 3"/>
          <p:cNvSpPr/>
          <p:nvPr/>
        </p:nvSpPr>
        <p:spPr>
          <a:xfrm>
            <a:off x="1243330" y="845820"/>
            <a:ext cx="868045" cy="842010"/>
          </a:xfrm>
          <a:prstGeom prst="star5">
            <a:avLst/>
          </a:prstGeom>
          <a:solidFill>
            <a:srgbClr val="FFFF00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矩形 32769"/>
          <p:cNvSpPr/>
          <p:nvPr/>
        </p:nvSpPr>
        <p:spPr>
          <a:xfrm rot="5400000">
            <a:off x="290830" y="2968625"/>
            <a:ext cx="3368040" cy="6254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/>
            <a:r>
              <a:rPr lang="zh-CN" altLang="en-US" sz="2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时间顺序</a:t>
            </a:r>
            <a:endParaRPr lang="zh-CN" altLang="en-US" sz="2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4" name="左大括号 32770"/>
          <p:cNvSpPr/>
          <p:nvPr/>
        </p:nvSpPr>
        <p:spPr>
          <a:xfrm>
            <a:off x="2495550" y="765175"/>
            <a:ext cx="360363" cy="5040313"/>
          </a:xfrm>
          <a:prstGeom prst="leftBrace">
            <a:avLst>
              <a:gd name="adj1" fmla="val 11642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矩形 32771"/>
          <p:cNvSpPr/>
          <p:nvPr/>
        </p:nvSpPr>
        <p:spPr>
          <a:xfrm>
            <a:off x="3000375" y="765175"/>
            <a:ext cx="7274560" cy="48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活动前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：时间、地点、环境、人物</a:t>
            </a:r>
            <a:endParaRPr lang="zh-CN" altLang="en-US" sz="36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3" name="矩形 32772"/>
          <p:cNvSpPr/>
          <p:nvPr/>
        </p:nvSpPr>
        <p:spPr>
          <a:xfrm>
            <a:off x="3000375" y="3043555"/>
            <a:ext cx="7579995" cy="53911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0000"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活动时：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面（整体气氛）   点（单个人物）</a:t>
            </a:r>
            <a:endParaRPr lang="zh-CN" altLang="en-US" sz="36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4" name="矩形 32773"/>
          <p:cNvSpPr/>
          <p:nvPr/>
        </p:nvSpPr>
        <p:spPr>
          <a:xfrm>
            <a:off x="3236595" y="5485765"/>
            <a:ext cx="7180580" cy="5613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活动后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：结果、心情、收获</a:t>
            </a:r>
            <a:endParaRPr lang="zh-CN" altLang="en-US" sz="36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780" y="271780"/>
            <a:ext cx="19831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</a:rPr>
              <a:t>怎么写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7440" y="3866515"/>
            <a:ext cx="8047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语言、动作、表情、心理；环境（风、阳光等）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3075" name="图片 47107" descr="IMG_82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" y="5088890"/>
            <a:ext cx="2402840" cy="18027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27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27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27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80" name="标题 1"/>
          <p:cNvSpPr/>
          <p:nvPr>
            <p:ph type="title" idx="4294967295"/>
          </p:nvPr>
        </p:nvSpPr>
        <p:spPr>
          <a:xfrm>
            <a:off x="946785" y="415925"/>
            <a:ext cx="10748010" cy="863600"/>
          </a:xfrm>
          <a:ln>
            <a:solidFill>
              <a:srgbClr val="000000"/>
            </a:solidFill>
            <a:miter/>
          </a:ln>
        </p:spPr>
        <p:txBody>
          <a:bodyPr anchor="ctr"/>
          <a:p>
            <a:r>
              <a:rPr lang="zh-CN" altLang="en-US" b="1"/>
              <a:t>举例：</a:t>
            </a:r>
            <a:r>
              <a:rPr lang="en-US" altLang="zh-CN" b="1"/>
              <a:t>“</a:t>
            </a:r>
            <a:r>
              <a:rPr lang="zh-CN" altLang="en-US" b="1"/>
              <a:t>拔河比赛</a:t>
            </a:r>
            <a:r>
              <a:rPr lang="en-US" altLang="zh-CN" b="1"/>
              <a:t>”</a:t>
            </a:r>
            <a:endParaRPr lang="en-US" altLang="zh-CN" b="1"/>
          </a:p>
        </p:txBody>
      </p:sp>
      <p:sp>
        <p:nvSpPr>
          <p:cNvPr id="2081" name="内容占位符 2"/>
          <p:cNvSpPr/>
          <p:nvPr>
            <p:ph idx="1"/>
          </p:nvPr>
        </p:nvSpPr>
        <p:spPr>
          <a:xfrm>
            <a:off x="946785" y="1279525"/>
            <a:ext cx="10747375" cy="4846955"/>
          </a:xfrm>
          <a:ln>
            <a:solidFill>
              <a:srgbClr val="000000"/>
            </a:solidFill>
            <a:miter/>
          </a:ln>
        </p:spPr>
        <p:txBody>
          <a:bodyPr anchor="t"/>
          <a:p>
            <a:endParaRPr lang="en-US" altLang="zh-CN" sz="2800" b="1">
              <a:solidFill>
                <a:schemeClr val="tx1"/>
              </a:solidFill>
            </a:endParaRPr>
          </a:p>
          <a:p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、分阶段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 sz="2800" b="1"/>
              <a:t>2</a:t>
            </a:r>
            <a:r>
              <a:rPr lang="zh-CN" altLang="en-US" sz="2800" b="1"/>
              <a:t>、根据中心确定</a:t>
            </a:r>
            <a:r>
              <a:rPr lang="zh-CN" altLang="en-US" sz="2800" b="1">
                <a:sym typeface="+mn-ea"/>
              </a:rPr>
              <a:t>重点阶段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2082" name=" 220"/>
          <p:cNvSpPr/>
          <p:nvPr/>
        </p:nvSpPr>
        <p:spPr>
          <a:xfrm>
            <a:off x="1595120" y="2928620"/>
            <a:ext cx="1908810" cy="576580"/>
          </a:xfrm>
          <a:prstGeom prst="homePlate">
            <a:avLst>
              <a:gd name="adj" fmla="val 49999"/>
            </a:avLst>
          </a:prstGeom>
          <a:solidFill>
            <a:srgbClr val="9ED3D7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b="1">
                <a:solidFill>
                  <a:srgbClr val="FF0000"/>
                </a:solidFill>
                <a:ea typeface="宋体" panose="02010600030101010101" pitchFamily="2" charset="-122"/>
              </a:rPr>
              <a:t>运动员入场</a:t>
            </a:r>
            <a:endParaRPr lang="zh-CN" altLang="en-US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83" name=" 220"/>
          <p:cNvSpPr/>
          <p:nvPr/>
        </p:nvSpPr>
        <p:spPr>
          <a:xfrm>
            <a:off x="3503613" y="2928620"/>
            <a:ext cx="1590675" cy="576263"/>
          </a:xfrm>
          <a:prstGeom prst="homePlate">
            <a:avLst>
              <a:gd name="adj" fmla="val 49992"/>
            </a:avLst>
          </a:prstGeom>
          <a:solidFill>
            <a:srgbClr val="BBE0E3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b="1">
                <a:solidFill>
                  <a:srgbClr val="FF0000"/>
                </a:solidFill>
                <a:ea typeface="宋体" panose="02010600030101010101" pitchFamily="2" charset="-122"/>
              </a:rPr>
              <a:t>运动员站好位置</a:t>
            </a:r>
            <a:endParaRPr lang="zh-CN" altLang="en-US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84" name=" 220"/>
          <p:cNvSpPr/>
          <p:nvPr/>
        </p:nvSpPr>
        <p:spPr>
          <a:xfrm>
            <a:off x="5094288" y="2928620"/>
            <a:ext cx="1573212" cy="576263"/>
          </a:xfrm>
          <a:prstGeom prst="homePlate">
            <a:avLst>
              <a:gd name="adj" fmla="val 49999"/>
            </a:avLst>
          </a:prstGeom>
          <a:solidFill>
            <a:srgbClr val="BBE0E3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b="1">
                <a:solidFill>
                  <a:srgbClr val="FF0000"/>
                </a:solidFill>
                <a:ea typeface="宋体" panose="02010600030101010101" pitchFamily="2" charset="-122"/>
              </a:rPr>
              <a:t>裁判宣布比赛开始</a:t>
            </a:r>
            <a:endParaRPr lang="zh-CN" altLang="en-US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85" name=" 220"/>
          <p:cNvSpPr/>
          <p:nvPr/>
        </p:nvSpPr>
        <p:spPr>
          <a:xfrm>
            <a:off x="8871585" y="2928620"/>
            <a:ext cx="2296795" cy="576580"/>
          </a:xfrm>
          <a:prstGeom prst="homePlate">
            <a:avLst>
              <a:gd name="adj" fmla="val 49990"/>
            </a:avLst>
          </a:prstGeom>
          <a:solidFill>
            <a:srgbClr val="BBE0E3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b="1">
                <a:solidFill>
                  <a:srgbClr val="FF0000"/>
                </a:solidFill>
                <a:ea typeface="宋体" panose="02010600030101010101" pitchFamily="2" charset="-122"/>
              </a:rPr>
              <a:t>我们班获得冠军</a:t>
            </a:r>
            <a:endParaRPr lang="zh-CN" altLang="en-US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86" name=" 220"/>
          <p:cNvSpPr/>
          <p:nvPr/>
        </p:nvSpPr>
        <p:spPr>
          <a:xfrm>
            <a:off x="6667500" y="2928620"/>
            <a:ext cx="2204085" cy="576580"/>
          </a:xfrm>
          <a:prstGeom prst="homePlate">
            <a:avLst>
              <a:gd name="adj" fmla="val 49989"/>
            </a:avLst>
          </a:prstGeom>
          <a:solidFill>
            <a:srgbClr val="BBE0E3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b="1">
                <a:solidFill>
                  <a:srgbClr val="FF0000"/>
                </a:solidFill>
                <a:ea typeface="宋体" panose="02010600030101010101" pitchFamily="2" charset="-122"/>
              </a:rPr>
              <a:t>比赛双方相持不下</a:t>
            </a:r>
            <a:endParaRPr lang="zh-CN" altLang="en-US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35750" y="3505200"/>
            <a:ext cx="2235200" cy="2058670"/>
            <a:chOff x="10450" y="5520"/>
            <a:chExt cx="3520" cy="3242"/>
          </a:xfrm>
        </p:grpSpPr>
        <p:sp>
          <p:nvSpPr>
            <p:cNvPr id="2087" name="下箭头 12"/>
            <p:cNvSpPr/>
            <p:nvPr/>
          </p:nvSpPr>
          <p:spPr>
            <a:xfrm>
              <a:off x="11750" y="5520"/>
              <a:ext cx="118" cy="2492"/>
            </a:xfrm>
            <a:prstGeom prst="downArrow">
              <a:avLst>
                <a:gd name="adj1" fmla="val 50000"/>
                <a:gd name="adj2" fmla="val 49987"/>
              </a:avLst>
            </a:prstGeom>
            <a:solidFill>
              <a:srgbClr val="333399"/>
            </a:solidFill>
            <a:ln w="12700" cap="flat" cmpd="sng">
              <a:solidFill>
                <a:srgbClr val="23236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93" name="矩形 5"/>
            <p:cNvSpPr/>
            <p:nvPr/>
          </p:nvSpPr>
          <p:spPr>
            <a:xfrm>
              <a:off x="10450" y="8012"/>
              <a:ext cx="3521" cy="750"/>
            </a:xfrm>
            <a:prstGeom prst="rect">
              <a:avLst/>
            </a:prstGeom>
            <a:solidFill>
              <a:srgbClr val="BBE0E3"/>
            </a:solidFill>
            <a:ln w="12700" cap="flat" cmpd="sng">
              <a:solidFill>
                <a:srgbClr val="89A4A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</a:pPr>
              <a:r>
                <a:rPr lang="zh-CN" altLang="en-US"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重点阶段</a:t>
              </a:r>
              <a:endPara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90" name="内容占位符 2"/>
          <p:cNvSpPr/>
          <p:nvPr>
            <p:ph idx="1"/>
          </p:nvPr>
        </p:nvSpPr>
        <p:spPr>
          <a:xfrm>
            <a:off x="451485" y="571500"/>
            <a:ext cx="10840720" cy="5554980"/>
          </a:xfrm>
          <a:ln>
            <a:solidFill>
              <a:srgbClr val="000000"/>
            </a:solidFill>
            <a:miter/>
          </a:ln>
        </p:spPr>
        <p:txBody>
          <a:bodyPr anchor="t"/>
          <a:p>
            <a:r>
              <a:rPr lang="en-US" altLang="zh-CN" sz="2800"/>
              <a:t>3</a:t>
            </a:r>
            <a:r>
              <a:rPr lang="zh-CN" altLang="en-US" sz="2800"/>
              <a:t>、</a:t>
            </a:r>
            <a:r>
              <a:rPr lang="zh-CN" altLang="en-US" sz="2800" b="1"/>
              <a:t>根据中心确定重点阶段的写作内容</a:t>
            </a:r>
            <a:endParaRPr lang="zh-CN" altLang="en-US" b="1"/>
          </a:p>
          <a:p>
            <a:endParaRPr lang="zh-CN" altLang="en-US" b="1"/>
          </a:p>
        </p:txBody>
      </p:sp>
      <p:pic>
        <p:nvPicPr>
          <p:cNvPr id="209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2660650"/>
            <a:ext cx="8974138" cy="78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92" name="上箭头 4"/>
          <p:cNvSpPr/>
          <p:nvPr/>
        </p:nvSpPr>
        <p:spPr>
          <a:xfrm>
            <a:off x="7608888" y="2133600"/>
            <a:ext cx="74612" cy="574675"/>
          </a:xfrm>
          <a:prstGeom prst="upArrow">
            <a:avLst>
              <a:gd name="adj1" fmla="val 50000"/>
              <a:gd name="adj2" fmla="val 49992"/>
            </a:avLst>
          </a:prstGeom>
          <a:solidFill>
            <a:srgbClr val="000000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4" name="下箭头 6"/>
          <p:cNvSpPr/>
          <p:nvPr/>
        </p:nvSpPr>
        <p:spPr>
          <a:xfrm>
            <a:off x="7095490" y="3429000"/>
            <a:ext cx="76200" cy="576263"/>
          </a:xfrm>
          <a:prstGeom prst="downArrow">
            <a:avLst>
              <a:gd name="adj1" fmla="val 50000"/>
              <a:gd name="adj2" fmla="val 49996"/>
            </a:avLst>
          </a:prstGeom>
          <a:solidFill>
            <a:srgbClr val="000000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5" name="流程图: 可选过程 7"/>
          <p:cNvSpPr/>
          <p:nvPr/>
        </p:nvSpPr>
        <p:spPr>
          <a:xfrm>
            <a:off x="6148070" y="3780155"/>
            <a:ext cx="1677035" cy="801370"/>
          </a:xfrm>
          <a:prstGeom prst="flowChartAlternateProcess">
            <a:avLst/>
          </a:prstGeom>
          <a:solidFill>
            <a:srgbClr val="BBE0E3"/>
          </a:solidFill>
          <a:ln w="127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全体师生齐心协力勇争上游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096" name="直接连接符 8"/>
          <p:cNvCxnSpPr/>
          <p:nvPr/>
        </p:nvCxnSpPr>
        <p:spPr>
          <a:xfrm flipV="1">
            <a:off x="7680325" y="4005263"/>
            <a:ext cx="504825" cy="2794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097" name="直接连接符 9"/>
          <p:cNvCxnSpPr/>
          <p:nvPr/>
        </p:nvCxnSpPr>
        <p:spPr>
          <a:xfrm>
            <a:off x="7267575" y="4576763"/>
            <a:ext cx="557213" cy="43656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098" name="直接连接符 10"/>
          <p:cNvCxnSpPr/>
          <p:nvPr/>
        </p:nvCxnSpPr>
        <p:spPr>
          <a:xfrm flipH="1">
            <a:off x="5159375" y="4284663"/>
            <a:ext cx="1152525" cy="29686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099" name="矩形 11"/>
          <p:cNvSpPr/>
          <p:nvPr/>
        </p:nvSpPr>
        <p:spPr>
          <a:xfrm>
            <a:off x="8223250" y="3730625"/>
            <a:ext cx="1079500" cy="671513"/>
          </a:xfrm>
          <a:prstGeom prst="rect">
            <a:avLst/>
          </a:prstGeom>
          <a:solidFill>
            <a:srgbClr val="BBE0E3"/>
          </a:solidFill>
          <a:ln w="127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班主任的动作、语言、神情</a:t>
            </a:r>
            <a:endParaRPr lang="zh-CN" altLang="en-US" sz="1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00" name="线形标注 1 13"/>
          <p:cNvSpPr/>
          <p:nvPr/>
        </p:nvSpPr>
        <p:spPr>
          <a:xfrm>
            <a:off x="9534525" y="3730625"/>
            <a:ext cx="574675" cy="358775"/>
          </a:xfrm>
          <a:prstGeom prst="borderCallout1">
            <a:avLst>
              <a:gd name="adj1" fmla="val 18750"/>
              <a:gd name="adj2" fmla="val -8333"/>
              <a:gd name="adj3" fmla="val 112500"/>
              <a:gd name="adj4" fmla="val -38333"/>
            </a:avLst>
          </a:prstGeom>
          <a:solidFill>
            <a:srgbClr val="BBE0E3"/>
          </a:solidFill>
          <a:ln w="127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次要人</a:t>
            </a:r>
            <a:r>
              <a:rPr lang="zh-CN" altLang="en-US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endParaRPr lang="zh-CN" altLang="en-US" sz="1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01" name="矩形 14"/>
          <p:cNvSpPr/>
          <p:nvPr/>
        </p:nvSpPr>
        <p:spPr>
          <a:xfrm>
            <a:off x="6534150" y="5013325"/>
            <a:ext cx="2441575" cy="288925"/>
          </a:xfrm>
          <a:prstGeom prst="rect">
            <a:avLst/>
          </a:prstGeom>
          <a:solidFill>
            <a:srgbClr val="BBE0E3"/>
          </a:solidFill>
          <a:ln w="127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啦啦队的语言、动作、神情</a:t>
            </a:r>
            <a:endParaRPr lang="zh-CN" altLang="en-US" sz="1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02" name="线形标注 1 15"/>
          <p:cNvSpPr/>
          <p:nvPr/>
        </p:nvSpPr>
        <p:spPr>
          <a:xfrm>
            <a:off x="9250363" y="4930775"/>
            <a:ext cx="720725" cy="215900"/>
          </a:xfrm>
          <a:prstGeom prst="borderCallout1">
            <a:avLst>
              <a:gd name="adj1" fmla="val 18750"/>
              <a:gd name="adj2" fmla="val -8333"/>
              <a:gd name="adj3" fmla="val 112500"/>
              <a:gd name="adj4" fmla="val -38333"/>
            </a:avLst>
          </a:prstGeom>
          <a:solidFill>
            <a:srgbClr val="BBE0E3"/>
          </a:solidFill>
          <a:ln w="127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次要人物</a:t>
            </a:r>
            <a:endParaRPr lang="zh-CN" altLang="en-US" sz="1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103" name="直接连接符 16"/>
          <p:cNvCxnSpPr/>
          <p:nvPr/>
        </p:nvCxnSpPr>
        <p:spPr>
          <a:xfrm flipH="1">
            <a:off x="5664200" y="4519613"/>
            <a:ext cx="863600" cy="106997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104" name="圆角矩形 17"/>
          <p:cNvSpPr/>
          <p:nvPr/>
        </p:nvSpPr>
        <p:spPr>
          <a:xfrm>
            <a:off x="5159375" y="5589588"/>
            <a:ext cx="1081088" cy="360362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12700" cap="flat" cmpd="sng">
            <a:solidFill>
              <a:srgbClr val="89A4A7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sz="1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整体场景</a:t>
            </a:r>
            <a:endParaRPr lang="zh-CN" altLang="en-US" sz="1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05" name="矩形 18"/>
          <p:cNvSpPr/>
          <p:nvPr/>
        </p:nvSpPr>
        <p:spPr>
          <a:xfrm>
            <a:off x="2851150" y="4284663"/>
            <a:ext cx="2308225" cy="522287"/>
          </a:xfrm>
          <a:prstGeom prst="rect">
            <a:avLst/>
          </a:prstGeom>
          <a:solidFill>
            <a:srgbClr val="BBE0E3"/>
          </a:solidFill>
          <a:ln w="127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运动员奋力拼搏的群像</a:t>
            </a:r>
            <a:endParaRPr lang="zh-CN" altLang="en-US" sz="1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主力运动员的神情、动作</a:t>
            </a:r>
            <a:endParaRPr lang="zh-CN" altLang="en-US" sz="1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106" name="直接连接符 19"/>
          <p:cNvCxnSpPr/>
          <p:nvPr/>
        </p:nvCxnSpPr>
        <p:spPr>
          <a:xfrm flipH="1">
            <a:off x="2855913" y="4824413"/>
            <a:ext cx="781050" cy="477837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107" name="单圆角矩形 20"/>
          <p:cNvSpPr/>
          <p:nvPr/>
        </p:nvSpPr>
        <p:spPr>
          <a:xfrm>
            <a:off x="2424113" y="5302250"/>
            <a:ext cx="1008062" cy="287338"/>
          </a:xfrm>
          <a:solidFill>
            <a:srgbClr val="BBE0E3"/>
          </a:solidFill>
          <a:ln w="12700" cap="flat" cmpd="sng">
            <a:solidFill>
              <a:srgbClr val="89A4A7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矩形 5"/>
          <p:cNvSpPr/>
          <p:nvPr/>
        </p:nvSpPr>
        <p:spPr>
          <a:xfrm>
            <a:off x="5911850" y="1784350"/>
            <a:ext cx="3517900" cy="476250"/>
          </a:xfrm>
          <a:prstGeom prst="rect">
            <a:avLst/>
          </a:prstGeom>
          <a:solidFill>
            <a:srgbClr val="BBE0E3"/>
          </a:solidFill>
          <a:ln w="127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中心：为团结的班集体感到骄傲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圆角矩形 17"/>
          <p:cNvSpPr/>
          <p:nvPr/>
        </p:nvSpPr>
        <p:spPr>
          <a:xfrm>
            <a:off x="2180590" y="5301933"/>
            <a:ext cx="1081088" cy="360362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12700" cap="flat" cmpd="sng">
            <a:solidFill>
              <a:srgbClr val="89A4A7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r>
              <a:rPr lang="zh-CN" altLang="en-US" sz="1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个体描写</a:t>
            </a:r>
            <a:endParaRPr lang="zh-CN" altLang="en-US" sz="1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10" name="标题 1"/>
          <p:cNvSpPr/>
          <p:nvPr>
            <p:ph type="title" idx="4294967295"/>
          </p:nvPr>
        </p:nvSpPr>
        <p:spPr>
          <a:xfrm>
            <a:off x="683260" y="643890"/>
            <a:ext cx="10825480" cy="772795"/>
          </a:xfrm>
          <a:ln>
            <a:solidFill>
              <a:srgbClr val="000000"/>
            </a:solidFill>
            <a:miter/>
          </a:ln>
        </p:spPr>
        <p:txBody>
          <a:bodyPr anchor="ctr"/>
          <a:p>
            <a:pPr algn="l"/>
            <a:r>
              <a:rPr lang="zh-CN" altLang="en-US" b="1"/>
              <a:t>小结：</a:t>
            </a:r>
            <a:endParaRPr lang="zh-CN" altLang="en-US" b="1"/>
          </a:p>
        </p:txBody>
      </p:sp>
      <p:sp>
        <p:nvSpPr>
          <p:cNvPr id="2111" name="内容占位符 2"/>
          <p:cNvSpPr/>
          <p:nvPr>
            <p:ph idx="1"/>
          </p:nvPr>
        </p:nvSpPr>
        <p:spPr>
          <a:xfrm>
            <a:off x="683260" y="1416685"/>
            <a:ext cx="10825480" cy="4879975"/>
          </a:xfrm>
          <a:ln>
            <a:solidFill>
              <a:srgbClr val="000000"/>
            </a:solidFill>
            <a:miter/>
          </a:ln>
        </p:spPr>
        <p:txBody>
          <a:bodyPr anchor="t">
            <a:normAutofit fontScale="90000"/>
          </a:bodyPr>
          <a:p>
            <a:r>
              <a:rPr lang="en-US" altLang="zh-CN"/>
              <a:t>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写拔河比赛，活动前的准备、活动后的颁奖都可以略写，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重点写比赛的过程。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在比赛这个重点阶段，抓住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双方相持的场面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浓墨重彩地详写，可以</a:t>
            </a:r>
            <a:r>
              <a:rPr lang="zh-CN" altLang="en-US" sz="2800" b="1">
                <a:solidFill>
                  <a:srgbClr val="554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整体描写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全班师生的表情和动作，烘托出比赛中双方对峙，奋力拼搏的紧张气氛；还可以通过</a:t>
            </a:r>
            <a:r>
              <a:rPr lang="zh-CN" altLang="en-US" sz="2800" b="1">
                <a:solidFill>
                  <a:srgbClr val="554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个体描写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，展现核心人物的特点，如主力运动员的语言、动作、神情；也不要忽视次要人物的特点，如啦啦队员的动作、语言、神情等。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注意点明自己在活动中的感受，可以在结尾进行总结，也可以在过程中点明，贯穿全文。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5862</Words>
  <Application>WPS 演示</Application>
  <PresentationFormat>宽屏</PresentationFormat>
  <Paragraphs>219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黑体</vt:lpstr>
      <vt:lpstr>楷体</vt:lpstr>
      <vt:lpstr>等线</vt:lpstr>
      <vt:lpstr>Arial Unicode MS</vt:lpstr>
      <vt:lpstr>Calibri Light</vt:lpstr>
      <vt:lpstr>Calibri</vt:lpstr>
      <vt:lpstr>Comic Sans MS</vt:lpstr>
      <vt:lpstr>楷体_GB2312</vt:lpstr>
      <vt:lpstr>新宋体</vt:lpstr>
      <vt:lpstr>Times New Roman</vt:lpstr>
      <vt:lpstr>方正粗宋简体</vt:lpstr>
      <vt:lpstr>Lao UI</vt:lpstr>
      <vt:lpstr>华康少女文字W5(P)</vt:lpstr>
      <vt:lpstr>Impact</vt:lpstr>
      <vt:lpstr>Mongolian Baiti</vt:lpstr>
      <vt:lpstr>Tahoma</vt:lpstr>
      <vt:lpstr>华文行楷</vt:lpstr>
      <vt:lpstr>Segoe UI Symbol</vt:lpstr>
      <vt:lpstr>隶书</vt:lpstr>
      <vt:lpstr>华文仿宋</vt:lpstr>
      <vt:lpstr>华文中宋</vt:lpstr>
      <vt:lpstr>仿宋</vt:lpstr>
      <vt:lpstr>Office 主题​​</vt:lpstr>
      <vt:lpstr>3_空白设计模板</vt:lpstr>
      <vt:lpstr>多彩的活动</vt:lpstr>
      <vt:lpstr>PowerPoint 演示文稿</vt:lpstr>
      <vt:lpstr>写作要求</vt:lpstr>
      <vt:lpstr>写作指导</vt:lpstr>
      <vt:lpstr>PowerPoint 演示文稿</vt:lpstr>
      <vt:lpstr>PowerPoint 演示文稿</vt:lpstr>
      <vt:lpstr>举例：“拔河比赛”</vt:lpstr>
      <vt:lpstr>PowerPoint 演示文稿</vt:lpstr>
      <vt:lpstr>小结：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   拔河比赛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范文1、难忘的义卖活动</vt:lpstr>
      <vt:lpstr>PowerPoint 演示文稿</vt:lpstr>
      <vt:lpstr>范文2、观赛记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HP</cp:lastModifiedBy>
  <cp:revision>38</cp:revision>
  <dcterms:created xsi:type="dcterms:W3CDTF">2019-06-17T07:17:00Z</dcterms:created>
  <dcterms:modified xsi:type="dcterms:W3CDTF">2019-09-29T17:35:54Z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