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63" r:id="rId4"/>
    <p:sldId id="261" r:id="rId5"/>
    <p:sldId id="264" r:id="rId6"/>
    <p:sldId id="265" r:id="rId7"/>
    <p:sldId id="266" r:id="rId8"/>
    <p:sldId id="277" r:id="rId9"/>
    <p:sldId id="267" r:id="rId10"/>
    <p:sldId id="272" r:id="rId11"/>
    <p:sldId id="269" r:id="rId12"/>
    <p:sldId id="260" r:id="rId13"/>
    <p:sldId id="262" r:id="rId14"/>
    <p:sldId id="278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0000"/>
    <a:srgbClr val="FFFFFF"/>
    <a:srgbClr val="FF0066"/>
    <a:srgbClr val="BED52F"/>
    <a:srgbClr val="D9FFD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54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C204C-2291-4ABB-9F33-0EC03349C68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800952" cy="11206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745" y="3657640"/>
            <a:ext cx="3530066" cy="1487025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30364" y="2130512"/>
            <a:ext cx="5883275" cy="710964"/>
          </a:xfrm>
        </p:spPr>
        <p:txBody>
          <a:bodyPr/>
          <a:lstStyle>
            <a:lvl1pPr algn="ctr">
              <a:defRPr sz="2700"/>
            </a:lvl1pPr>
          </a:lstStyle>
          <a:p>
            <a:pPr lvl="0"/>
            <a:r>
              <a:rPr lang="zh-CN" altLang="zh-CN" noProof="0" dirty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2915311"/>
            <a:ext cx="5892800" cy="502558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r">
              <a:buFontTx/>
              <a:buNone/>
              <a:defRPr sz="1500"/>
            </a:lvl1pPr>
          </a:lstStyle>
          <a:p>
            <a:pPr lvl="0"/>
            <a:r>
              <a:rPr lang="zh-CN" altLang="zh-CN" noProof="0" dirty="0" smtClean="0"/>
              <a:t>单击此处编辑母版副标题样式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457200" y="309786"/>
            <a:ext cx="8229600" cy="418226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4" name="Group 7"/>
          <p:cNvGrpSpPr/>
          <p:nvPr/>
        </p:nvGrpSpPr>
        <p:grpSpPr bwMode="auto">
          <a:xfrm>
            <a:off x="0" y="181016"/>
            <a:ext cx="457200" cy="439441"/>
            <a:chOff x="0" y="0"/>
            <a:chExt cx="720" cy="922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74" cy="922"/>
            </a:xfrm>
            <a:prstGeom prst="rect">
              <a:avLst/>
            </a:prstGeom>
            <a:solidFill>
              <a:srgbClr val="54BBDC"/>
            </a:solidFill>
            <a:ln w="9525" cap="flat" cmpd="sng">
              <a:solidFill>
                <a:srgbClr val="54BBDC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600" y="0"/>
              <a:ext cx="120" cy="922"/>
            </a:xfrm>
            <a:prstGeom prst="rect">
              <a:avLst/>
            </a:prstGeom>
            <a:solidFill>
              <a:srgbClr val="73C8BE"/>
            </a:solidFill>
            <a:ln w="9525" cap="flat" cmpd="sng">
              <a:solidFill>
                <a:srgbClr val="73C8BE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</p:grp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590800" y="2316100"/>
            <a:ext cx="5284076" cy="642746"/>
          </a:xfrm>
        </p:spPr>
        <p:txBody>
          <a:bodyPr anchor="ctr" anchorCtr="0"/>
          <a:lstStyle>
            <a:lvl1pPr>
              <a:defRPr sz="21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Group 4" descr="#wm#_54_13_*Z"/>
          <p:cNvGrpSpPr/>
          <p:nvPr/>
        </p:nvGrpSpPr>
        <p:grpSpPr bwMode="auto">
          <a:xfrm>
            <a:off x="1343025" y="2250791"/>
            <a:ext cx="895350" cy="643083"/>
            <a:chOff x="0" y="0"/>
            <a:chExt cx="1880" cy="1352"/>
          </a:xfrm>
        </p:grpSpPr>
        <p:sp>
          <p:nvSpPr>
            <p:cNvPr id="11" name="AutoShape 5" descr="#wm#_54_13_*Z"/>
            <p:cNvSpPr>
              <a:spLocks noChangeArrowheads="1"/>
            </p:cNvSpPr>
            <p:nvPr/>
          </p:nvSpPr>
          <p:spPr bwMode="auto">
            <a:xfrm rot="900000">
              <a:off x="172" y="0"/>
              <a:ext cx="1709" cy="1353"/>
            </a:xfrm>
            <a:prstGeom prst="triangle">
              <a:avLst>
                <a:gd name="adj" fmla="val 50000"/>
              </a:avLst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7627" tIns="35242" rIns="67627" bIns="35242" anchor="ctr"/>
            <a:lstStyle/>
            <a:p>
              <a:endParaRPr lang="zh-CN" altLang="zh-CN" sz="1350"/>
            </a:p>
          </p:txBody>
        </p:sp>
        <p:sp>
          <p:nvSpPr>
            <p:cNvPr id="12" name="AutoShape 6" descr="#wm#_54_13_*Z"/>
            <p:cNvSpPr>
              <a:spLocks noChangeArrowheads="1"/>
            </p:cNvSpPr>
            <p:nvPr/>
          </p:nvSpPr>
          <p:spPr bwMode="auto">
            <a:xfrm rot="19800000">
              <a:off x="0" y="0"/>
              <a:ext cx="1709" cy="1353"/>
            </a:xfrm>
            <a:prstGeom prst="triangle">
              <a:avLst>
                <a:gd name="adj" fmla="val 50000"/>
              </a:avLst>
            </a:prstGeom>
            <a:solidFill>
              <a:srgbClr val="54BB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7627" tIns="35242" rIns="67627" bIns="35242" anchor="ctr"/>
            <a:lstStyle/>
            <a:p>
              <a:pPr algn="ctr"/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29981"/>
            <a:ext cx="3552384" cy="2938266"/>
          </a:xfrm>
        </p:spPr>
        <p:txBody>
          <a:bodyPr/>
          <a:lstStyle>
            <a:lvl1pPr marL="214630" indent="-214630">
              <a:buFont typeface="Arial" panose="020B0604020202020204" pitchFamily="34" charset="0"/>
              <a:buChar char="•"/>
              <a:defRPr sz="1800"/>
            </a:lvl1pPr>
            <a:lvl2pPr marL="557530" indent="-214630">
              <a:buFont typeface="Arial" panose="020B0604020202020204" pitchFamily="34" charset="0"/>
              <a:buChar char="•"/>
              <a:defRPr sz="1500"/>
            </a:lvl2pPr>
            <a:lvl3pPr marL="900430" indent="-214630">
              <a:buFont typeface="Arial" panose="020B0604020202020204" pitchFamily="34" charset="0"/>
              <a:buChar char="•"/>
              <a:defRPr sz="1350"/>
            </a:lvl3pPr>
            <a:lvl4pPr marL="1243330" indent="-214630">
              <a:buFont typeface="Arial" panose="020B0604020202020204" pitchFamily="34" charset="0"/>
              <a:buChar char="•"/>
              <a:defRPr sz="1350"/>
            </a:lvl4pPr>
            <a:lvl5pPr marL="1586230" indent="-214630">
              <a:buFont typeface="Arial" panose="020B0604020202020204" pitchFamily="34" charset="0"/>
              <a:buChar char="•"/>
              <a:defRPr sz="135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18760" y="1029981"/>
            <a:ext cx="3368040" cy="2938266"/>
          </a:xfrm>
        </p:spPr>
        <p:txBody>
          <a:bodyPr/>
          <a:lstStyle>
            <a:lvl1pPr marL="214630" indent="-214630">
              <a:buFont typeface="Arial" panose="020B0604020202020204" pitchFamily="34" charset="0"/>
              <a:buChar char="•"/>
              <a:defRPr sz="1800"/>
            </a:lvl1pPr>
            <a:lvl2pPr marL="557530" indent="-214630">
              <a:buFont typeface="Arial" panose="020B0604020202020204" pitchFamily="34" charset="0"/>
              <a:buChar char="•"/>
              <a:defRPr sz="1500"/>
            </a:lvl2pPr>
            <a:lvl3pPr marL="900430" indent="-214630">
              <a:buFont typeface="Arial" panose="020B0604020202020204" pitchFamily="34" charset="0"/>
              <a:buChar char="•"/>
              <a:defRPr sz="1350"/>
            </a:lvl3pPr>
            <a:lvl4pPr marL="1243330" indent="-214630">
              <a:buFont typeface="Arial" panose="020B0604020202020204" pitchFamily="34" charset="0"/>
              <a:buChar char="•"/>
              <a:defRPr sz="1350"/>
            </a:lvl4pPr>
            <a:lvl5pPr marL="1586230" indent="-214630">
              <a:buFont typeface="Arial" panose="020B0604020202020204" pitchFamily="34" charset="0"/>
              <a:buChar char="•"/>
              <a:defRPr sz="135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7" name="Group 7"/>
          <p:cNvGrpSpPr/>
          <p:nvPr/>
        </p:nvGrpSpPr>
        <p:grpSpPr bwMode="auto">
          <a:xfrm>
            <a:off x="0" y="181016"/>
            <a:ext cx="457200" cy="439441"/>
            <a:chOff x="0" y="0"/>
            <a:chExt cx="720" cy="922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74" cy="922"/>
            </a:xfrm>
            <a:prstGeom prst="rect">
              <a:avLst/>
            </a:prstGeom>
            <a:solidFill>
              <a:srgbClr val="54BBDC"/>
            </a:solidFill>
            <a:ln w="9525" cap="flat" cmpd="sng">
              <a:solidFill>
                <a:srgbClr val="54BBDC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600" y="0"/>
              <a:ext cx="120" cy="922"/>
            </a:xfrm>
            <a:prstGeom prst="rect">
              <a:avLst/>
            </a:prstGeom>
            <a:solidFill>
              <a:srgbClr val="73C8BE"/>
            </a:solidFill>
            <a:ln w="9525" cap="flat" cmpd="sng">
              <a:solidFill>
                <a:srgbClr val="73C8BE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907"/>
            <a:ext cx="8229600" cy="832688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1158"/>
            <a:ext cx="4041776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79232"/>
            <a:ext cx="4041776" cy="276406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158"/>
            <a:ext cx="4057650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232"/>
            <a:ext cx="4057650" cy="276406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735200" y="2333329"/>
            <a:ext cx="5673600" cy="483410"/>
          </a:xfrm>
        </p:spPr>
        <p:txBody>
          <a:bodyPr/>
          <a:lstStyle>
            <a:lvl1pPr algn="ctr">
              <a:defRPr sz="2700"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4" name="Group 8" descr="#wm#_54_35_*Z"/>
          <p:cNvGrpSpPr/>
          <p:nvPr>
            <p:custDataLst>
              <p:tags r:id="rId1"/>
            </p:custDataLst>
          </p:nvPr>
        </p:nvGrpSpPr>
        <p:grpSpPr bwMode="auto">
          <a:xfrm rot="10800000">
            <a:off x="7689433" y="2205537"/>
            <a:ext cx="554831" cy="733591"/>
            <a:chOff x="0" y="0"/>
            <a:chExt cx="1165" cy="1540"/>
          </a:xfrm>
        </p:grpSpPr>
        <p:sp>
          <p:nvSpPr>
            <p:cNvPr id="15" name="AutoShape 9" descr="#wm#_54_35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388"/>
              <a:ext cx="777" cy="777"/>
            </a:xfrm>
            <a:prstGeom prst="diamond">
              <a:avLst/>
            </a:prstGeom>
            <a:solidFill>
              <a:srgbClr val="54BB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16" name="AutoShape 10" descr="#wm#_54_35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9" y="0"/>
              <a:ext cx="777" cy="777"/>
            </a:xfrm>
            <a:prstGeom prst="diamond">
              <a:avLst/>
            </a:prstGeom>
            <a:solidFill>
              <a:srgbClr val="BED52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17" name="AutoShape 11" descr="#wm#_54_35_*Z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76" y="764"/>
              <a:ext cx="777" cy="777"/>
            </a:xfrm>
            <a:prstGeom prst="diamond">
              <a:avLst/>
            </a:prstGeom>
            <a:solidFill>
              <a:srgbClr val="73C8B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</p:grpSp>
      <p:grpSp>
        <p:nvGrpSpPr>
          <p:cNvPr id="18" name="Group 4" descr="#wm#_54_35_*Z"/>
          <p:cNvGrpSpPr/>
          <p:nvPr>
            <p:custDataLst>
              <p:tags r:id="rId2"/>
            </p:custDataLst>
          </p:nvPr>
        </p:nvGrpSpPr>
        <p:grpSpPr bwMode="auto">
          <a:xfrm>
            <a:off x="930086" y="2205537"/>
            <a:ext cx="545783" cy="719301"/>
            <a:chOff x="0" y="0"/>
            <a:chExt cx="1146" cy="1510"/>
          </a:xfrm>
        </p:grpSpPr>
        <p:sp>
          <p:nvSpPr>
            <p:cNvPr id="19" name="AutoShape 5" descr="#wm#_54_35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388"/>
              <a:ext cx="777" cy="777"/>
            </a:xfrm>
            <a:prstGeom prst="diamond">
              <a:avLst/>
            </a:prstGeom>
            <a:solidFill>
              <a:srgbClr val="54BBD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20" name="AutoShape 6" descr="#wm#_54_35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9" y="0"/>
              <a:ext cx="777" cy="777"/>
            </a:xfrm>
            <a:prstGeom prst="diamond">
              <a:avLst/>
            </a:prstGeom>
            <a:solidFill>
              <a:srgbClr val="BED52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21" name="AutoShape 7" descr="#wm#_54_35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56" y="733"/>
              <a:ext cx="777" cy="777"/>
            </a:xfrm>
            <a:prstGeom prst="diamond">
              <a:avLst/>
            </a:prstGeom>
            <a:solidFill>
              <a:srgbClr val="73C8B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6400" y="3857356"/>
            <a:ext cx="8251200" cy="896603"/>
          </a:xfrm>
        </p:spPr>
        <p:txBody>
          <a:bodyPr/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181017"/>
            <a:ext cx="8229600" cy="44063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15027" y="899055"/>
            <a:ext cx="5113946" cy="256660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grpSp>
        <p:nvGrpSpPr>
          <p:cNvPr id="7" name="Group 7"/>
          <p:cNvGrpSpPr/>
          <p:nvPr/>
        </p:nvGrpSpPr>
        <p:grpSpPr bwMode="auto">
          <a:xfrm>
            <a:off x="0" y="181016"/>
            <a:ext cx="457200" cy="439441"/>
            <a:chOff x="0" y="0"/>
            <a:chExt cx="720" cy="922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74" cy="922"/>
            </a:xfrm>
            <a:prstGeom prst="rect">
              <a:avLst/>
            </a:prstGeom>
            <a:solidFill>
              <a:srgbClr val="54BBDC"/>
            </a:solidFill>
            <a:ln w="9525" cap="flat" cmpd="sng">
              <a:solidFill>
                <a:srgbClr val="54BBDC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600" y="0"/>
              <a:ext cx="120" cy="922"/>
            </a:xfrm>
            <a:prstGeom prst="rect">
              <a:avLst/>
            </a:prstGeom>
            <a:solidFill>
              <a:srgbClr val="73C8BE"/>
            </a:solidFill>
            <a:ln w="9525" cap="flat" cmpd="sng">
              <a:solidFill>
                <a:srgbClr val="73C8BE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21336" y="181017"/>
            <a:ext cx="1265465" cy="441464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81017"/>
            <a:ext cx="6780440" cy="441464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7210" y="181017"/>
            <a:ext cx="8149590" cy="63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16684"/>
            <a:ext cx="8229600" cy="357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97863"/>
            <a:ext cx="2133600" cy="23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>
              <a:defRPr sz="105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97863"/>
            <a:ext cx="2895600" cy="23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>
              <a:defRPr sz="105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97863"/>
            <a:ext cx="2133600" cy="23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>
              <a:defRPr sz="105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8133B626-CDDA-4737-8081-2DB7A644F6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5905" algn="l" rtl="0" fontAlgn="base">
        <a:spcBef>
          <a:spcPct val="15000"/>
        </a:spcBef>
        <a:spcAft>
          <a:spcPct val="0"/>
        </a:spcAft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557530" indent="-21336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900430" indent="-21336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243330" indent="-21336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1586230" indent="-21336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1886585" indent="-17018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18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18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18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1016001" y="1993452"/>
            <a:ext cx="5883275" cy="710803"/>
          </a:xfrm>
        </p:spPr>
        <p:txBody>
          <a:bodyPr>
            <a:noAutofit/>
          </a:bodyPr>
          <a:lstStyle/>
          <a:p>
            <a: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绿衣小英雄，</a:t>
            </a:r>
            <a:b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田里捉害虫，          </a:t>
            </a:r>
            <a:b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冬天它休息，        </a:t>
            </a:r>
            <a:b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5400" b="1" dirty="0">
                <a:solidFill>
                  <a:srgbClr val="657B3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夏天勤劳动。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latin typeface="+mn-lt"/>
              </a:rPr>
              <a:t>请在此输入您的副标题</a:t>
            </a:r>
            <a:endParaRPr lang="zh-CN" altLang="en-US" dirty="0">
              <a:latin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176" y="338720"/>
            <a:ext cx="2098834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猜一猜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33405" y="1024549"/>
            <a:ext cx="2972345" cy="3367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010" y="1056640"/>
            <a:ext cx="3799205" cy="1762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保护禾苗吃</a:t>
            </a:r>
            <a:r>
              <a:rPr lang="zh-CN" altLang="zh-CN" sz="3600" b="1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害虫</a:t>
            </a: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做了不少好</a:t>
            </a:r>
            <a:r>
              <a:rPr lang="zh-CN" altLang="zh-CN" sz="36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事情。</a:t>
            </a: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2295" y="2258060"/>
            <a:ext cx="2152650" cy="21526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190490" y="585470"/>
            <a:ext cx="2888615" cy="1609090"/>
            <a:chOff x="8174" y="922"/>
            <a:chExt cx="4549" cy="2534"/>
          </a:xfrm>
        </p:grpSpPr>
        <p:sp>
          <p:nvSpPr>
            <p:cNvPr id="12" name="云形标注 11"/>
            <p:cNvSpPr/>
            <p:nvPr/>
          </p:nvSpPr>
          <p:spPr>
            <a:xfrm>
              <a:off x="8174" y="922"/>
              <a:ext cx="4548" cy="2534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83" y="1302"/>
              <a:ext cx="4040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4"/>
                  </a:solidFill>
                </a:rPr>
                <a:t>小朋友们，你们知道有哪些害虫吗？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/>
              <a:t>选词填空</a:t>
            </a:r>
          </a:p>
        </p:txBody>
      </p:sp>
      <p:sp>
        <p:nvSpPr>
          <p:cNvPr id="24" name="Text Box 25"/>
          <p:cNvSpPr txBox="1"/>
          <p:nvPr/>
        </p:nvSpPr>
        <p:spPr>
          <a:xfrm>
            <a:off x="10363200" y="5645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36320" y="1397000"/>
            <a:ext cx="699516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今天天气（  ）晴，我们来到小河边。河里的水真（   ）啊！我们站在岸边，一只小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蛙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突然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从草丛里跳出，大大的眼（   ），真可爱。我们正想捉住它，老师过来说：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   ）不要捉青蛙，青蛙是益虫，它能为我们做好多事（   ）。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3275" y="814705"/>
            <a:ext cx="7048500" cy="5181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青 请 晴 情 睛 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7205" y="181017"/>
            <a:ext cx="8149590" cy="633468"/>
          </a:xfrm>
        </p:spPr>
        <p:txBody>
          <a:bodyPr/>
          <a:lstStyle/>
          <a:p>
            <a:r>
              <a:rPr lang="zh-CN" altLang="en-US" sz="3200"/>
              <a:t>辨一辨</a:t>
            </a:r>
          </a:p>
        </p:txBody>
      </p:sp>
      <p:sp>
        <p:nvSpPr>
          <p:cNvPr id="5" name="内容占位符 4"/>
          <p:cNvSpPr>
            <a:spLocks noGrp="1"/>
          </p:cNvSpPr>
          <p:nvPr/>
        </p:nvSpPr>
        <p:spPr>
          <a:xfrm>
            <a:off x="4415155" y="382905"/>
            <a:ext cx="6178550" cy="280416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rtlCol="0" anchor="t" anchorCtr="0" compatLnSpc="1">
            <a:noAutofit/>
          </a:bodyPr>
          <a:lstStyle>
            <a:lvl1pPr marL="257175" indent="-255905" algn="l" rtl="0" fontAlgn="base">
              <a:spcBef>
                <a:spcPct val="15000"/>
              </a:spcBef>
              <a:spcAft>
                <a:spcPct val="0"/>
              </a:spcAft>
              <a:buChar char="•"/>
              <a:defRPr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557530" indent="-213360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900430" indent="-213360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243330" indent="-213360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1586230" indent="-213360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1886585" indent="-17018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018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018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018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水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方说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清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日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天气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晴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言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去邀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请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心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情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意浓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目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是眼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睛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sz="4000" b="1" i="0" strike="noStrike" kern="1200" cap="none" spc="0" normalizeH="0" baseline="0" noProof="0" dirty="0">
                <a:ln>
                  <a:noFill/>
                </a:ln>
                <a:solidFill>
                  <a:srgbClr val="BED52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虫</a:t>
            </a:r>
            <a:r>
              <a:rPr kumimoji="0" lang="zh-CN" altLang="en-US" sz="40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是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蜻</a:t>
            </a:r>
            <a:r>
              <a:rPr kumimoji="0" lang="zh-CN" altLang="en-US" sz="40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蜓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endParaRPr kumimoji="0" lang="zh-CN" altLang="en-US" sz="40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Oval 2"/>
          <p:cNvSpPr/>
          <p:nvPr/>
        </p:nvSpPr>
        <p:spPr>
          <a:xfrm>
            <a:off x="824230" y="2204085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</a:t>
            </a:r>
          </a:p>
        </p:txBody>
      </p:sp>
      <p:sp>
        <p:nvSpPr>
          <p:cNvPr id="15" name="Oval 3"/>
          <p:cNvSpPr/>
          <p:nvPr/>
        </p:nvSpPr>
        <p:spPr>
          <a:xfrm>
            <a:off x="1738630" y="1061085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</a:p>
        </p:txBody>
      </p:sp>
      <p:sp>
        <p:nvSpPr>
          <p:cNvPr id="16" name="Oval 4"/>
          <p:cNvSpPr/>
          <p:nvPr/>
        </p:nvSpPr>
        <p:spPr>
          <a:xfrm>
            <a:off x="2500630" y="1594485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</a:p>
        </p:txBody>
      </p:sp>
      <p:sp>
        <p:nvSpPr>
          <p:cNvPr id="17" name="Oval 5"/>
          <p:cNvSpPr/>
          <p:nvPr/>
        </p:nvSpPr>
        <p:spPr>
          <a:xfrm>
            <a:off x="1586230" y="2813685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</a:t>
            </a:r>
          </a:p>
        </p:txBody>
      </p:sp>
      <p:sp>
        <p:nvSpPr>
          <p:cNvPr id="18" name="Oval 6"/>
          <p:cNvSpPr/>
          <p:nvPr/>
        </p:nvSpPr>
        <p:spPr>
          <a:xfrm>
            <a:off x="2424430" y="2508885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</a:t>
            </a:r>
          </a:p>
        </p:txBody>
      </p:sp>
      <p:sp>
        <p:nvSpPr>
          <p:cNvPr id="19" name="Oval 7"/>
          <p:cNvSpPr/>
          <p:nvPr/>
        </p:nvSpPr>
        <p:spPr>
          <a:xfrm>
            <a:off x="1662430" y="1907223"/>
            <a:ext cx="927100" cy="9699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Oval 18"/>
          <p:cNvSpPr/>
          <p:nvPr/>
        </p:nvSpPr>
        <p:spPr>
          <a:xfrm>
            <a:off x="976630" y="1365885"/>
            <a:ext cx="8382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21" name="Rectangle 8"/>
          <p:cNvSpPr/>
          <p:nvPr/>
        </p:nvSpPr>
        <p:spPr>
          <a:xfrm>
            <a:off x="1830705" y="210248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"/>
          <p:cNvSpPr txBox="1">
            <a:spLocks noChangeArrowheads="1"/>
          </p:cNvSpPr>
          <p:nvPr/>
        </p:nvSpPr>
        <p:spPr>
          <a:xfrm>
            <a:off x="1344295" y="1275080"/>
            <a:ext cx="3033395" cy="6013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D9FFD9"/>
                </a:solidFill>
              </a14:hiddenFill>
            </a:ext>
          </a:extLst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水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方说</a:t>
            </a:r>
            <a:r>
              <a:rPr kumimoji="0" lang="zh-CN" altLang="en-US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，</a:t>
            </a:r>
          </a:p>
        </p:txBody>
      </p:sp>
      <p:sp>
        <p:nvSpPr>
          <p:cNvPr id="48138" name="Rectangle 11"/>
          <p:cNvSpPr/>
          <p:nvPr/>
        </p:nvSpPr>
        <p:spPr>
          <a:xfrm>
            <a:off x="1562100" y="1798320"/>
            <a:ext cx="3138170" cy="6064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天气</a:t>
            </a:r>
            <a:r>
              <a:rPr lang="en-US" altLang="zh-CN" sz="2800" b="1" u="sng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</a:p>
        </p:txBody>
      </p:sp>
      <p:sp>
        <p:nvSpPr>
          <p:cNvPr id="48139" name="Rectangle 12"/>
          <p:cNvSpPr/>
          <p:nvPr/>
        </p:nvSpPr>
        <p:spPr>
          <a:xfrm>
            <a:off x="1344295" y="2305050"/>
            <a:ext cx="3657600" cy="3632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CCFFCC">
                    <a:alpha val="74901"/>
                  </a:srgbClr>
                </a:solidFill>
              </a14:hiddenFill>
            </a:ext>
          </a:extLst>
        </p:spPr>
        <p:txBody>
          <a:bodyPr/>
          <a:lstStyle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言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去邀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</a:p>
        </p:txBody>
      </p:sp>
      <p:sp>
        <p:nvSpPr>
          <p:cNvPr id="48140" name="Rectangle 13"/>
          <p:cNvSpPr/>
          <p:nvPr/>
        </p:nvSpPr>
        <p:spPr>
          <a:xfrm>
            <a:off x="1562100" y="2823845"/>
            <a:ext cx="2475230" cy="4298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意浓，</a:t>
            </a:r>
          </a:p>
        </p:txBody>
      </p:sp>
      <p:sp>
        <p:nvSpPr>
          <p:cNvPr id="48141" name="Rectangle 14"/>
          <p:cNvSpPr/>
          <p:nvPr/>
        </p:nvSpPr>
        <p:spPr>
          <a:xfrm>
            <a:off x="1612900" y="3371850"/>
            <a:ext cx="3238500" cy="6057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CCFFCC">
                    <a:alpha val="74901"/>
                  </a:srgbClr>
                </a:solidFill>
              </a14:hiddenFill>
            </a:ext>
          </a:extLst>
        </p:spPr>
        <p:txBody>
          <a:bodyPr/>
          <a:lstStyle/>
          <a:p>
            <a:pPr marL="342900" lvl="0" indent="-34290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目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是眼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19" name="Text Box 20"/>
          <p:cNvSpPr txBox="1"/>
          <p:nvPr/>
        </p:nvSpPr>
        <p:spPr>
          <a:xfrm>
            <a:off x="3139440" y="1148080"/>
            <a:ext cx="514350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</a:p>
        </p:txBody>
      </p:sp>
      <p:sp>
        <p:nvSpPr>
          <p:cNvPr id="20" name="Text Box 21"/>
          <p:cNvSpPr txBox="1"/>
          <p:nvPr/>
        </p:nvSpPr>
        <p:spPr>
          <a:xfrm>
            <a:off x="3230880" y="2320925"/>
            <a:ext cx="514350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</a:p>
        </p:txBody>
      </p:sp>
      <p:sp>
        <p:nvSpPr>
          <p:cNvPr id="21" name="Text Box 22"/>
          <p:cNvSpPr txBox="1"/>
          <p:nvPr/>
        </p:nvSpPr>
        <p:spPr>
          <a:xfrm>
            <a:off x="3230880" y="1798320"/>
            <a:ext cx="514350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</a:t>
            </a:r>
          </a:p>
        </p:txBody>
      </p:sp>
      <p:sp>
        <p:nvSpPr>
          <p:cNvPr id="22" name="Text Box 23"/>
          <p:cNvSpPr txBox="1"/>
          <p:nvPr/>
        </p:nvSpPr>
        <p:spPr>
          <a:xfrm>
            <a:off x="3230880" y="3326765"/>
            <a:ext cx="514350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</a:t>
            </a:r>
          </a:p>
        </p:txBody>
      </p:sp>
      <p:sp>
        <p:nvSpPr>
          <p:cNvPr id="23" name="Text Box 24"/>
          <p:cNvSpPr txBox="1"/>
          <p:nvPr/>
        </p:nvSpPr>
        <p:spPr>
          <a:xfrm>
            <a:off x="2489200" y="2823845"/>
            <a:ext cx="514350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</a:t>
            </a:r>
          </a:p>
        </p:txBody>
      </p:sp>
      <p:sp>
        <p:nvSpPr>
          <p:cNvPr id="48150" name="Text Box 26"/>
          <p:cNvSpPr txBox="1"/>
          <p:nvPr/>
        </p:nvSpPr>
        <p:spPr>
          <a:xfrm>
            <a:off x="692150" y="314643"/>
            <a:ext cx="171323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你会填吗？</a:t>
            </a:r>
          </a:p>
        </p:txBody>
      </p:sp>
      <p:sp>
        <p:nvSpPr>
          <p:cNvPr id="48153" name="矩形 48152"/>
          <p:cNvSpPr/>
          <p:nvPr/>
        </p:nvSpPr>
        <p:spPr>
          <a:xfrm>
            <a:off x="404813" y="4678284"/>
            <a:ext cx="710565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02960" y="1349375"/>
            <a:ext cx="2937510" cy="3661410"/>
            <a:chOff x="9296" y="2125"/>
            <a:chExt cx="4626" cy="5766"/>
          </a:xfrm>
        </p:grpSpPr>
        <p:pic>
          <p:nvPicPr>
            <p:cNvPr id="46082" name="图片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86" y="4447"/>
              <a:ext cx="3445" cy="34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9296" y="2125"/>
              <a:ext cx="4626" cy="18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填一填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34490" y="3977640"/>
            <a:ext cx="268922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有虫是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蜓。</a:t>
            </a:r>
          </a:p>
        </p:txBody>
      </p:sp>
      <p:sp>
        <p:nvSpPr>
          <p:cNvPr id="8" name="Text Box 25"/>
          <p:cNvSpPr txBox="1"/>
          <p:nvPr/>
        </p:nvSpPr>
        <p:spPr>
          <a:xfrm>
            <a:off x="10363200" y="5645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9" name="Text Box 25"/>
          <p:cNvSpPr txBox="1"/>
          <p:nvPr/>
        </p:nvSpPr>
        <p:spPr>
          <a:xfrm>
            <a:off x="10490200" y="5772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10" name="Text Box 25"/>
          <p:cNvSpPr txBox="1"/>
          <p:nvPr/>
        </p:nvSpPr>
        <p:spPr>
          <a:xfrm>
            <a:off x="10617200" y="5899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11" name="Text Box 25"/>
          <p:cNvSpPr txBox="1"/>
          <p:nvPr/>
        </p:nvSpPr>
        <p:spPr>
          <a:xfrm>
            <a:off x="10744200" y="6026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13" name="Text Box 25"/>
          <p:cNvSpPr txBox="1"/>
          <p:nvPr/>
        </p:nvSpPr>
        <p:spPr>
          <a:xfrm>
            <a:off x="10871200" y="6153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08935" y="3977640"/>
            <a:ext cx="4445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请 睛 清 青 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zh-CN" altLang="en-US" sz="3200" dirty="0" smtClean="0"/>
              <a:t>山（  ）水秀                         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zh-CN" altLang="en-US" sz="3200" dirty="0" smtClean="0"/>
              <a:t>目不转（  ）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zh-CN" altLang="en-US" sz="3200" dirty="0" smtClean="0"/>
              <a:t>（  ）山绿水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zh-CN" altLang="en-US" sz="3200" dirty="0" smtClean="0"/>
              <a:t>雨过天（  ）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zh-CN" altLang="en-US" sz="3200" dirty="0" smtClean="0"/>
              <a:t>不（  ）自来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zh-CN" altLang="en-US" sz="3200" dirty="0" smtClean="0"/>
              <a:t>一（  ）二白</a:t>
            </a:r>
            <a:endParaRPr lang="en-US" altLang="zh-CN" sz="3200" dirty="0" smtClean="0"/>
          </a:p>
          <a:p>
            <a:pPr>
              <a:buNone/>
            </a:pP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0" y="922421"/>
            <a:ext cx="2975811" cy="3480669"/>
            <a:chOff x="9296" y="2125"/>
            <a:chExt cx="4626" cy="57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86" y="4447"/>
              <a:ext cx="3445" cy="34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9296" y="2125"/>
              <a:ext cx="4626" cy="18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72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填一填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5275" y="1501140"/>
            <a:ext cx="3799205" cy="121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请你爱护小青蛙，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好让禾苗不生病。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518910" y="1123315"/>
            <a:ext cx="166179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283" y="300144"/>
            <a:ext cx="3484245" cy="140652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62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小青蛙</a:t>
            </a:r>
          </a:p>
        </p:txBody>
      </p:sp>
      <p:pic>
        <p:nvPicPr>
          <p:cNvPr id="6" name="Picture 7" descr="u=4255404841,2188423733&amp;fm=0&amp;gp=0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0571" y="2595669"/>
            <a:ext cx="1446848" cy="1947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221706" y="1327892"/>
            <a:ext cx="4700588" cy="2244566"/>
            <a:chOff x="4665" y="2787"/>
            <a:chExt cx="9870" cy="4713"/>
          </a:xfrm>
        </p:grpSpPr>
        <p:sp>
          <p:nvSpPr>
            <p:cNvPr id="5" name="云形标注 4"/>
            <p:cNvSpPr/>
            <p:nvPr/>
          </p:nvSpPr>
          <p:spPr>
            <a:xfrm>
              <a:off x="4665" y="2787"/>
              <a:ext cx="9870" cy="4713"/>
            </a:xfrm>
            <a:prstGeom prst="cloud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3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35" y="3776"/>
              <a:ext cx="8800" cy="2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latin typeface="楷体" panose="02010609060101010101" charset="-122"/>
                  <a:ea typeface="楷体" panose="02010609060101010101" charset="-122"/>
                </a:rPr>
                <a:t>小朋友们，你们知道我的名字中哪个字表示绿色的意思吗？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160" y="751205"/>
            <a:ext cx="1714500" cy="171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13710" y="497205"/>
            <a:ext cx="364490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自读课文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39365" y="1767205"/>
            <a:ext cx="640397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请同学们</a:t>
            </a:r>
            <a:r>
              <a:rPr lang="zh-CN" altLang="en-US" sz="3200">
                <a:solidFill>
                  <a:srgbClr val="FF0000"/>
                </a:solidFill>
              </a:rPr>
              <a:t>自由地</a:t>
            </a:r>
            <a:r>
              <a:rPr lang="zh-CN" altLang="en-US" sz="3200"/>
              <a:t>读儿歌，</a:t>
            </a:r>
            <a:r>
              <a:rPr lang="zh-CN" altLang="en-US" sz="3200">
                <a:solidFill>
                  <a:srgbClr val="FF0000"/>
                </a:solidFill>
              </a:rPr>
              <a:t>划出生字</a:t>
            </a:r>
            <a:r>
              <a:rPr lang="zh-CN" altLang="en-US" sz="3200"/>
              <a:t>，</a:t>
            </a:r>
            <a:r>
              <a:rPr lang="zh-CN" altLang="en-US" sz="3200">
                <a:solidFill>
                  <a:srgbClr val="FF0000"/>
                </a:solidFill>
              </a:rPr>
              <a:t>读准字音</a:t>
            </a:r>
            <a:r>
              <a:rPr lang="zh-CN" altLang="en-US" sz="3200"/>
              <a:t>，把课文读</a:t>
            </a:r>
            <a:r>
              <a:rPr lang="zh-CN" altLang="en-US" sz="3200">
                <a:solidFill>
                  <a:srgbClr val="FF0000"/>
                </a:solidFill>
              </a:rPr>
              <a:t>通顺。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1824355" y="1455420"/>
            <a:ext cx="5211445" cy="30841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河水清清天气晴，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小小青蛙大眼睛。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保护禾苗吃害虫，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做了不少好事情。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请你爱护小青蛙，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好让禾苗不生病。</a:t>
            </a:r>
          </a:p>
        </p:txBody>
      </p:sp>
      <p:sp>
        <p:nvSpPr>
          <p:cNvPr id="43010" name="Text Box 13"/>
          <p:cNvSpPr txBox="1"/>
          <p:nvPr/>
        </p:nvSpPr>
        <p:spPr>
          <a:xfrm>
            <a:off x="1593215" y="505460"/>
            <a:ext cx="714883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这首儿歌一共有几句？</a:t>
            </a:r>
          </a:p>
          <a:p>
            <a:pPr marL="342900" lvl="0" indent="-3429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（请表示完整句子的标点符号圈出来。）</a:t>
            </a:r>
          </a:p>
        </p:txBody>
      </p:sp>
      <p:sp>
        <p:nvSpPr>
          <p:cNvPr id="4" name="Rectangle 8"/>
          <p:cNvSpPr/>
          <p:nvPr/>
        </p:nvSpPr>
        <p:spPr>
          <a:xfrm>
            <a:off x="5687616" y="204224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50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</a:p>
        </p:txBody>
      </p:sp>
      <p:sp>
        <p:nvSpPr>
          <p:cNvPr id="5" name="Rectangle 9"/>
          <p:cNvSpPr/>
          <p:nvPr/>
        </p:nvSpPr>
        <p:spPr>
          <a:xfrm>
            <a:off x="5620941" y="2949496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50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</a:p>
        </p:txBody>
      </p:sp>
      <p:sp>
        <p:nvSpPr>
          <p:cNvPr id="6" name="Rectangle 10"/>
          <p:cNvSpPr/>
          <p:nvPr/>
        </p:nvSpPr>
        <p:spPr>
          <a:xfrm>
            <a:off x="5620941" y="381150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50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333615" y="186690"/>
            <a:ext cx="166179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3400" y="539750"/>
            <a:ext cx="2826385" cy="21272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766060" y="1413510"/>
            <a:ext cx="1671320" cy="1253490"/>
            <a:chOff x="4192" y="3064"/>
            <a:chExt cx="2632" cy="197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4192" y="3064"/>
              <a:ext cx="2633" cy="197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831" y="3762"/>
              <a:ext cx="1633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清水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37865" y="3034665"/>
            <a:ext cx="1671955" cy="1253490"/>
            <a:chOff x="7250" y="4309"/>
            <a:chExt cx="2633" cy="197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7250" y="4309"/>
              <a:ext cx="2633" cy="197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7816" y="4888"/>
              <a:ext cx="150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眼睛</a:t>
              </a: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70830" y="2902585"/>
            <a:ext cx="1671320" cy="1253490"/>
            <a:chOff x="9749" y="5038"/>
            <a:chExt cx="2632" cy="197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9749" y="5038"/>
              <a:ext cx="2633" cy="197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0307" y="5704"/>
              <a:ext cx="1517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事情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215" y="1406525"/>
            <a:ext cx="1671320" cy="1253490"/>
            <a:chOff x="1559" y="3247"/>
            <a:chExt cx="2632" cy="197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1559" y="3247"/>
              <a:ext cx="2633" cy="197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248" y="3946"/>
              <a:ext cx="1583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伤害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77265" y="2902585"/>
            <a:ext cx="1671955" cy="1253490"/>
            <a:chOff x="3647" y="4388"/>
            <a:chExt cx="2633" cy="197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3647" y="4388"/>
              <a:ext cx="2633" cy="197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239" y="4967"/>
              <a:ext cx="1449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生病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95425" y="93345"/>
            <a:ext cx="1671955" cy="1253490"/>
            <a:chOff x="3222" y="697"/>
            <a:chExt cx="2633" cy="197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3222" y="697"/>
              <a:ext cx="2633" cy="197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831" y="1276"/>
              <a:ext cx="1841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爱护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48525" y="2835910"/>
            <a:ext cx="1671320" cy="1253490"/>
            <a:chOff x="11415" y="4466"/>
            <a:chExt cx="2632" cy="197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/>
            <a:srcRect l="11123" t="10222" r="14035" b="45361"/>
            <a:stretch>
              <a:fillRect/>
            </a:stretch>
          </p:blipFill>
          <p:spPr>
            <a:xfrm>
              <a:off x="11415" y="4466"/>
              <a:ext cx="2633" cy="1974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2197" y="5116"/>
              <a:ext cx="1565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晴天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660" y="1172845"/>
            <a:ext cx="3799205" cy="1762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河水清清天气晴，</a:t>
            </a:r>
            <a:endParaRPr kumimoji="0" lang="zh-CN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小小青蛙大眼睛。</a:t>
            </a:r>
            <a:endParaRPr kumimoji="0" lang="zh-CN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005070" y="2680335"/>
            <a:ext cx="1661795" cy="1714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94275" y="882814"/>
            <a:ext cx="3629025" cy="1797712"/>
            <a:chOff x="8857" y="1380"/>
            <a:chExt cx="5566" cy="2715"/>
          </a:xfrm>
        </p:grpSpPr>
        <p:sp>
          <p:nvSpPr>
            <p:cNvPr id="3" name="云形 2"/>
            <p:cNvSpPr/>
            <p:nvPr/>
          </p:nvSpPr>
          <p:spPr>
            <a:xfrm>
              <a:off x="8857" y="1380"/>
              <a:ext cx="5566" cy="2715"/>
            </a:xfrm>
            <a:prstGeom prst="clou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566" y="1658"/>
              <a:ext cx="4450" cy="1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</a:rPr>
                <a:t>清清的（      ）</a:t>
              </a:r>
            </a:p>
            <a:p>
              <a:r>
                <a:rPr lang="zh-CN" altLang="en-US" sz="3200">
                  <a:solidFill>
                    <a:schemeClr val="bg1"/>
                  </a:solidFill>
                </a:rPr>
                <a:t>（     ）的眼睛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660" y="1172845"/>
            <a:ext cx="3799205" cy="1762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河水</a:t>
            </a:r>
            <a:r>
              <a:rPr lang="zh-CN" altLang="zh-CN" sz="36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清</a:t>
            </a: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清天气</a:t>
            </a:r>
            <a:r>
              <a:rPr lang="zh-CN" altLang="zh-CN" sz="36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晴</a:t>
            </a: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kumimoji="0" lang="zh-CN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小小</a:t>
            </a:r>
            <a:r>
              <a:rPr lang="zh-CN" altLang="zh-CN" sz="36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青</a:t>
            </a: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蛙大眼</a:t>
            </a:r>
            <a:r>
              <a:rPr lang="zh-CN" altLang="zh-CN" sz="36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睛</a:t>
            </a: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0" lang="zh-CN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005070" y="2680335"/>
            <a:ext cx="1661795" cy="1714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94275" y="882814"/>
            <a:ext cx="3754861" cy="1797712"/>
            <a:chOff x="8857" y="1380"/>
            <a:chExt cx="5759" cy="2715"/>
          </a:xfrm>
        </p:grpSpPr>
        <p:sp>
          <p:nvSpPr>
            <p:cNvPr id="3" name="云形 2"/>
            <p:cNvSpPr/>
            <p:nvPr/>
          </p:nvSpPr>
          <p:spPr>
            <a:xfrm>
              <a:off x="8857" y="1380"/>
              <a:ext cx="5566" cy="2715"/>
            </a:xfrm>
            <a:prstGeom prst="clou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589" y="1693"/>
              <a:ext cx="5027" cy="1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</a:rPr>
                <a:t>仔细看看，</a:t>
              </a:r>
            </a:p>
            <a:p>
              <a:r>
                <a:rPr lang="zh-CN" altLang="en-US" sz="3200">
                  <a:solidFill>
                    <a:schemeClr val="bg1"/>
                  </a:solidFill>
                </a:rPr>
                <a:t>你有什么发现？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028565" y="269240"/>
            <a:ext cx="3361690" cy="2137410"/>
            <a:chOff x="7739" y="487"/>
            <a:chExt cx="5294" cy="33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rcRect b="6500"/>
            <a:stretch>
              <a:fillRect/>
            </a:stretch>
          </p:blipFill>
          <p:spPr>
            <a:xfrm>
              <a:off x="7739" y="487"/>
              <a:ext cx="5294" cy="33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423" y="1026"/>
              <a:ext cx="1734" cy="187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72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1330" y="349250"/>
            <a:ext cx="3094990" cy="2057400"/>
            <a:chOff x="758" y="550"/>
            <a:chExt cx="4874" cy="3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/>
            <a:srcRect t="6500" b="3500"/>
            <a:stretch>
              <a:fillRect/>
            </a:stretch>
          </p:blipFill>
          <p:spPr>
            <a:xfrm>
              <a:off x="758" y="550"/>
              <a:ext cx="4874" cy="32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898" y="1234"/>
              <a:ext cx="1734" cy="18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72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清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121275" y="2874645"/>
            <a:ext cx="32689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日字旁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60120" y="3000375"/>
            <a:ext cx="18745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三点水旁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010" y="1056640"/>
            <a:ext cx="3799205" cy="1762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保护禾苗吃害虫，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lang="zh-CN" altLang="zh-CN" sz="3600" b="1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做了不少好事情。</a:t>
            </a: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2295" y="2258060"/>
            <a:ext cx="2152650" cy="2152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96310" y="1005840"/>
            <a:ext cx="110109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害虫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190490" y="585470"/>
            <a:ext cx="2888615" cy="1609090"/>
            <a:chOff x="8174" y="922"/>
            <a:chExt cx="4549" cy="2534"/>
          </a:xfrm>
        </p:grpSpPr>
        <p:sp>
          <p:nvSpPr>
            <p:cNvPr id="12" name="云形标注 11"/>
            <p:cNvSpPr/>
            <p:nvPr/>
          </p:nvSpPr>
          <p:spPr>
            <a:xfrm>
              <a:off x="8174" y="922"/>
              <a:ext cx="4548" cy="2534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83" y="1302"/>
              <a:ext cx="4040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4"/>
                  </a:solidFill>
                </a:rPr>
                <a:t>小朋友们，你们知道有哪些害虫吗？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9"/>
  <p:tag name="KSO_WM_UNIT_TEMPLATE_CATEGORY" val="custom"/>
  <p:tag name="KSO_WM_UNIT_TEMPLATE_INDEX" val="5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54"/>
  <p:tag name="KSO_WM_UNIT_ID" val="custom160054_1*a*1"/>
  <p:tag name="KSO_WM_UNIT_TYPE" val="a"/>
  <p:tag name="KSO_WM_UNIT_INDEX" val="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54"/>
  <p:tag name="KSO_WM_UNIT_ID" val="custom160054_1*b*1"/>
  <p:tag name="KSO_WM_UNIT_TYPE" val="b"/>
  <p:tag name="KSO_WM_UNIT_INDEX" val="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1"/>
  <p:tag name="KSO_WM_UNIT_PRESET_TEXT_INDEX" val="1"/>
  <p:tag name="KSO_WM_UNIT_PRESET_TEXT_LEN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2"/>
  <p:tag name="KSO_WM_UNIT_TEMPLATE_CATEGORY" val="custom"/>
  <p:tag name="KSO_WM_UNIT_TEMPLATE_INDEX" val="5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6"/>
  <p:tag name="KSO_WM_UNIT_TEMPLATE_CATEGORY" val="custom"/>
  <p:tag name="KSO_WM_UNIT_TEMPLATE_INDEX" val="5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7"/>
  <p:tag name="KSO_WM_UNIT_TEMPLATE_CATEGORY" val="custom"/>
  <p:tag name="KSO_WM_UNIT_TEMPLATE_INDEX" val="5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8"/>
  <p:tag name="KSO_WM_UNIT_TEMPLATE_CATEGORY" val="custom"/>
  <p:tag name="KSO_WM_UNIT_TEMPLATE_INDEX" val="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13"/>
  <p:tag name="KSO_WM_UNIT_TEMPLATE_CATEGORY" val="custom"/>
  <p:tag name="KSO_WM_UNIT_TEMPLATE_INDEX" val="5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14"/>
  <p:tag name="KSO_WM_UNIT_TEMPLATE_CATEGORY" val="custom"/>
  <p:tag name="KSO_WM_UNIT_TEMPLATE_INDEX" val="5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15"/>
  <p:tag name="KSO_WM_UNIT_TEMPLATE_CATEGORY" val="custom"/>
  <p:tag name="KSO_WM_UNIT_TEMPLATE_INDEX" val="5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1、15、17、19、21、23、27、32、34、35、38"/>
  <p:tag name="KSO_WM_SLIDE_ID" val="custom160054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54"/>
  <p:tag name="KSO_WM_TAG_VERSION" val="1.0"/>
</p:tagLst>
</file>

<file path=ppt/theme/theme1.xml><?xml version="1.0" encoding="utf-8"?>
<a:theme xmlns:a="http://schemas.openxmlformats.org/drawingml/2006/main" name="默认设计模板">
  <a:themeElements>
    <a:clrScheme name="自定义 30">
      <a:dk1>
        <a:srgbClr val="000000"/>
      </a:dk1>
      <a:lt1>
        <a:srgbClr val="FFFFFF"/>
      </a:lt1>
      <a:dk2>
        <a:srgbClr val="54BBDC"/>
      </a:dk2>
      <a:lt2>
        <a:srgbClr val="808080"/>
      </a:lt2>
      <a:accent1>
        <a:srgbClr val="BED52F"/>
      </a:accent1>
      <a:accent2>
        <a:srgbClr val="73C8BE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425</Words>
  <Application>Microsoft Office PowerPoint</Application>
  <PresentationFormat>全屏显示(16:9)</PresentationFormat>
  <Paragraphs>99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绿衣小英雄， 田里捉害虫，           冬天它休息，         夏天勤劳动。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选词填空</vt:lpstr>
      <vt:lpstr>辨一辨</vt:lpstr>
      <vt:lpstr>幻灯片 13</vt:lpstr>
      <vt:lpstr>请 睛 清 青 晴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绿衣小英雄， 田里捉害虫，           冬天它休息，         夏天勤劳动。</dc:title>
  <dc:creator>dxxx31</dc:creator>
  <cp:lastModifiedBy>dxxx31</cp:lastModifiedBy>
  <cp:revision>7</cp:revision>
  <dcterms:created xsi:type="dcterms:W3CDTF">2015-05-05T08:02:00Z</dcterms:created>
  <dcterms:modified xsi:type="dcterms:W3CDTF">2017-02-16T12:37:29Z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