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656" r:id="rId3"/>
    <p:sldId id="577" r:id="rId5"/>
    <p:sldId id="323" r:id="rId6"/>
    <p:sldId id="426" r:id="rId7"/>
    <p:sldId id="657" r:id="rId8"/>
    <p:sldId id="658" r:id="rId9"/>
    <p:sldId id="456" r:id="rId10"/>
    <p:sldId id="457" r:id="rId11"/>
    <p:sldId id="458" r:id="rId12"/>
    <p:sldId id="346" r:id="rId13"/>
    <p:sldId id="274" r:id="rId14"/>
    <p:sldId id="639" r:id="rId15"/>
    <p:sldId id="626" r:id="rId16"/>
    <p:sldId id="640" r:id="rId17"/>
    <p:sldId id="641" r:id="rId18"/>
    <p:sldId id="64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C5FBFC"/>
    <a:srgbClr val="FFE4C1"/>
    <a:srgbClr val="E0F0FC"/>
    <a:srgbClr val="D7E8F8"/>
    <a:srgbClr val="B9D2D1"/>
    <a:srgbClr val="3333FF"/>
    <a:srgbClr val="009900"/>
    <a:srgbClr val="F0BB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1" autoAdjust="0"/>
    <p:restoredTop sz="94714" autoAdjust="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591"/>
        <p:guide pos="2990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28"/>
        <p:guide pos="22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B9E50-6E1A-48BD-B89B-792907F62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4788024" y="465998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043112" y="0"/>
            <a:ext cx="7100888" cy="5143500"/>
          </a:xfrm>
          <a:prstGeom prst="rect">
            <a:avLst/>
          </a:prstGeom>
          <a:gradFill>
            <a:gsLst>
              <a:gs pos="0">
                <a:srgbClr val="B42F00">
                  <a:alpha val="0"/>
                </a:srgbClr>
              </a:gs>
              <a:gs pos="100000">
                <a:srgbClr val="B42F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28888" y="1323513"/>
            <a:ext cx="5715946" cy="1371849"/>
            <a:chOff x="3832593" y="2601411"/>
            <a:chExt cx="7621261" cy="1829133"/>
          </a:xfrm>
        </p:grpSpPr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3832593" y="2601411"/>
              <a:ext cx="7621261" cy="984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 defTabSz="342900"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19</a:t>
              </a:r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一只窝囊的大老虎</a:t>
              </a:r>
              <a:endPara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400166" y="3938101"/>
              <a:ext cx="295209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342900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语文 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  四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级   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上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册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878586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855" y="598170"/>
            <a:ext cx="2056630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1190" y="655955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文章结构</a:t>
            </a:r>
            <a:endParaRPr lang="zh-CN" altLang="en-US" sz="24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0" y="1174115"/>
            <a:ext cx="8422640" cy="355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1060450" y="1401445"/>
            <a:ext cx="6985635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默读课文，在你不理解的地方作批注，和同学交流。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60450" y="2037715"/>
            <a:ext cx="56565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fontAlgn="auto" hangingPunct="1">
              <a:lnSpc>
                <a:spcPct val="110000"/>
              </a:lnSpc>
              <a:spcBef>
                <a:spcPts val="900"/>
              </a:spcBef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答案参见“阅读有策略”右栏中的批注。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3" name="图片 2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" y="1524000"/>
            <a:ext cx="296545" cy="302895"/>
          </a:xfrm>
          <a:prstGeom prst="rect">
            <a:avLst/>
          </a:prstGeom>
        </p:spPr>
      </p:pic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615" y="711200"/>
            <a:ext cx="2056425" cy="5760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050" y="768985"/>
            <a:ext cx="162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教材习题</a:t>
            </a:r>
            <a:endParaRPr lang="zh-CN" altLang="en-US" sz="2400" b="1" dirty="0"/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039495" y="2798445"/>
            <a:ext cx="7458710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结合文中描写“我”动作、语言、神态的语句，说说在排练节目和演出时，“我”的心情有怎样的变化，为什么会有那样的变化，并填写下面的表格。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2921000"/>
            <a:ext cx="296545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4" grpId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8230" y="602615"/>
            <a:ext cx="7177405" cy="413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 bwMode="auto">
          <a:xfrm>
            <a:off x="966470" y="2103120"/>
            <a:ext cx="7213600" cy="229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（1）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1：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“我”演的大老虎很窝囊，不像一只凶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猛的老虎。   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2：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“我”的演出并不窝囊，因为“我”演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的大老虎给学校的老师和同学们带来了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 欢乐。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1217930" y="909320"/>
            <a:ext cx="7218045" cy="1027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sz="2400" b="1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结合生活经验说一说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我”的演出窝囊吗？可以怎么开导“我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”？</a:t>
            </a:r>
            <a:endParaRPr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038860"/>
            <a:ext cx="296545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 bwMode="auto">
          <a:xfrm>
            <a:off x="367665" y="855980"/>
            <a:ext cx="4979035" cy="370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</a:t>
            </a:r>
            <a:r>
              <a:rPr lang="en-US" altLang="zh-CN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2</a:t>
            </a:r>
            <a:r>
              <a:rPr lang="zh-CN" altLang="en-US" sz="23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）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1：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演得不像没关系，你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已经尽力了。不是每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个人都必须成为一个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好演员。 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示例 2：</a:t>
            </a: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你的演出虽然不算成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功，可是给观众带来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了许多欢笑，这也很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indent="0" algn="just" eaLnBrk="1" fontAlgn="auto" hangingPunct="1">
              <a:lnSpc>
                <a:spcPct val="100000"/>
              </a:lnSpc>
              <a:spcBef>
                <a:spcPts val="900"/>
              </a:spcBef>
              <a:buClrTx/>
              <a:buSzTx/>
              <a:buFontTx/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      好呀！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77535" y="1323975"/>
            <a:ext cx="2849880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810895" y="1195070"/>
            <a:ext cx="7628890" cy="13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900"/>
              </a:spcBef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排练时的情形，“我”记忆很深刻，而表演时“到底怎么演完的，我一点儿也记不起来”。你有过类似的经历吗？印象最深的是什么？写下来和同学交流。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555" y="770255"/>
            <a:ext cx="1332865" cy="3702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83285" y="2740660"/>
            <a:ext cx="7484110" cy="1691640"/>
            <a:chOff x="1744" y="4330"/>
            <a:chExt cx="11786" cy="2664"/>
          </a:xfrm>
        </p:grpSpPr>
        <p:sp>
          <p:nvSpPr>
            <p:cNvPr id="5" name="文本框 4"/>
            <p:cNvSpPr txBox="1"/>
            <p:nvPr/>
          </p:nvSpPr>
          <p:spPr>
            <a:xfrm>
              <a:off x="1938" y="4429"/>
              <a:ext cx="152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示例：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44" y="4330"/>
              <a:ext cx="11787" cy="26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en-US" altLang="zh-CN" sz="2000" b="1">
                  <a:solidFill>
                    <a:srgbClr val="FF00FF"/>
                  </a:solidFill>
                </a:rPr>
                <a:t>                </a:t>
              </a:r>
              <a:r>
                <a:rPr lang="zh-CN" altLang="en-US" sz="2000" b="1">
                  <a:solidFill>
                    <a:srgbClr val="FF00FF"/>
                  </a:solidFill>
                </a:rPr>
                <a:t>我节奏感比较差，班里表演节目，唱歌啦，跳舞啦，我</a:t>
              </a:r>
              <a:endParaRPr lang="zh-CN" altLang="en-US" sz="2000" b="1">
                <a:solidFill>
                  <a:srgbClr val="FF00FF"/>
                </a:solidFill>
              </a:endParaRPr>
            </a:p>
            <a:p>
              <a:pPr fontAlgn="auto">
                <a:lnSpc>
                  <a:spcPct val="130000"/>
                </a:lnSpc>
              </a:pPr>
              <a:r>
                <a:rPr lang="zh-CN" altLang="en-US" sz="2000" b="1">
                  <a:solidFill>
                    <a:srgbClr val="FF00FF"/>
                  </a:solidFill>
                </a:rPr>
                <a:t>都没有机会参加。有一次，同学们准备跨年晚会，班长李梅他们想表演一个集体舞——《采蘑菇的小姑娘》，少一个人，就让我参加了。 排练的时候，我非常认真，班长李梅更是手把手教我。</a:t>
              </a:r>
              <a:endParaRPr lang="zh-CN" altLang="en-US" sz="2000" b="1">
                <a:solidFill>
                  <a:srgbClr val="FF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795" y="864235"/>
            <a:ext cx="82530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</a:rPr>
              <a:t>但我还是动作僵硬，手脚不大协调。终于，要上台演出了，我紧张得心脏突突直跳。也许是太紧张的缘故，前奏还没完，我就站起来了。我看其他同学还蹲在地上，就赶紧又蹲下了。台下的同学哈哈大笑起来。后来，我有好几次都忘记了动作，傻傻地站在那里。最后，我也不知道自己到底是怎样演完的，只记得台下一阵阵的哄笑声。</a:t>
            </a:r>
            <a:endParaRPr lang="zh-CN" altLang="en-US" sz="24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4080" y="1156335"/>
            <a:ext cx="77050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鼓鼓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囊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露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脸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慕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角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色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殷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勤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撇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嘴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霉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亏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堂大笑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弄巧成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唉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声叹气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砸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defTabSz="914400" fontAlgn="auto">
              <a:lnSpc>
                <a:spcPct val="200000"/>
              </a:lnSpc>
              <a:tabLst>
                <a:tab pos="2865120" algn="l"/>
                <a:tab pos="3044190" algn="l"/>
              </a:tabLst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71190" y="1108710"/>
            <a:ext cx="780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lòu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4090" y="1156335"/>
            <a:ext cx="923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jué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7245" y="1108710"/>
            <a:ext cx="100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xiàn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7590" y="1156335"/>
            <a:ext cx="876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yīn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6955" y="2170430"/>
            <a:ext cx="1020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hōng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3450" y="2170430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méi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055" y="2170430"/>
            <a:ext cx="857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piě 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03425" y="3079115"/>
            <a:ext cx="842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zhuō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21155" y="1108710"/>
            <a:ext cx="852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nāng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1110" y="2170430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kuī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09595" y="3079115"/>
            <a:ext cx="842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āi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33135" y="3179445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zá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01875" y="2139315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ā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3" grpId="0"/>
      <p:bldP spid="12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1668780" y="944245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5690" y="1094105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露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040255" y="78422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lòu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0255" y="145097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lù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0345" y="847090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露面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195" y="145097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露水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7715" y="1094105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角</a:t>
            </a:r>
            <a:endParaRPr lang="zh-CN" altLang="en-US" sz="2800" b="1"/>
          </a:p>
        </p:txBody>
      </p:sp>
      <p:sp>
        <p:nvSpPr>
          <p:cNvPr id="10" name="左大括号 9"/>
          <p:cNvSpPr/>
          <p:nvPr/>
        </p:nvSpPr>
        <p:spPr>
          <a:xfrm>
            <a:off x="5188585" y="944245"/>
            <a:ext cx="315595" cy="82232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40705" y="1391920"/>
            <a:ext cx="833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jiǎo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05575" y="1391920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牛角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pic>
        <p:nvPicPr>
          <p:cNvPr id="29" name="图片 28" descr="多音字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70" y="28575"/>
            <a:ext cx="2150110" cy="8115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47690" y="784225"/>
            <a:ext cx="695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jué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67805" y="78422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角斗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668780" y="2161540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90" y="231140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啊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2040255" y="2001520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ā 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40255" y="2668270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á 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0345" y="2059305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à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0195" y="2668270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a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668780" y="3522345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75690" y="3672205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唉</a:t>
            </a:r>
            <a:endParaRPr lang="zh-CN" altLang="en-US" sz="2800" b="1"/>
          </a:p>
        </p:txBody>
      </p:sp>
      <p:sp>
        <p:nvSpPr>
          <p:cNvPr id="28" name="文本框 27"/>
          <p:cNvSpPr txBox="1"/>
          <p:nvPr/>
        </p:nvSpPr>
        <p:spPr>
          <a:xfrm>
            <a:off x="2040255" y="336232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āi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40255" y="402907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ài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60345" y="3425190"/>
            <a:ext cx="1502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唉声叹气</a:t>
            </a:r>
            <a:endParaRPr lang="zh-CN" altLang="en-US" sz="2400">
              <a:solidFill>
                <a:srgbClr val="0000FF"/>
              </a:solidFill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30195" y="4050665"/>
            <a:ext cx="1917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+mn-ea"/>
                <a:sym typeface="+mn-ea"/>
              </a:rPr>
              <a:t>叹词，表示伤感或惋惜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77715" y="3528695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哄</a:t>
            </a:r>
            <a:endParaRPr lang="zh-CN" altLang="en-US" sz="2800" b="1"/>
          </a:p>
        </p:txBody>
      </p:sp>
      <p:sp>
        <p:nvSpPr>
          <p:cNvPr id="36" name="左大括号 35"/>
          <p:cNvSpPr/>
          <p:nvPr/>
        </p:nvSpPr>
        <p:spPr>
          <a:xfrm>
            <a:off x="5188585" y="3378835"/>
            <a:ext cx="315595" cy="1029970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40705" y="3611245"/>
            <a:ext cx="927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hǒng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05575" y="361124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3333FF"/>
                </a:solidFill>
              </a:rPr>
              <a:t>哄骗</a:t>
            </a:r>
            <a:endParaRPr lang="zh-CN" altLang="en-US" sz="2400" b="1">
              <a:solidFill>
                <a:srgbClr val="3333FF"/>
              </a:solidFill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647690" y="3150870"/>
            <a:ext cx="858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hōng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67805" y="315087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哄笑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41340" y="4050665"/>
            <a:ext cx="926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hòng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06210" y="405066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起哄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 bldLvl="0" animBg="1"/>
      <p:bldP spid="3" grpId="0"/>
      <p:bldP spid="5" grpId="0"/>
      <p:bldP spid="6" grpId="0"/>
      <p:bldP spid="7" grpId="0"/>
      <p:bldP spid="8" grpId="0"/>
      <p:bldP spid="9" grpId="0"/>
      <p:bldP spid="10" grpId="0" bldLvl="0" animBg="1"/>
      <p:bldP spid="12" grpId="0"/>
      <p:bldP spid="14" grpId="0"/>
      <p:bldP spid="4" grpId="0"/>
      <p:bldP spid="27" grpId="0"/>
      <p:bldP spid="11" grpId="4" bldLvl="0" animBg="1"/>
      <p:bldP spid="13" grpId="0"/>
      <p:bldP spid="15" grpId="0"/>
      <p:bldP spid="16" grpId="0"/>
      <p:bldP spid="17" grpId="0"/>
      <p:bldP spid="18" grpId="0"/>
      <p:bldP spid="25" grpId="4" bldLvl="0" animBg="1"/>
      <p:bldP spid="26" grpId="0"/>
      <p:bldP spid="28" grpId="0"/>
      <p:bldP spid="32" grpId="0"/>
      <p:bldP spid="33" grpId="0"/>
      <p:bldP spid="34" grpId="0"/>
      <p:bldP spid="35" grpId="0"/>
      <p:bldP spid="36" grpId="0" bldLvl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4465" y="608965"/>
            <a:ext cx="1814195" cy="563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0670" y="660400"/>
            <a:ext cx="1903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j-ea"/>
                <a:ea typeface="+mj-ea"/>
                <a:sym typeface="+mn-ea"/>
              </a:rPr>
              <a:t> 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字词学习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410" y="1343660"/>
            <a:ext cx="78765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落    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俩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练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习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套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逃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跑    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罩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亏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损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挖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洞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换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堂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砸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伤    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锅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091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táng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0425" y="1343660"/>
            <a:ext cx="949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duàn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82570" y="1343660"/>
            <a:ext cx="694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liǎ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86685" y="2341880"/>
            <a:ext cx="868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zh</a:t>
            </a: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à</a:t>
            </a: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o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37635" y="1343660"/>
            <a:ext cx="935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liàn 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9620" y="2341880"/>
            <a:ext cx="925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táo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14800" y="2341880"/>
            <a:ext cx="68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kuī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5470" y="2341245"/>
            <a:ext cx="802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wā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3130" y="1343660"/>
            <a:ext cx="71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kù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440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zá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6080" y="3317240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guō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1810" y="1343660"/>
            <a:ext cx="949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t</a:t>
            </a: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ào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20585" y="2310130"/>
            <a:ext cx="802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chè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1780" y="3459480"/>
            <a:ext cx="3673475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1" grpId="0"/>
      <p:bldP spid="23" grpId="0"/>
      <p:bldP spid="24" grpId="0"/>
      <p:bldP spid="27" grpId="0"/>
      <p:bldP spid="29" grpId="0"/>
      <p:bldP spid="30" grpId="0"/>
      <p:bldP spid="31" grpId="0"/>
      <p:bldP spid="2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4465" y="601980"/>
            <a:ext cx="2056630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9915" y="659765"/>
            <a:ext cx="1631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方法总结</a:t>
            </a:r>
            <a:endParaRPr lang="zh-CN" altLang="en-US" sz="24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865120" y="805180"/>
            <a:ext cx="31788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800" b="1" dirty="0" err="1">
                <a:solidFill>
                  <a:srgbClr val="FF0000"/>
                </a:solidFill>
                <a:sym typeface="+mn-ea"/>
              </a:rPr>
              <a:t>批注的方式</a:t>
            </a:r>
            <a:endParaRPr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15" y="1738630"/>
            <a:ext cx="7809865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sz="2400" b="1" dirty="0">
                <a:latin typeface="+mn-ea"/>
                <a:cs typeface="+mn-ea"/>
              </a:rPr>
              <a:t>       </a:t>
            </a:r>
            <a:r>
              <a:rPr sz="2400" b="1" dirty="0">
                <a:latin typeface="+mn-ea"/>
                <a:cs typeface="+mn-ea"/>
              </a:rPr>
              <a:t>阅读的时候，我们要主动地从各个层面对文章进行理解、感悟、阐释、发现和点评，并在课本上圈点勾画，静思默想，像品茶一样品出文字的甘甜芳香，然后动笔在课本上批写注解，并与同学互动交流分享，从而获得个性化的阅读体验。</a:t>
            </a:r>
            <a:endParaRPr sz="2400" b="1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31825" y="835660"/>
            <a:ext cx="7880985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sz="2000" b="1" dirty="0">
                <a:latin typeface="+mn-ea"/>
                <a:cs typeface="+mn-ea"/>
              </a:rPr>
              <a:t>       </a:t>
            </a:r>
            <a:r>
              <a:rPr sz="2000" b="1" dirty="0">
                <a:latin typeface="+mn-ea"/>
                <a:cs typeface="+mn-ea"/>
              </a:rPr>
              <a:t>我们可以从这些地方进行批注：</a:t>
            </a:r>
            <a:r>
              <a:rPr sz="2000" b="1" dirty="0">
                <a:solidFill>
                  <a:srgbClr val="0000FF"/>
                </a:solidFill>
                <a:latin typeface="+mn-ea"/>
                <a:cs typeface="+mn-ea"/>
              </a:rPr>
              <a:t>写得好的地方，比如传神的词语、生动的比喻等；有启发的地方，比如含有哲理的句子；有疑问的地方，比如自己不确定的说法；引发自己产生联想的地方，比如想起了生活中的某个相似体验、阅读的同题材的文章或见过的相似的写法等。</a:t>
            </a:r>
            <a:endParaRPr sz="2000" b="1" dirty="0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788" y="3073399"/>
            <a:ext cx="4450789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  <a:alpha val="71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sz="2000" b="1" dirty="0" err="1">
                <a:latin typeface="+mn-ea"/>
                <a:cs typeface="+mn-ea"/>
              </a:rPr>
              <a:t>比较适合在小学阶段的批注方式有</a:t>
            </a:r>
            <a:r>
              <a:rPr sz="2000" b="1" dirty="0">
                <a:latin typeface="+mn-ea"/>
                <a:cs typeface="+mn-ea"/>
              </a:rPr>
              <a:t>：       </a:t>
            </a:r>
            <a:endParaRPr sz="2000" b="1" dirty="0">
              <a:latin typeface="+mn-ea"/>
              <a:cs typeface="+mn-ea"/>
            </a:endParaRPr>
          </a:p>
          <a:p>
            <a:pPr indent="0" fontAlgn="auto">
              <a:lnSpc>
                <a:spcPct val="140000"/>
              </a:lnSpc>
            </a:pPr>
            <a:r>
              <a:rPr sz="2000" b="1" dirty="0" err="1">
                <a:solidFill>
                  <a:srgbClr val="FF0000"/>
                </a:solidFill>
                <a:latin typeface="+mn-ea"/>
                <a:cs typeface="+mn-ea"/>
              </a:rPr>
              <a:t>感想、摘录、质疑、联想、评价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</a:rPr>
              <a:t>、</a:t>
            </a:r>
            <a:endParaRPr sz="20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40000"/>
              </a:lnSpc>
            </a:pPr>
            <a:r>
              <a:rPr sz="2000" b="1" dirty="0" err="1">
                <a:solidFill>
                  <a:srgbClr val="FF0000"/>
                </a:solidFill>
                <a:latin typeface="+mn-ea"/>
                <a:cs typeface="+mn-ea"/>
              </a:rPr>
              <a:t>补充等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</a:rPr>
              <a:t>。</a:t>
            </a:r>
            <a:endParaRPr sz="20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6080" y="2561590"/>
            <a:ext cx="2472055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71270" y="2064385"/>
            <a:ext cx="6725920" cy="6223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18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同学们朗读课文，了解课文的主要内容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205" y="748030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290" y="805815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整体感知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25220" y="2176780"/>
            <a:ext cx="271780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第二部分（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4-20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3267710"/>
            <a:ext cx="293814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21-22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750" y="1154430"/>
            <a:ext cx="261810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第一部分（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1-3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0990" y="1209675"/>
            <a:ext cx="3915410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</a:t>
            </a:r>
            <a:r>
              <a:rPr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“我”期盼参加演出。</a:t>
            </a:r>
            <a:endParaRPr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0355" y="2195195"/>
            <a:ext cx="3916045" cy="5340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2" charset="-122"/>
                <a:sym typeface="+mn-ea"/>
              </a:rPr>
              <a:t>写“我”扮演老虎没成功。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0990" y="3304540"/>
            <a:ext cx="3916045" cy="5340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写“我”寻找失败根源。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2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1125855" y="1713230"/>
            <a:ext cx="707517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 eaLnBrk="1" fontAlgn="auto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ea typeface="黑体" panose="02010609060101010101" pitchFamily="2" charset="-122"/>
              </a:rPr>
              <a:t>再仔细读课文，了解重点语句的含义，想一想课文讲了一个什么故事？在不理解的地方做一下批注，与老师和同学们讨论解决。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0" y="828675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0905" y="886460"/>
            <a:ext cx="1604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课文解读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1545</Words>
  <Application>WPS 演示</Application>
  <PresentationFormat>全屏显示(16:9)</PresentationFormat>
  <Paragraphs>187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</vt:lpstr>
      <vt:lpstr>方正姚体</vt:lpstr>
      <vt:lpstr>仿宋</vt:lpstr>
      <vt:lpstr>黑体</vt:lpstr>
      <vt:lpstr>微软雅黑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想要搞事的小鱼儿</cp:lastModifiedBy>
  <cp:revision>404</cp:revision>
  <dcterms:created xsi:type="dcterms:W3CDTF">2016-03-25T01:23:00Z</dcterms:created>
  <dcterms:modified xsi:type="dcterms:W3CDTF">2020-12-01T11:48:34Z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