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0" r:id="rId3"/>
    <p:sldId id="263" r:id="rId4"/>
    <p:sldId id="265" r:id="rId5"/>
    <p:sldId id="256" r:id="rId6"/>
    <p:sldId id="261" r:id="rId7"/>
    <p:sldId id="262" r:id="rId8"/>
    <p:sldId id="267" r:id="rId9"/>
    <p:sldId id="259" r:id="rId10"/>
    <p:sldId id="258" r:id="rId11"/>
    <p:sldId id="268" r:id="rId12"/>
    <p:sldId id="269" r:id="rId13"/>
    <p:sldId id="270" r:id="rId14"/>
    <p:sldId id="257" r:id="rId15"/>
    <p:sldId id="272" r:id="rId16"/>
    <p:sldId id="264" r:id="rId17"/>
    <p:sldId id="271" r:id="rId18"/>
    <p:sldId id="273" r:id="rId19"/>
    <p:sldId id="276" r:id="rId20"/>
    <p:sldId id="275" r:id="rId21"/>
    <p:sldId id="277" r:id="rId22"/>
    <p:sldId id="279" r:id="rId23"/>
    <p:sldId id="280" r:id="rId24"/>
    <p:sldId id="274" r:id="rId25"/>
    <p:sldId id="278" r:id="rId26"/>
    <p:sldId id="281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2709DFD-466C-4F56-A102-169587E86F44}" type="datetimeFigureOut">
              <a:rPr lang="zh-CN" altLang="en-US" smtClean="0"/>
              <a:t>2017-4-10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44D73F8-FA8B-45CA-AD98-971A344E59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3" descr="A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0166" y="357166"/>
            <a:ext cx="6072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15</a:t>
            </a:r>
            <a:r>
              <a:rPr lang="zh-CN" altLang="en-US" sz="54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、南极的主人</a:t>
            </a:r>
            <a:endParaRPr lang="zh-CN" altLang="en-US" sz="54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3"/>
          <a:srcRect t="7500" r="34426"/>
          <a:stretch>
            <a:fillRect/>
          </a:stretch>
        </p:blipFill>
        <p:spPr bwMode="auto">
          <a:xfrm>
            <a:off x="4786314" y="1214422"/>
            <a:ext cx="435768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041046" y="5715016"/>
            <a:ext cx="6102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明德小学   冯本山</a:t>
            </a:r>
            <a:endParaRPr lang="zh-CN" altLang="en-US" sz="5400" b="1" cap="all" spc="0" dirty="0">
              <a:ln/>
              <a:solidFill>
                <a:schemeClr val="accent6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0232" y="0"/>
            <a:ext cx="7143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B0F0"/>
                </a:solidFill>
              </a:rPr>
              <a:t>可爱</a:t>
            </a:r>
            <a:r>
              <a:rPr lang="zh-CN" altLang="en-US" sz="3600" dirty="0">
                <a:solidFill>
                  <a:srgbClr val="00B0F0"/>
                </a:solidFill>
              </a:rPr>
              <a:t>的企鹅生活在什么地方？那里是什么样子的？</a:t>
            </a:r>
          </a:p>
          <a:p>
            <a:r>
              <a:rPr lang="zh-CN" altLang="en-US" sz="3600" dirty="0">
                <a:solidFill>
                  <a:srgbClr val="00B0F0"/>
                </a:solidFill>
              </a:rPr>
              <a:t>　　　　</a:t>
            </a:r>
          </a:p>
        </p:txBody>
      </p:sp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14422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南极是地球上最寒冷的地方，就算是夏天，也能看见厚厚的冰雪。</a:t>
            </a:r>
            <a:endParaRPr lang="zh-CN" altLang="en-US" sz="4400" dirty="0"/>
          </a:p>
        </p:txBody>
      </p:sp>
      <p:pic>
        <p:nvPicPr>
          <p:cNvPr id="5" name="内容占位符 3" descr="A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71744"/>
            <a:ext cx="4857752" cy="4286256"/>
          </a:xfrm>
          <a:prstGeom prst="rect">
            <a:avLst/>
          </a:prstGeom>
        </p:spPr>
      </p:pic>
      <p:pic>
        <p:nvPicPr>
          <p:cNvPr id="6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571744"/>
            <a:ext cx="4286247" cy="4286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480" y="571480"/>
            <a:ext cx="66437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00B0F0"/>
                </a:solidFill>
              </a:rPr>
              <a:t>人们</a:t>
            </a:r>
            <a:r>
              <a:rPr lang="zh-CN" altLang="en-US" sz="4400" dirty="0">
                <a:solidFill>
                  <a:srgbClr val="00B0F0"/>
                </a:solidFill>
              </a:rPr>
              <a:t>为什么叫它们企鹅呢？</a:t>
            </a:r>
          </a:p>
        </p:txBody>
      </p:sp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428736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在这个冰雪世界里，生活着一种不怕冷的动物。它们经常昂首挺胸，眺望远方，好像在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企望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什么，因此人们叫它们企鹅。</a:t>
            </a:r>
            <a:endParaRPr lang="zh-CN" altLang="en-US" sz="3600" dirty="0"/>
          </a:p>
        </p:txBody>
      </p:sp>
      <p:pic>
        <p:nvPicPr>
          <p:cNvPr id="8" name="图片 2"/>
          <p:cNvPicPr>
            <a:picLocks noChangeAspect="1" noChangeArrowheads="1"/>
          </p:cNvPicPr>
          <p:nvPr/>
        </p:nvPicPr>
        <p:blipFill>
          <a:blip r:embed="rId2"/>
          <a:srcRect l="3108" t="32091"/>
          <a:stretch>
            <a:fillRect/>
          </a:stretch>
        </p:blipFill>
        <p:spPr bwMode="auto">
          <a:xfrm>
            <a:off x="214282" y="3101510"/>
            <a:ext cx="6072230" cy="375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3"/>
          <a:srcRect l="38687" r="5869" b="4271"/>
          <a:stretch>
            <a:fillRect/>
          </a:stretch>
        </p:blipFill>
        <p:spPr bwMode="auto">
          <a:xfrm>
            <a:off x="6286512" y="3143248"/>
            <a:ext cx="2857488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44" y="785794"/>
            <a:ext cx="90011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在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企鹅的心中永远充满着希望，所以它们总是昂首挺胸，企望远方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山上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的那间大屋是我企望得到的东西。</a:t>
            </a:r>
          </a:p>
          <a:p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5286388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你能不能再写几个带有“望”字的词语？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998" y="5857892"/>
            <a:ext cx="89050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希望，指望，期望，渴望，盼望</a:t>
            </a:r>
            <a:r>
              <a:rPr lang="zh-CN" altLang="en-US" sz="40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，失望</a:t>
            </a:r>
            <a:endParaRPr lang="zh-CN" altLang="en-US" sz="4000" dirty="0">
              <a:solidFill>
                <a:srgbClr val="00B0F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285992"/>
            <a:ext cx="478634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000364" y="142852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企望：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（盼望）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50004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它们经常昂首挺胸，眺望远方，好像在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企望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什么，因此人们叫它们企鹅。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0" y="1571612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用</a:t>
            </a:r>
            <a:r>
              <a:rPr lang="zh-CN" altLang="en-US" sz="3200" dirty="0"/>
              <a:t>“因此”写一句话。</a:t>
            </a:r>
          </a:p>
          <a:p>
            <a:r>
              <a:rPr lang="zh-CN" altLang="en-US" sz="3200" dirty="0"/>
              <a:t>　</a:t>
            </a:r>
            <a:r>
              <a:rPr lang="en-US" altLang="zh-CN" sz="3200" dirty="0" smtClean="0"/>
              <a:t>___________________</a:t>
            </a:r>
            <a:r>
              <a:rPr lang="zh-CN" altLang="en-US" sz="3200" dirty="0"/>
              <a:t>，因此今天上学我迟到了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 smtClean="0"/>
              <a:t>春天</a:t>
            </a:r>
            <a:r>
              <a:rPr lang="zh-CN" altLang="en-US" sz="3200" dirty="0"/>
              <a:t>到了，因此</a:t>
            </a:r>
            <a:r>
              <a:rPr lang="en-US" altLang="zh-CN" sz="3200" dirty="0" smtClean="0"/>
              <a:t>________________________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_______________</a:t>
            </a:r>
            <a:r>
              <a:rPr lang="zh-CN" altLang="en-US" sz="3200" dirty="0"/>
              <a:t>，因此</a:t>
            </a:r>
            <a:r>
              <a:rPr lang="en-US" altLang="zh-CN" sz="3200" dirty="0"/>
              <a:t>_______________________</a:t>
            </a:r>
            <a:r>
              <a:rPr lang="zh-CN" altLang="en-US" sz="3200" dirty="0"/>
              <a:t>。</a:t>
            </a:r>
          </a:p>
        </p:txBody>
      </p:sp>
      <p:pic>
        <p:nvPicPr>
          <p:cNvPr id="39938" name="Picture 2" descr="http://p3.so.qhimgs1.com/bdr/_240_/t016c5852afce3f20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4500570"/>
            <a:ext cx="4500562" cy="2357430"/>
          </a:xfrm>
          <a:prstGeom prst="rect">
            <a:avLst/>
          </a:prstGeom>
          <a:noFill/>
        </p:spPr>
      </p:pic>
      <p:pic>
        <p:nvPicPr>
          <p:cNvPr id="39940" name="Picture 4" descr="http://p1.so.qhimgs1.com/bdr/_240_/t0144421522250565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00570"/>
            <a:ext cx="4643438" cy="2357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3174" y="142852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你能说说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企鹅的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样子吗？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44" y="714356"/>
            <a:ext cx="90011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胖胖的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企鹅披着</a:t>
            </a:r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黑黑的羽毛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，挺着</a:t>
            </a:r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白白的肚子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，走起路来</a:t>
            </a:r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一摇一摆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派头十足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。有人靠近时，它们或</a:t>
            </a:r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羞羞答答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，好像不知道该怎么办，或</a:t>
            </a:r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东张西望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交头接耳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。那憨厚又带着几分傻劲儿的样子，真</a:t>
            </a:r>
            <a:r>
              <a:rPr lang="zh-CN" altLang="en-US" sz="4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惹人发笑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dirty="0"/>
          </a:p>
        </p:txBody>
      </p:sp>
      <p:pic>
        <p:nvPicPr>
          <p:cNvPr id="6" name="图片 1"/>
          <p:cNvPicPr>
            <a:picLocks noChangeAspect="1" noChangeArrowheads="1"/>
          </p:cNvPicPr>
          <p:nvPr/>
        </p:nvPicPr>
        <p:blipFill>
          <a:blip r:embed="rId2"/>
          <a:srcRect t="31503"/>
          <a:stretch>
            <a:fillRect/>
          </a:stretch>
        </p:blipFill>
        <p:spPr bwMode="auto">
          <a:xfrm>
            <a:off x="4000496" y="3714752"/>
            <a:ext cx="514350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://p2.so.qhimgs1.com/bdr/_240_/t0119028ed019da4d6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29132"/>
            <a:ext cx="4000496" cy="24288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714356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成群结队的企鹅，给寂寞的南极带来了生机，它们被看作是南极的主人。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2285984" y="214290"/>
            <a:ext cx="5929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企鹅为什么被看作是南极的主人？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pic>
        <p:nvPicPr>
          <p:cNvPr id="6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071678"/>
            <a:ext cx="7072330" cy="4630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214282" y="2000240"/>
            <a:ext cx="1714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企鹅</a:t>
            </a:r>
            <a:r>
              <a:rPr lang="zh-CN" altLang="en-US" sz="32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是南极大陆最有代表性的动物，被视为南极的象征。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拓展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33794" name="Picture 2" descr="http://p4.so.qhmsg.com/bdr/_240_/t01dd62afb718eed1b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500439"/>
            <a:ext cx="4643438" cy="3357562"/>
          </a:xfrm>
          <a:prstGeom prst="rect">
            <a:avLst/>
          </a:prstGeom>
          <a:noFill/>
        </p:spPr>
      </p:pic>
      <p:pic>
        <p:nvPicPr>
          <p:cNvPr id="33796" name="Picture 4" descr="http://p0.so.qhmsg.com/bdr/_240_/t01f91b9081e8ba81d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571480"/>
            <a:ext cx="4319594" cy="2928958"/>
          </a:xfrm>
          <a:prstGeom prst="rect">
            <a:avLst/>
          </a:prstGeom>
          <a:noFill/>
        </p:spPr>
      </p:pic>
      <p:pic>
        <p:nvPicPr>
          <p:cNvPr id="33798" name="Picture 6" descr="http://p0.so.qhimgs1.com/bdr/_240_/t01b8f1c3eed874dfa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4500562" cy="3000381"/>
          </a:xfrm>
          <a:prstGeom prst="rect">
            <a:avLst/>
          </a:prstGeom>
          <a:noFill/>
        </p:spPr>
      </p:pic>
      <p:pic>
        <p:nvPicPr>
          <p:cNvPr id="33800" name="Picture 8" descr="http://p1.so.qhimgs1.com/bdr/_240_/t01de30026bdeab22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42"/>
            <a:ext cx="4500562" cy="2928943"/>
          </a:xfrm>
          <a:prstGeom prst="rect">
            <a:avLst/>
          </a:prstGeom>
          <a:noFill/>
        </p:spPr>
      </p:pic>
      <p:pic>
        <p:nvPicPr>
          <p:cNvPr id="33802" name="Picture 10" descr="http://p2.so.qhimgs1.com/bdr/_240_/t01f60a459a984b2ef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91152" y="2143116"/>
            <a:ext cx="1709390" cy="1276345"/>
          </a:xfrm>
          <a:prstGeom prst="rect">
            <a:avLst/>
          </a:prstGeom>
          <a:noFill/>
        </p:spPr>
      </p:pic>
      <p:pic>
        <p:nvPicPr>
          <p:cNvPr id="33804" name="Picture 12" descr="http://p3.so.qhimgs1.com/bdr/_240_/t01569ca705fd13a3e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5" y="3500438"/>
            <a:ext cx="1643074" cy="1714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00042"/>
            <a:ext cx="9144000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、学习新部首</a:t>
            </a:r>
            <a:endParaRPr lang="en-US" altLang="zh-CN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5400" dirty="0" smtClean="0">
                <a:solidFill>
                  <a:srgbClr val="00B0F0"/>
                </a:solidFill>
              </a:rPr>
              <a:t> </a:t>
            </a:r>
            <a:r>
              <a:rPr lang="zh-CN" altLang="en-US" sz="5400" dirty="0" smtClean="0">
                <a:solidFill>
                  <a:srgbClr val="00B0F0"/>
                </a:solidFill>
              </a:rPr>
              <a:t>月：</a:t>
            </a:r>
            <a:r>
              <a:rPr lang="zh-CN" altLang="en-US" sz="5400" dirty="0" smtClean="0">
                <a:solidFill>
                  <a:srgbClr val="FF0000"/>
                </a:solidFill>
              </a:rPr>
              <a:t>胖</a:t>
            </a:r>
            <a:endParaRPr lang="en-US" altLang="zh-CN" sz="5400" b="1" cap="all" dirty="0" smtClean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en-US" altLang="zh-CN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</a:t>
            </a:r>
            <a:r>
              <a:rPr lang="zh-CN" altLang="en-US" sz="5400" b="1" cap="all" spc="0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认读生字</a:t>
            </a:r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主   冰    因     胖羽   交    耳     机</a:t>
            </a:r>
            <a:endParaRPr lang="zh-CN" alt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主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主人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143108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冰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</a:rPr>
              <a:t>冫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3" descr="A7"/>
          <p:cNvPicPr>
            <a:picLocks noChangeAspect="1"/>
          </p:cNvPicPr>
          <p:nvPr/>
        </p:nvPicPr>
        <p:blipFill>
          <a:blip r:embed="rId2"/>
          <a:srcRect l="26566" t="50000" r="20302" b="3261"/>
          <a:stretch>
            <a:fillRect/>
          </a:stretch>
        </p:blipFill>
        <p:spPr>
          <a:xfrm>
            <a:off x="0" y="500042"/>
            <a:ext cx="9144000" cy="6357958"/>
          </a:xfrm>
          <a:prstGeom prst="rect">
            <a:avLst/>
          </a:prstGeom>
        </p:spPr>
      </p:pic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60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</a:rPr>
              <a:t>猜一猜</a:t>
            </a:r>
            <a:endParaRPr lang="zh-CN" altLang="en-US" sz="3600" dirty="0">
              <a:solidFill>
                <a:schemeClr val="accent5">
                  <a:lumMod val="75000"/>
                </a:schemeClr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143108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因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50475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</a:rPr>
              <a:t>□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全包围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143108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胖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月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143108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羽</a:t>
            </a: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习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143108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交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</a:rPr>
              <a:t>亠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143108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耳</a:t>
            </a: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耳朵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</a:t>
            </a: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143108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机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木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p4.so.qhimgs1.com/bdr/_240_/t019425f5af8b1a66a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714480" y="1071546"/>
            <a:ext cx="512832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9600" b="1" cap="all" spc="0" dirty="0" smtClean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欢迎指导</a:t>
            </a:r>
            <a:endParaRPr lang="zh-CN" altLang="en-US" sz="9600" b="1" cap="all" spc="0" dirty="0">
              <a:ln/>
              <a:solidFill>
                <a:schemeClr val="accent6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509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lucida grande"/>
              </a:rPr>
              <a:t> 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lucida grande"/>
              </a:rPr>
              <a:t>              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</a:rPr>
              <a:t>南极洲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是地球上最冷的大陆，是人类最后到达的大陆，也叫“第七大陆。”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</a:rPr>
              <a:t>植物稀少，仅有苔藓、藻类、地衣和几种显花植物。海水中或陆地边缘的常见动物有海豹、海狮和海豚，鸟类有企鹅、信天翁、海鸥、海燕等；海洋中盛产鲸类</a:t>
            </a: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</a:rPr>
              <a:t>，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</a:rPr>
              <a:t>海洋中还盛产磷虾</a:t>
            </a: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</a:rPr>
              <a:t>，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</a:rPr>
              <a:t>是世界上</a:t>
            </a: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</a:rPr>
              <a:t>淡水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</a:rPr>
              <a:t>的重要储藏地。 </a:t>
            </a:r>
          </a:p>
        </p:txBody>
      </p:sp>
      <p:sp>
        <p:nvSpPr>
          <p:cNvPr id="5" name="同侧圆角矩形 4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4612" y="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南极洲</a:t>
            </a:r>
            <a:endParaRPr lang="zh-CN" altLang="en-US" sz="54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7148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     企鹅：</a:t>
            </a:r>
            <a:r>
              <a:rPr lang="zh-CN" altLang="en-US" sz="3200" dirty="0">
                <a:solidFill>
                  <a:srgbClr val="FF0000"/>
                </a:solidFill>
              </a:rPr>
              <a:t>有“海洋之舟”</a:t>
            </a:r>
            <a:r>
              <a:rPr lang="zh-CN" altLang="en-US" sz="3200" dirty="0" smtClean="0">
                <a:solidFill>
                  <a:srgbClr val="FF0000"/>
                </a:solidFill>
              </a:rPr>
              <a:t>美称。企鹅</a:t>
            </a:r>
            <a:r>
              <a:rPr lang="zh-CN" altLang="en-US" sz="3200" dirty="0">
                <a:solidFill>
                  <a:srgbClr val="FF0000"/>
                </a:solidFill>
              </a:rPr>
              <a:t>是一种最古老的游禽，是地球上最大的不会飞而且会游泳的</a:t>
            </a:r>
            <a:r>
              <a:rPr lang="zh-CN" altLang="en-US" sz="3200" dirty="0" smtClean="0">
                <a:solidFill>
                  <a:srgbClr val="FF0000"/>
                </a:solidFill>
              </a:rPr>
              <a:t>鸟。</a:t>
            </a:r>
            <a:r>
              <a:rPr lang="zh-CN" altLang="en-US" sz="3200" dirty="0">
                <a:solidFill>
                  <a:srgbClr val="FF0000"/>
                </a:solidFill>
              </a:rPr>
              <a:t>全世界的企鹅共有</a:t>
            </a:r>
            <a:r>
              <a:rPr lang="en-US" altLang="zh-CN" sz="3200" dirty="0">
                <a:solidFill>
                  <a:srgbClr val="FF0000"/>
                </a:solidFill>
              </a:rPr>
              <a:t>18</a:t>
            </a:r>
            <a:r>
              <a:rPr lang="zh-CN" altLang="en-US" sz="3200" dirty="0">
                <a:solidFill>
                  <a:srgbClr val="FF0000"/>
                </a:solidFill>
              </a:rPr>
              <a:t>种，大多数都分布在南半球</a:t>
            </a:r>
            <a:r>
              <a:rPr lang="zh-CN" altLang="en-US" sz="3200" dirty="0" smtClean="0">
                <a:solidFill>
                  <a:srgbClr val="FF0000"/>
                </a:solidFill>
              </a:rPr>
              <a:t>。特征</a:t>
            </a:r>
            <a:r>
              <a:rPr lang="zh-CN" altLang="en-US" sz="3200" dirty="0">
                <a:solidFill>
                  <a:srgbClr val="FF0000"/>
                </a:solidFill>
              </a:rPr>
              <a:t>为不能飞翔；脚生于身体最下部，故呈直立姿势；趾间有蹼</a:t>
            </a:r>
            <a:r>
              <a:rPr lang="zh-CN" altLang="en-US" sz="3200" dirty="0" smtClean="0">
                <a:solidFill>
                  <a:srgbClr val="FF0000"/>
                </a:solidFill>
              </a:rPr>
              <a:t>；前肢</a:t>
            </a:r>
            <a:r>
              <a:rPr lang="zh-CN" altLang="en-US" sz="3200" dirty="0">
                <a:solidFill>
                  <a:srgbClr val="FF0000"/>
                </a:solidFill>
              </a:rPr>
              <a:t>成鳍状；羽毛短，以减少摩擦和湍流；羽毛间存留一层空气，用以保温。背部黑色，腹部白色</a:t>
            </a:r>
            <a:r>
              <a:rPr lang="zh-CN" altLang="en-US" sz="3200" dirty="0" smtClean="0">
                <a:solidFill>
                  <a:srgbClr val="FF0000"/>
                </a:solidFill>
              </a:rPr>
              <a:t>。企鹅</a:t>
            </a:r>
            <a:r>
              <a:rPr lang="zh-CN" altLang="en-US" sz="3200" dirty="0">
                <a:solidFill>
                  <a:srgbClr val="FF0000"/>
                </a:solidFill>
              </a:rPr>
              <a:t>能在</a:t>
            </a:r>
            <a:r>
              <a:rPr lang="en-US" altLang="zh-CN" sz="3200" dirty="0">
                <a:solidFill>
                  <a:srgbClr val="FF0000"/>
                </a:solidFill>
              </a:rPr>
              <a:t>-60℃</a:t>
            </a:r>
            <a:r>
              <a:rPr lang="zh-CN" altLang="en-US" sz="3200" dirty="0">
                <a:solidFill>
                  <a:srgbClr val="FF0000"/>
                </a:solidFill>
              </a:rPr>
              <a:t>的严寒中生活、繁殖。在陆地上，它活像身穿燕尾服的西方绅士，走起路来，一摇一摆，遇到危险，连跌带爬，狼狙不堪。可是在水里，企鹅那短小的翅膀成了一双强有力的“划桨”，游速可达每小时</a:t>
            </a:r>
            <a:r>
              <a:rPr lang="en-US" altLang="zh-CN" sz="3200" dirty="0">
                <a:solidFill>
                  <a:srgbClr val="FF0000"/>
                </a:solidFill>
              </a:rPr>
              <a:t>25-30</a:t>
            </a:r>
            <a:r>
              <a:rPr lang="zh-CN" altLang="en-US" sz="3200" dirty="0">
                <a:solidFill>
                  <a:srgbClr val="FF0000"/>
                </a:solidFill>
              </a:rPr>
              <a:t>千米。一天可游</a:t>
            </a:r>
            <a:r>
              <a:rPr lang="en-US" altLang="zh-CN" sz="3200" dirty="0">
                <a:solidFill>
                  <a:srgbClr val="FF0000"/>
                </a:solidFill>
              </a:rPr>
              <a:t>160</a:t>
            </a:r>
            <a:r>
              <a:rPr lang="zh-CN" altLang="en-US" sz="3200" dirty="0">
                <a:solidFill>
                  <a:srgbClr val="FF0000"/>
                </a:solidFill>
              </a:rPr>
              <a:t>千米。 主要以磷虾、乌贼，小鱼为食。</a:t>
            </a:r>
          </a:p>
        </p:txBody>
      </p:sp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预习要求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2918"/>
            <a:ext cx="9144000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、畅言 </a:t>
            </a:r>
            <a:r>
              <a:rPr lang="zh-CN" altLang="en-US" sz="60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en-US" altLang="zh-CN" sz="60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60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、画出生字词。</a:t>
            </a:r>
          </a:p>
          <a:p>
            <a:pPr algn="ctr"/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nanshansi123.com/uploads/allimg/170214/1-1F21410594E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4857752" cy="6286520"/>
          </a:xfrm>
          <a:prstGeom prst="rect">
            <a:avLst/>
          </a:prstGeom>
          <a:noFill/>
        </p:spPr>
      </p:pic>
      <p:pic>
        <p:nvPicPr>
          <p:cNvPr id="2052" name="Picture 4" descr="http://www.nanshansi123.com/uploads/allimg/170214/1-1F2141100151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7" y="571480"/>
            <a:ext cx="4429124" cy="6286520"/>
          </a:xfrm>
          <a:prstGeom prst="rect">
            <a:avLst/>
          </a:prstGeom>
          <a:noFill/>
        </p:spPr>
      </p:pic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anshansi123.com/uploads/allimg/170214/1-1F2141100252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1"/>
            <a:ext cx="4629128" cy="6286520"/>
          </a:xfrm>
          <a:prstGeom prst="rect">
            <a:avLst/>
          </a:prstGeom>
          <a:noFill/>
        </p:spPr>
      </p:pic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1028" name="Picture 4" descr="http://www.nanshansi123.com/uploads/allimg/170214/1-1F2141100424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71480"/>
            <a:ext cx="4572000" cy="6286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                         15</a:t>
            </a:r>
            <a:r>
              <a:rPr lang="zh-CN" altLang="en-US" sz="32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南极的</a:t>
            </a:r>
            <a:r>
              <a:rPr lang="zh-CN" altLang="en-US" sz="32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主人</a:t>
            </a:r>
            <a:endParaRPr lang="zh-CN" altLang="en-US" sz="3200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南极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是地球上最寒冷的地方，就算是夏天，也能看见厚厚的冰雪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在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这个冰雪世界里，生活着一种不怕冷的动物。它们经常昂首挺胸，眺望远方，好像在企望什么，因此人们叫它们企鹅。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胖胖的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企鹅披着黑黑的羽毛，挺着白白的肚子，走起路来一摇一摆，派头十足。有人靠近时，它们或羞羞答答，好像不知道该怎么办，或东张西望，交头接耳。那憨厚又带着几分傻劲儿的样子，真惹人发笑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成群结队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的企鹅，给寂寞的南极带来了生机，它们被看作是南极的主人。</a:t>
            </a:r>
          </a:p>
        </p:txBody>
      </p:sp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71480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主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冰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雪       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因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此     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胖胖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的      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羽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毛      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交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头接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耳   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生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机　     </a:t>
            </a:r>
            <a:r>
              <a:rPr lang="en-US" altLang="zh-CN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南</a:t>
            </a:r>
            <a:r>
              <a:rPr lang="zh-CN" altLang="en-US" sz="54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极</a:t>
            </a:r>
            <a:r>
              <a:rPr lang="zh-CN" altLang="en-US" sz="5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54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昂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首</a:t>
            </a:r>
            <a:r>
              <a:rPr lang="zh-CN" altLang="en-US" sz="54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挺胸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zh-CN" altLang="en-US" sz="54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企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鹅</a:t>
            </a:r>
            <a:r>
              <a:rPr lang="zh-CN" altLang="en-US" sz="5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54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披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着      </a:t>
            </a:r>
            <a:r>
              <a:rPr lang="zh-CN" altLang="en-US" sz="54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羞羞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答答</a:t>
            </a:r>
            <a:r>
              <a:rPr lang="zh-CN" altLang="en-US" sz="5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54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寂寞      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眺望</a:t>
            </a:r>
            <a:r>
              <a:rPr lang="zh-CN" altLang="en-US" sz="5400" dirty="0">
                <a:latin typeface="华文楷体" pitchFamily="2" charset="-122"/>
                <a:ea typeface="华文楷体" pitchFamily="2" charset="-122"/>
              </a:rPr>
              <a:t>远方　一摇一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摆 东张西望</a:t>
            </a:r>
            <a:r>
              <a:rPr lang="zh-CN" altLang="en-US" sz="4400" dirty="0"/>
              <a:t>　</a:t>
            </a:r>
          </a:p>
        </p:txBody>
      </p:sp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Arial" pitchFamily="34" charset="0"/>
              </a:rPr>
              <a:t>字词</a:t>
            </a: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乐园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347</TotalTime>
  <Words>675</Words>
  <Application>Microsoft Office PowerPoint</Application>
  <PresentationFormat>全屏显示(4:3)</PresentationFormat>
  <Paragraphs>107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20</cp:revision>
  <dcterms:created xsi:type="dcterms:W3CDTF">2017-04-09T23:30:41Z</dcterms:created>
  <dcterms:modified xsi:type="dcterms:W3CDTF">2017-04-10T05:18:20Z</dcterms:modified>
</cp:coreProperties>
</file>