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1227" r:id="rId3"/>
    <p:sldId id="1229" r:id="rId4"/>
    <p:sldId id="1228" r:id="rId5"/>
    <p:sldId id="1230" r:id="rId6"/>
    <p:sldId id="1231" r:id="rId7"/>
    <p:sldId id="1232" r:id="rId8"/>
    <p:sldId id="1233" r:id="rId9"/>
    <p:sldId id="1234" r:id="rId1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6"/>
    </p:embeddedFont>
    <p:embeddedFont>
      <p:font typeface="黑体" panose="02010609060101010101" pitchFamily="49" charset="-122"/>
      <p:regular r:id="rId17"/>
    </p:embeddedFont>
    <p:embeddedFont>
      <p:font typeface="微软雅黑" panose="020B0503020204020204" charset="-122"/>
      <p:regular r:id="rId18"/>
    </p:embeddedFont>
    <p:embeddedFont>
      <p:font typeface="Calibri" panose="020F050202020403020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50" d="100"/>
          <a:sy n="50" d="100"/>
        </p:scale>
        <p:origin x="-180" y="-55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91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6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5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0" y="123825"/>
            <a:ext cx="2035175" cy="2159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口语交际</a:t>
            </a:r>
            <a:endParaRPr kumimoji="1" lang="zh-CN" altLang="en-US" sz="1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500" y="30067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感悟父母深情</a:t>
            </a:r>
            <a:endParaRPr lang="zh-CN" altLang="en-US" sz="2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585" y="1418900"/>
            <a:ext cx="86728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1</a:t>
            </a:r>
            <a:r>
              <a:rPr lang="zh-CN" altLang="en-US" sz="2400" dirty="0" smtClean="0"/>
              <a:t>、把父母爱自己的生活片段和大家分享。</a:t>
            </a:r>
            <a:endParaRPr lang="zh-CN" altLang="en-US" sz="2400" dirty="0" smtClean="0"/>
          </a:p>
          <a:p>
            <a:r>
              <a:rPr lang="en-US" sz="2400" dirty="0" smtClean="0"/>
              <a:t>2</a:t>
            </a:r>
            <a:r>
              <a:rPr lang="zh-CN" altLang="en-US" sz="2400" dirty="0" smtClean="0"/>
              <a:t>、教师提出口语交际的要求。</a:t>
            </a:r>
            <a:endParaRPr lang="zh-CN" altLang="en-US" sz="2400" dirty="0" smtClean="0"/>
          </a:p>
          <a:p>
            <a:r>
              <a:rPr lang="zh-CN" altLang="en-US" sz="2400" dirty="0" smtClean="0"/>
              <a:t>①认真倾听；</a:t>
            </a:r>
            <a:endParaRPr lang="zh-CN" altLang="en-US" sz="2400" dirty="0" smtClean="0"/>
          </a:p>
          <a:p>
            <a:r>
              <a:rPr lang="zh-CN" altLang="en-US" sz="2400" dirty="0" smtClean="0"/>
              <a:t>②表达清楚；</a:t>
            </a:r>
            <a:endParaRPr lang="zh-CN" altLang="en-US" sz="2400" dirty="0" smtClean="0"/>
          </a:p>
          <a:p>
            <a:r>
              <a:rPr lang="zh-CN" altLang="en-US" sz="2400" dirty="0" smtClean="0"/>
              <a:t>③文明有礼；</a:t>
            </a:r>
            <a:endParaRPr lang="zh-CN" altLang="en-US" sz="2400" dirty="0" smtClean="0"/>
          </a:p>
          <a:p>
            <a:r>
              <a:rPr lang="zh-CN" altLang="en-US" sz="2400" dirty="0" smtClean="0"/>
              <a:t>④大胆发言。</a:t>
            </a:r>
            <a:endParaRPr lang="zh-CN" altLang="en-US" sz="2400" dirty="0"/>
          </a:p>
        </p:txBody>
      </p:sp>
      <p:sp>
        <p:nvSpPr>
          <p:cNvPr id="4" name="文本框 99"/>
          <p:cNvSpPr txBox="1"/>
          <p:nvPr/>
        </p:nvSpPr>
        <p:spPr>
          <a:xfrm>
            <a:off x="0" y="71436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提示语：</a:t>
            </a:r>
            <a:endParaRPr lang="zh-CN" altLang="en-US" sz="2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1499870"/>
            <a:ext cx="9143365" cy="2452370"/>
            <a:chOff x="0" y="2362"/>
            <a:chExt cx="14399" cy="3862"/>
          </a:xfrm>
        </p:grpSpPr>
        <p:sp>
          <p:nvSpPr>
            <p:cNvPr id="5" name="TextBox 48"/>
            <p:cNvSpPr txBox="1"/>
            <p:nvPr/>
          </p:nvSpPr>
          <p:spPr>
            <a:xfrm>
              <a:off x="5395" y="3037"/>
              <a:ext cx="9005" cy="1610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square" rtlCol="0">
              <a:spAutoFit/>
            </a:bodyPr>
            <a:p>
              <a:r>
                <a:rPr lang="zh-CN" sz="60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  <a:reflection blurRad="6350" stA="60000" endA="900" endPos="60000" dist="29997" dir="5400000" sy="-100000" algn="bl" rotWithShape="0"/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口语交际（</a:t>
              </a:r>
              <a:r>
                <a:rPr lang="zh-CN" altLang="en-US" sz="60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  <a:reflection blurRad="6350" stA="60000" endA="900" endPos="60000" dist="29997" dir="5400000" sy="-100000" algn="bl" rotWithShape="0"/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六</a:t>
              </a:r>
              <a:r>
                <a:rPr lang="zh-CN" sz="60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  <a:reflection blurRad="6350" stA="60000" endA="900" endPos="60000" dist="29997" dir="5400000" sy="-100000" algn="bl" rotWithShape="0"/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）</a:t>
              </a:r>
              <a:endPara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Picture 2" descr="https://timgsa.baidu.com/timg?image&amp;quality=80&amp;size=b9999_10000&amp;sec=1554477327747&amp;di=a48d5ae45326627b6b7e8bea9f0b262e&amp;imgtype=0&amp;src=http%3A%2F%2Fimgsa.baidu.com%2Fexp%2Fw%3D500%2Fsign%3D621aa695851001e94e3c140f880f7b06%2F48540923dd54564e538e0b45bbde9c82d0584fe7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0" y="2362"/>
              <a:ext cx="6917" cy="3863"/>
            </a:xfrm>
            <a:prstGeom prst="rect">
              <a:avLst/>
            </a:prstGeom>
            <a:noFill/>
          </p:spPr>
        </p:pic>
      </p:grpSp>
      <p:sp>
        <p:nvSpPr>
          <p:cNvPr id="20" name="文本框 19"/>
          <p:cNvSpPr txBox="1"/>
          <p:nvPr/>
        </p:nvSpPr>
        <p:spPr>
          <a:xfrm>
            <a:off x="7489594" y="588246"/>
            <a:ext cx="1565828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人教五年级上册</a:t>
            </a:r>
            <a:endParaRPr lang="zh-CN" altLang="en-US" sz="15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100" grpId="0"/>
      <p:bldP spid="4" grpId="0"/>
      <p:bldP spid="20" grpId="0" bldLvl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40665" y="30067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谈看法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50" y="300672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b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endParaRPr lang="zh-CN" altLang="en-US" sz="20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973" y="1007420"/>
            <a:ext cx="834199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1</a:t>
            </a:r>
            <a:r>
              <a:rPr lang="zh-CN" altLang="en-US" sz="2800" dirty="0" smtClean="0"/>
              <a:t>．谈谈自己对这三个故事的理解和看法。</a:t>
            </a:r>
            <a:endParaRPr lang="zh-CN" altLang="en-US" sz="2800" dirty="0" smtClean="0"/>
          </a:p>
          <a:p>
            <a:endParaRPr lang="zh-CN" altLang="en-US" sz="2800" dirty="0" smtClean="0"/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．小组交流。学生先自由在学习小组内评说故事，提出自己的看法，小组长对不同看法进行简要记录。</a:t>
            </a:r>
            <a:endParaRPr lang="zh-CN" altLang="en-US" sz="2800" dirty="0" smtClean="0"/>
          </a:p>
          <a:p>
            <a:endParaRPr lang="zh-CN" altLang="en-US" sz="2800" dirty="0" smtClean="0"/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、全班交流。选派有代表性意见的同学在全班发表见解。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2095" y="864544"/>
            <a:ext cx="86391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2400" dirty="0" smtClean="0"/>
          </a:p>
          <a:p>
            <a:r>
              <a:rPr lang="zh-CN" altLang="en-US" sz="2400" dirty="0" smtClean="0"/>
              <a:t>故事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：爸爸教育方式不当，使冯刚畏惧考试。爸爸应该帮助他找出失败原因，鼓励他尽力在原有的基础上获得提高。</a:t>
            </a:r>
            <a:endParaRPr lang="zh-CN" altLang="en-US" sz="2400" dirty="0" smtClean="0"/>
          </a:p>
          <a:p>
            <a:endParaRPr lang="zh-CN" altLang="en-US" sz="2400" dirty="0" smtClean="0"/>
          </a:p>
          <a:p>
            <a:r>
              <a:rPr lang="zh-CN" altLang="en-US" sz="2400" dirty="0" smtClean="0">
                <a:sym typeface="+mn-ea"/>
              </a:rPr>
              <a:t>故事</a:t>
            </a:r>
            <a:r>
              <a:rPr lang="en-US" altLang="zh-CN" sz="2400" dirty="0" smtClean="0">
                <a:sym typeface="+mn-ea"/>
              </a:rPr>
              <a:t>2</a:t>
            </a:r>
            <a:r>
              <a:rPr lang="zh-CN" altLang="en-US" sz="2400" dirty="0" smtClean="0">
                <a:sym typeface="+mn-ea"/>
              </a:rPr>
              <a:t>：妈妈的包办，使刘明明养成了丢三落四的不良习惯。应该像</a:t>
            </a:r>
            <a:r>
              <a:rPr lang="en-US" altLang="zh-CN" sz="2400" dirty="0" smtClean="0">
                <a:sym typeface="+mn-ea"/>
              </a:rPr>
              <a:t>《</a:t>
            </a:r>
            <a:r>
              <a:rPr lang="zh-CN" altLang="en-US" sz="2400" dirty="0" smtClean="0">
                <a:sym typeface="+mn-ea"/>
              </a:rPr>
              <a:t>慈母情深</a:t>
            </a:r>
            <a:r>
              <a:rPr lang="en-US" altLang="zh-CN" sz="2400" dirty="0" smtClean="0">
                <a:sym typeface="+mn-ea"/>
              </a:rPr>
              <a:t>》</a:t>
            </a:r>
            <a:r>
              <a:rPr lang="zh-CN" altLang="en-US" sz="2400" dirty="0" smtClean="0">
                <a:sym typeface="+mn-ea"/>
              </a:rPr>
              <a:t>中的母亲，有意识地锻炼孩子的独立生活能力。</a:t>
            </a:r>
            <a:endParaRPr lang="zh-CN" altLang="en-US" sz="2400" dirty="0" smtClean="0">
              <a:sym typeface="+mn-ea"/>
            </a:endParaRPr>
          </a:p>
          <a:p>
            <a:endParaRPr lang="zh-CN" altLang="en-US" sz="2400" dirty="0" smtClean="0"/>
          </a:p>
          <a:p>
            <a:r>
              <a:rPr lang="zh-CN" altLang="en-US" sz="2400" dirty="0" smtClean="0"/>
              <a:t>故事</a:t>
            </a:r>
            <a:r>
              <a:rPr lang="en-US" sz="2400" dirty="0" smtClean="0"/>
              <a:t>3</a:t>
            </a:r>
            <a:r>
              <a:rPr lang="zh-CN" altLang="en-US" sz="2400" dirty="0" smtClean="0"/>
              <a:t>：李路杰的成功是爸爸正确引导的结果。</a:t>
            </a:r>
            <a:endParaRPr lang="zh-CN" altLang="en-US" sz="2400" dirty="0"/>
          </a:p>
        </p:txBody>
      </p:sp>
      <p:sp>
        <p:nvSpPr>
          <p:cNvPr id="5" name="文本框 99"/>
          <p:cNvSpPr txBox="1"/>
          <p:nvPr/>
        </p:nvSpPr>
        <p:spPr>
          <a:xfrm>
            <a:off x="63500" y="30067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讲故事</a:t>
            </a:r>
            <a:endParaRPr lang="zh-CN" altLang="en-US" sz="2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23212" y="553074"/>
            <a:ext cx="7429552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1</a:t>
            </a:r>
            <a:r>
              <a:rPr lang="zh-CN" altLang="en-US" sz="2800" dirty="0" smtClean="0"/>
              <a:t>、假如王小雅的妈妈、李刚的爸爸就在你的面前，你会怎样去劝说他们？</a:t>
            </a:r>
            <a:endParaRPr lang="zh-CN" altLang="en-US" sz="2800" dirty="0" smtClean="0"/>
          </a:p>
          <a:p>
            <a:endParaRPr lang="zh-CN" altLang="en-US" sz="2800" dirty="0" smtClean="0"/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、同学扮演</a:t>
            </a:r>
            <a:r>
              <a:rPr lang="zh-CN" altLang="en-US" sz="2800" dirty="0" smtClean="0">
                <a:sym typeface="+mn-ea"/>
              </a:rPr>
              <a:t>王小雅</a:t>
            </a:r>
            <a:r>
              <a:rPr lang="zh-CN" altLang="en-US" sz="2800" dirty="0" smtClean="0"/>
              <a:t>的妈妈，学生纷纷劝说，同学随机应变。 </a:t>
            </a:r>
            <a:endParaRPr lang="zh-CN" altLang="en-US" sz="2800" dirty="0" smtClean="0"/>
          </a:p>
          <a:p>
            <a:endParaRPr lang="zh-CN" altLang="en-US" sz="2800" dirty="0" smtClean="0"/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、学生扮演李刚的爸爸，学生根据刚才老师的提示再次劝说。</a:t>
            </a:r>
            <a:endParaRPr lang="zh-CN" altLang="en-US" sz="2800" dirty="0" smtClean="0"/>
          </a:p>
          <a:p>
            <a:endParaRPr lang="zh-CN" altLang="en-US" sz="2800" dirty="0" smtClean="0"/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、老师根据学生的表现展开评说。</a:t>
            </a:r>
            <a:endParaRPr lang="zh-CN" altLang="en-US" sz="2800" dirty="0"/>
          </a:p>
        </p:txBody>
      </p:sp>
      <p:sp>
        <p:nvSpPr>
          <p:cNvPr id="4" name="文本框 99"/>
          <p:cNvSpPr txBox="1"/>
          <p:nvPr/>
        </p:nvSpPr>
        <p:spPr>
          <a:xfrm>
            <a:off x="2763520" y="-3493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4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再创情景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00100" y="1357304"/>
            <a:ext cx="685804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dirty="0" smtClean="0"/>
              <a:t>1</a:t>
            </a:r>
            <a:r>
              <a:rPr lang="zh-CN" altLang="en-US" sz="2400" dirty="0" smtClean="0"/>
              <a:t>、在你的生活中有过类似的经历吗？你当时是怎么想的？现在又有什么新的想法？说出来与大家一起讨论。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99"/>
          <p:cNvSpPr txBox="1"/>
          <p:nvPr/>
        </p:nvSpPr>
        <p:spPr>
          <a:xfrm>
            <a:off x="63500" y="30067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分享体会</a:t>
            </a:r>
            <a:endParaRPr lang="zh-CN" altLang="en-US" sz="2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14414" y="1214428"/>
            <a:ext cx="678661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听了这么多的见解，我想同学们一定也有很多话想对你的父母说，回去以后可以把你的想法和你的父母进行沟通。世上没有不爱子女的父母，只是爱的方式各不相同。无论用哪种方式沟通，我希望每一位同学都能体谅你的父母，做一个孝顺、懂事的好孩子。能做到吗？</a:t>
            </a:r>
            <a:endParaRPr lang="zh-CN" altLang="en-US" sz="2400" dirty="0"/>
          </a:p>
        </p:txBody>
      </p:sp>
      <p:sp>
        <p:nvSpPr>
          <p:cNvPr id="4" name="文本框 99"/>
          <p:cNvSpPr txBox="1"/>
          <p:nvPr/>
        </p:nvSpPr>
        <p:spPr>
          <a:xfrm>
            <a:off x="63500" y="30067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2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42976" y="1785932"/>
            <a:ext cx="6357982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1</a:t>
            </a:r>
            <a:r>
              <a:rPr lang="zh-CN" altLang="en-US" sz="2800" dirty="0" smtClean="0"/>
              <a:t>、对爸爸妈妈说说心里话。</a:t>
            </a:r>
            <a:endParaRPr lang="zh-CN" altLang="en-US" sz="2800" dirty="0" smtClean="0"/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、学生交流。让学生自由地表达，充分表现自己对父母的感恩之情。</a:t>
            </a:r>
            <a:endParaRPr lang="zh-CN" altLang="en-US" sz="2800" dirty="0"/>
          </a:p>
        </p:txBody>
      </p:sp>
      <p:sp>
        <p:nvSpPr>
          <p:cNvPr id="4" name="文本框 99"/>
          <p:cNvSpPr txBox="1"/>
          <p:nvPr/>
        </p:nvSpPr>
        <p:spPr>
          <a:xfrm>
            <a:off x="63500" y="30067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感情升华</a:t>
            </a:r>
            <a:endParaRPr lang="zh-CN" altLang="en-US" sz="2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0034" y="1000114"/>
            <a:ext cx="787717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b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sz="2800" dirty="0" smtClean="0"/>
              <a:t>1</a:t>
            </a:r>
            <a:r>
              <a:rPr lang="zh-CN" altLang="en-US" sz="2800" dirty="0" smtClean="0"/>
              <a:t>、把这三则小故事讲给爸爸妈妈听，并让他们说说自己的想法。</a:t>
            </a:r>
            <a:endParaRPr lang="zh-CN" altLang="en-US" sz="2800" dirty="0" smtClean="0"/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、向父母讲讲自己上课的感受，表达自己对父母的感恩之情。</a:t>
            </a:r>
            <a:endParaRPr lang="zh-CN" altLang="en-US" sz="2800" dirty="0" smtClean="0"/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、收集有关父母之爱的故事、诗歌、散文。</a:t>
            </a:r>
            <a:endParaRPr lang="zh-CN" altLang="en-US" sz="2800" dirty="0"/>
          </a:p>
        </p:txBody>
      </p:sp>
      <p:sp>
        <p:nvSpPr>
          <p:cNvPr id="5" name="文本框 99"/>
          <p:cNvSpPr txBox="1"/>
          <p:nvPr/>
        </p:nvSpPr>
        <p:spPr>
          <a:xfrm>
            <a:off x="63500" y="300672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endParaRPr lang="zh-CN" altLang="en-US" sz="2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全屏显示(16:9)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楷体</vt:lpstr>
      <vt:lpstr>黑体</vt:lpstr>
      <vt:lpstr>微软雅黑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>lenovo</cp:lastModifiedBy>
  <cp:revision>141</cp:revision>
  <dcterms:created xsi:type="dcterms:W3CDTF">2017-03-17T02:28:00Z</dcterms:created>
  <dcterms:modified xsi:type="dcterms:W3CDTF">2019-11-09T05:08:38Z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