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Default Extension="xml" ContentType="application/xml"/>
  <Override PartName="/ppt/slides/slide50.xml" ContentType="application/vnd.openxmlformats-officedocument.presentationml.slide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notesSlides/notesSlide63.xml" ContentType="application/vnd.openxmlformats-officedocument.presentationml.notesSlide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notesSlides/notesSlide41.xml" ContentType="application/vnd.openxmlformats-officedocument.presentationml.notesSlide+xml"/>
  <Override PartName="/ppt/tags/tag178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slides/slide88.xml" ContentType="application/vnd.openxmlformats-officedocument.presentationml.slide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19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notesSlides/notesSlide79.xml" ContentType="application/vnd.openxmlformats-officedocument.presentationml.notesSlide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tags/tag68.xml" ContentType="application/vnd.openxmlformats-officedocument.presentationml.tags+xml"/>
  <Override PartName="/ppt/notesSlides/notesSlide46.xml" ContentType="application/vnd.openxmlformats-officedocument.presentationml.notesSlide+xml"/>
  <Override PartName="/ppt/tags/tag224.xml" ContentType="application/vnd.openxmlformats-officedocument.presentationml.tags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tags/tag213.xml" ContentType="application/vnd.openxmlformats-officedocument.presentationml.tags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notesSlides/notesSlide60.xml" ContentType="application/vnd.openxmlformats-officedocument.presentationml.notesSlide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tags/tag131.xml" ContentType="application/vnd.openxmlformats-officedocument.presentationml.tags+xml"/>
  <Override PartName="/ppt/notesSlides/notesSlide87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notesSlides/notesSlide29.xml" ContentType="application/vnd.openxmlformats-officedocument.presentationml.notesSlide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notesSlides/notesSlide76.xml" ContentType="application/vnd.openxmlformats-officedocument.presentationml.notesSlide+xml"/>
  <Override PartName="/ppt/tags/tag21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ags/tag87.xml" ContentType="application/vnd.openxmlformats-officedocument.presentationml.tags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32.xml" ContentType="application/vnd.openxmlformats-officedocument.presentationml.notesSlide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slides/slide79.xml" ContentType="application/vnd.openxmlformats-officedocument.presentationml.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notesSlides/notesSlide48.xml" ContentType="application/vnd.openxmlformats-officedocument.presentationml.notesSlide+xml"/>
  <Override PartName="/ppt/tags/tag226.xml" ContentType="application/vnd.openxmlformats-officedocument.presentationml.tags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tags/tag59.xml" ContentType="application/vnd.openxmlformats-officedocument.presentationml.tags+xml"/>
  <Override PartName="/ppt/notesSlides/notesSlide37.xml" ContentType="application/vnd.openxmlformats-officedocument.presentationml.notesSlide+xml"/>
  <Override PartName="/ppt/tags/tag215.xml" ContentType="application/vnd.openxmlformats-officedocument.presentationml.tags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notesSlides/notesSlide73.xml" ContentType="application/vnd.openxmlformats-officedocument.presentationml.notesSlide+xml"/>
  <Override PartName="/ppt/tags/tag204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notesSlides/notesSlide51.xml" ContentType="application/vnd.openxmlformats-officedocument.presentationml.notesSlide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119.xml" ContentType="application/vnd.openxmlformats-officedocument.presentationml.tags+xml"/>
  <Override PartName="/ppt/notesSlides/notesSlide40.xml" ContentType="application/vnd.openxmlformats-officedocument.presentationml.notesSlide+xml"/>
  <Override PartName="/ppt/tags/tag166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slides/slide87.xml" ContentType="application/vnd.openxmlformats-officedocument.presentationml.slide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34.xml" ContentType="application/vnd.openxmlformats-officedocument.presentationml.notesSlide+xml"/>
  <Override PartName="/ppt/tags/tag223.xml" ContentType="application/vnd.openxmlformats-officedocument.presentationml.tags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notesSlides/notesSlide23.xml" ContentType="application/vnd.openxmlformats-officedocument.presentationml.notesSlide+xml"/>
  <Override PartName="/ppt/tags/tag149.xml" ContentType="application/vnd.openxmlformats-officedocument.presentationml.tags+xml"/>
  <Override PartName="/ppt/notesSlides/notesSlide70.xml" ContentType="application/vnd.openxmlformats-officedocument.presentationml.notesSlide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tags/tag206.xml" ContentType="application/vnd.openxmlformats-officedocument.presentationml.tags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notesSlides/notesSlide53.xml" ContentType="application/vnd.openxmlformats-officedocument.presentationml.notesSlide+xml"/>
  <Override PartName="/ppt/tags/tag179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notesSlides/notesSlide42.xml" ContentType="application/vnd.openxmlformats-officedocument.presentationml.notesSlide+xml"/>
  <Override PartName="/ppt/tags/tag168.xml" ContentType="application/vnd.openxmlformats-officedocument.presentationml.tags+xml"/>
  <Override PartName="/ppt/tags/tag220.xml" ContentType="application/vnd.openxmlformats-officedocument.presentationml.tags+xml"/>
  <Default Extension="wdp" ContentType="image/vnd.ms-photo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57.xml" ContentType="application/vnd.openxmlformats-officedocument.presentationml.tags+xml"/>
  <Override PartName="/ppt/slides/slide89.xml" ContentType="application/vnd.openxmlformats-officedocument.presentationml.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36.xml" ContentType="application/vnd.openxmlformats-officedocument.presentationml.notesSlide+xml"/>
  <Override PartName="/ppt/tags/tag225.xml" ContentType="application/vnd.openxmlformats-officedocument.presentationml.tags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slides/slide12.xml" ContentType="application/vnd.openxmlformats-officedocument.presentationml.slide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notesSlides/notesSlide61.xml" ContentType="application/vnd.openxmlformats-officedocument.presentationml.notesSlide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notesSlides/notesSlide50.xml" ContentType="application/vnd.openxmlformats-officedocument.presentationml.notesSlide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66.xml" ContentType="application/vnd.openxmlformats-officedocument.presentationml.notesSlide+xml"/>
  <Override PartName="/ppt/tags/tag208.xml" ContentType="application/vnd.openxmlformats-officedocument.presentationml.tags+xml"/>
  <Override PartName="/ppt/notesSlides/notesSlide77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notesSlides/notesSlide55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notesSlides/notesSlide44.xml" ContentType="application/vnd.openxmlformats-officedocument.presentationml.notesSlide+xml"/>
  <Override PartName="/ppt/tags/tag222.xml" ContentType="application/vnd.openxmlformats-officedocument.presentationml.tags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notesSlides/notesSlide80.xml" ContentType="application/vnd.openxmlformats-officedocument.presentationml.notesSlide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49.xml" ContentType="application/vnd.openxmlformats-officedocument.presentationml.notesSlide+xml"/>
  <Override PartName="/ppt/tags/tag227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tags/tag205.xml" ContentType="application/vnd.openxmlformats-officedocument.presentationml.tags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notesSlides/notesSlide52.xml" ContentType="application/vnd.openxmlformats-officedocument.presentationml.notesSlide+xml"/>
  <Override PartName="/ppt/tags/tag52.xml" ContentType="application/vnd.openxmlformats-officedocument.presentationml.tags+xml"/>
  <Override PartName="/ppt/notesSlides/notesSlide30.xml" ContentType="application/vnd.openxmlformats-officedocument.presentationml.notesSlide+xml"/>
  <Override PartName="/ppt/tags/tag167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slides/slide77.xml" ContentType="application/vnd.openxmlformats-officedocument.presentationml.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notesSlides/notesSlide68.xml" ContentType="application/vnd.openxmlformats-officedocument.presentationml.notesSlide+xml"/>
  <Override PartName="/ppt/slides/slide55.xml" ContentType="application/vnd.openxmlformats-officedocument.presentationml.slide+xml"/>
  <Override PartName="/ppt/tags/tag10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726" r:id="rId1"/>
  </p:sldMasterIdLst>
  <p:notesMasterIdLst>
    <p:notesMasterId r:id="rId97"/>
  </p:notesMasterIdLst>
  <p:handoutMasterIdLst>
    <p:handoutMasterId r:id="rId98"/>
  </p:handoutMasterIdLst>
  <p:sldIdLst>
    <p:sldId id="880" r:id="rId2"/>
    <p:sldId id="860" r:id="rId3"/>
    <p:sldId id="861" r:id="rId4"/>
    <p:sldId id="862" r:id="rId5"/>
    <p:sldId id="881" r:id="rId6"/>
    <p:sldId id="863" r:id="rId7"/>
    <p:sldId id="864" r:id="rId8"/>
    <p:sldId id="865" r:id="rId9"/>
    <p:sldId id="886" r:id="rId10"/>
    <p:sldId id="888" r:id="rId11"/>
    <p:sldId id="889" r:id="rId12"/>
    <p:sldId id="890" r:id="rId13"/>
    <p:sldId id="891" r:id="rId14"/>
    <p:sldId id="867" r:id="rId15"/>
    <p:sldId id="892" r:id="rId16"/>
    <p:sldId id="887" r:id="rId17"/>
    <p:sldId id="868" r:id="rId18"/>
    <p:sldId id="869" r:id="rId19"/>
    <p:sldId id="870" r:id="rId20"/>
    <p:sldId id="871" r:id="rId21"/>
    <p:sldId id="872" r:id="rId22"/>
    <p:sldId id="873" r:id="rId23"/>
    <p:sldId id="874" r:id="rId24"/>
    <p:sldId id="875" r:id="rId25"/>
    <p:sldId id="876" r:id="rId26"/>
    <p:sldId id="877" r:id="rId27"/>
    <p:sldId id="256" r:id="rId28"/>
    <p:sldId id="895" r:id="rId29"/>
    <p:sldId id="896" r:id="rId30"/>
    <p:sldId id="832" r:id="rId31"/>
    <p:sldId id="901" r:id="rId32"/>
    <p:sldId id="902" r:id="rId33"/>
    <p:sldId id="849" r:id="rId34"/>
    <p:sldId id="903" r:id="rId35"/>
    <p:sldId id="904" r:id="rId36"/>
    <p:sldId id="905" r:id="rId37"/>
    <p:sldId id="906" r:id="rId38"/>
    <p:sldId id="907" r:id="rId39"/>
    <p:sldId id="908" r:id="rId40"/>
    <p:sldId id="786" r:id="rId41"/>
    <p:sldId id="846" r:id="rId42"/>
    <p:sldId id="850" r:id="rId43"/>
    <p:sldId id="909" r:id="rId44"/>
    <p:sldId id="910" r:id="rId45"/>
    <p:sldId id="911" r:id="rId46"/>
    <p:sldId id="912" r:id="rId47"/>
    <p:sldId id="913" r:id="rId48"/>
    <p:sldId id="914" r:id="rId49"/>
    <p:sldId id="915" r:id="rId50"/>
    <p:sldId id="851" r:id="rId51"/>
    <p:sldId id="916" r:id="rId52"/>
    <p:sldId id="917" r:id="rId53"/>
    <p:sldId id="918" r:id="rId54"/>
    <p:sldId id="919" r:id="rId55"/>
    <p:sldId id="920" r:id="rId56"/>
    <p:sldId id="921" r:id="rId57"/>
    <p:sldId id="922" r:id="rId58"/>
    <p:sldId id="847" r:id="rId59"/>
    <p:sldId id="852" r:id="rId60"/>
    <p:sldId id="923" r:id="rId61"/>
    <p:sldId id="856" r:id="rId62"/>
    <p:sldId id="853" r:id="rId63"/>
    <p:sldId id="854" r:id="rId64"/>
    <p:sldId id="855" r:id="rId65"/>
    <p:sldId id="897" r:id="rId66"/>
    <p:sldId id="900" r:id="rId67"/>
    <p:sldId id="899" r:id="rId68"/>
    <p:sldId id="857" r:id="rId69"/>
    <p:sldId id="924" r:id="rId70"/>
    <p:sldId id="925" r:id="rId71"/>
    <p:sldId id="837" r:id="rId72"/>
    <p:sldId id="859" r:id="rId73"/>
    <p:sldId id="801" r:id="rId74"/>
    <p:sldId id="841" r:id="rId75"/>
    <p:sldId id="858" r:id="rId76"/>
    <p:sldId id="926" r:id="rId77"/>
    <p:sldId id="834" r:id="rId78"/>
    <p:sldId id="764" r:id="rId79"/>
    <p:sldId id="927" r:id="rId80"/>
    <p:sldId id="928" r:id="rId81"/>
    <p:sldId id="827" r:id="rId82"/>
    <p:sldId id="929" r:id="rId83"/>
    <p:sldId id="930" r:id="rId84"/>
    <p:sldId id="931" r:id="rId85"/>
    <p:sldId id="932" r:id="rId86"/>
    <p:sldId id="933" r:id="rId87"/>
    <p:sldId id="934" r:id="rId88"/>
    <p:sldId id="935" r:id="rId89"/>
    <p:sldId id="936" r:id="rId90"/>
    <p:sldId id="937" r:id="rId91"/>
    <p:sldId id="938" r:id="rId92"/>
    <p:sldId id="939" r:id="rId93"/>
    <p:sldId id="940" r:id="rId94"/>
    <p:sldId id="941" r:id="rId95"/>
    <p:sldId id="942" r:id="rId96"/>
  </p:sldIdLst>
  <p:sldSz cx="12192000" cy="6858000"/>
  <p:notesSz cx="7104063" cy="10234613"/>
  <p:custDataLst>
    <p:tags r:id="rId9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9ABDD"/>
    <a:srgbClr val="B10000"/>
    <a:srgbClr val="A83C2A"/>
    <a:srgbClr val="068C0C"/>
    <a:srgbClr val="D2ECB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38" autoAdjust="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4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DF558A32-79B8-4D66-8870-6D639702AC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D211D18-4B9E-4E3A-8321-89F372BACB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AE0F7ED-8BB6-4A39-9353-7DEA973AB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2978BBD-942D-4118-AB54-FBC3B700C5C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CD050F54-1AFC-43B9-AC7A-39D547D98C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11431B7C-39BD-48ED-B571-48DBFCDF56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2C298F8-82DD-41D4-A06F-92A80903381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417C9C08-F82D-4BA8-A0DB-3CC725823D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4CA7D523-9537-43FF-BBAA-C7894FEA23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9C6105-083E-4435-9D7C-1510B934E5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B34FA1A-5C2F-4750-B8BB-EC3BEB0BDE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12EB8FCF-C140-4D4E-A383-2809348AFF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2006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7000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8784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1F0FF-0F7B-4BA8-98D4-68844034F7B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903007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8758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61145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0515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8063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1869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6846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8930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10680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8484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4221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89623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184605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2486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306801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46172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2411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89485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16694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61365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88737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54657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36365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3654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5916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27180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154562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610212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42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083535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07347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99842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67366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37482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395182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006655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676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0162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50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456344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80161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960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5065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294226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097901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000608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497818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58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094246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59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1063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1909257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122420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505772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5512260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268872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792303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282003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354174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0988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68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190560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0993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760920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546839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20729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22937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750685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8377526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387051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549666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1526304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78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03392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4564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680321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22620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81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661838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920578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03812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36893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47280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437067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344015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054813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833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B8FCF-C140-4D4E-A383-2809348AFF1F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4105036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045507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098522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43243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39091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826608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04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870B720-5793-44FE-B2FC-5D88EC6AFE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图片 12">
            <a:extLst>
              <a:ext uri="{FF2B5EF4-FFF2-40B4-BE49-F238E27FC236}">
                <a16:creationId xmlns="" xmlns:a16="http://schemas.microsoft.com/office/drawing/2014/main" id="{FCE81B4F-7390-4123-8C0B-1F50E65C438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238" y="304262"/>
            <a:ext cx="1203586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70332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>
            <a:extLst>
              <a:ext uri="{FF2B5EF4-FFF2-40B4-BE49-F238E27FC236}">
                <a16:creationId xmlns="" xmlns:a16="http://schemas.microsoft.com/office/drawing/2014/main" id="{5792E37D-B364-48F4-BC57-B152B4CD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KSO_FT">
            <a:extLst>
              <a:ext uri="{FF2B5EF4-FFF2-40B4-BE49-F238E27FC236}">
                <a16:creationId xmlns="" xmlns:a16="http://schemas.microsoft.com/office/drawing/2014/main" id="{8C146C35-84F2-417B-BFB5-A32AFA43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46577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08E8B2-6753-40C2-B5FC-04CC08B5BBF6}"/>
              </a:ext>
            </a:extLst>
          </p:cNvPr>
          <p:cNvSpPr/>
          <p:nvPr userDrawn="1"/>
        </p:nvSpPr>
        <p:spPr>
          <a:xfrm>
            <a:off x="0" y="0"/>
            <a:ext cx="1223952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238" y="304262"/>
            <a:ext cx="1203586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FD">
            <a:extLst>
              <a:ext uri="{FF2B5EF4-FFF2-40B4-BE49-F238E27FC236}">
                <a16:creationId xmlns="" xmlns:a16="http://schemas.microsoft.com/office/drawing/2014/main" id="{7B384535-BDA6-46B8-AD3D-9AE0948361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T">
            <a:extLst>
              <a:ext uri="{FF2B5EF4-FFF2-40B4-BE49-F238E27FC236}">
                <a16:creationId xmlns="" xmlns:a16="http://schemas.microsoft.com/office/drawing/2014/main" id="{F5D98720-91D2-42AD-A391-296FEE85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>
            <a:extLst>
              <a:ext uri="{FF2B5EF4-FFF2-40B4-BE49-F238E27FC236}">
                <a16:creationId xmlns="" xmlns:a16="http://schemas.microsoft.com/office/drawing/2014/main" id="{EF14E88A-EC17-41D3-814F-1F49C975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4D180-4B06-4CDA-8084-0AA14C6C2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6" name="组合 8">
            <a:extLst>
              <a:ext uri="{FF2B5EF4-FFF2-40B4-BE49-F238E27FC236}">
                <a16:creationId xmlns="" xmlns:a16="http://schemas.microsoft.com/office/drawing/2014/main" id="{7AC2D069-6846-44F1-AEC0-E97D6702ED6E}"/>
              </a:ext>
            </a:extLst>
          </p:cNvPr>
          <p:cNvGrpSpPr/>
          <p:nvPr userDrawn="1"/>
        </p:nvGrpSpPr>
        <p:grpSpPr>
          <a:xfrm>
            <a:off x="0" y="1360967"/>
            <a:ext cx="5398150" cy="5497033"/>
            <a:chOff x="0" y="1945261"/>
            <a:chExt cx="4533333" cy="4095238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A1901AAD-D25B-46DF-B226-B4B8492538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930" b="99535" l="0" r="100000">
                          <a14:foregroundMark x1="7983" y1="23256" x2="7983" y2="23256"/>
                          <a14:foregroundMark x1="1261" y1="19767" x2="11975" y2="45116"/>
                          <a14:foregroundMark x1="1681" y1="15349" x2="18067" y2="25116"/>
                          <a14:foregroundMark x1="17647" y1="25349" x2="2941" y2="56279"/>
                          <a14:foregroundMark x1="21429" y1="58605" x2="55042" y2="90465"/>
                          <a14:foregroundMark x1="71429" y1="76744" x2="95798" y2="98372"/>
                          <a14:foregroundMark x1="2311" y1="10233" x2="0" y2="1511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945261"/>
              <a:ext cx="4533333" cy="409523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413D9957-CCA1-40DC-ABE9-094ACFF5CEC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930" b="99535" l="0" r="100000">
                          <a14:foregroundMark x1="7983" y1="23256" x2="7983" y2="23256"/>
                          <a14:foregroundMark x1="1261" y1="19767" x2="11975" y2="45116"/>
                          <a14:foregroundMark x1="1681" y1="15349" x2="18067" y2="25116"/>
                          <a14:foregroundMark x1="17647" y1="25349" x2="2941" y2="56279"/>
                          <a14:foregroundMark x1="21429" y1="58605" x2="55042" y2="90465"/>
                          <a14:foregroundMark x1="71429" y1="76744" x2="95798" y2="98372"/>
                          <a14:foregroundMark x1="2311" y1="10233" x2="0" y2="15116"/>
                        </a14:backgroundRemoval>
                      </a14:imgEffect>
                    </a14:imgLayer>
                  </a14:imgProps>
                </a:ext>
              </a:extLst>
            </a:blip>
            <a:srcRect l="4707" t="88220" r="76131" b="5454"/>
            <a:stretch/>
          </p:blipFill>
          <p:spPr>
            <a:xfrm>
              <a:off x="266699" y="5364480"/>
              <a:ext cx="868681" cy="259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57679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="" xmlns:a16="http://schemas.microsoft.com/office/drawing/2014/main" id="{A8112827-A9C2-49CB-8CCA-DE0F77087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/>
          <a:lstStyle>
            <a:lvl1pPr defTabSz="914400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页脚占位符 3">
            <a:extLst>
              <a:ext uri="{FF2B5EF4-FFF2-40B4-BE49-F238E27FC236}">
                <a16:creationId xmlns="" xmlns:a16="http://schemas.microsoft.com/office/drawing/2014/main" id="{49CF6A42-B90F-48D3-AF09-04893623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/>
          <a:lstStyle>
            <a:lvl1pPr algn="ctr" defTabSz="914400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="" xmlns:a16="http://schemas.microsoft.com/office/drawing/2014/main" id="{35595DBF-705A-4758-A4D8-F85940012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/>
          <a:lstStyle>
            <a:lvl1pPr algn="r" defTabSz="914400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5A883A-BA7A-4D46-8FD1-C8F391B4378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DA8F7950-1E87-423F-9155-65D345267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041058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8ADC51-6C2A-47FF-B462-5EDDCFDF331F}" type="datetimeFigureOut">
              <a:rPr lang="zh-CN" altLang="en-US" smtClean="0"/>
              <a:pPr>
                <a:defRPr/>
              </a:pPr>
              <a:t>2020/1/15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94AFCC6-D955-48D1-8994-0FC2D5D9980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005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4431FE-6735-4E8F-AA2A-DDBCB6F77150}" type="datetimeFigureOut">
              <a:rPr lang="zh-CN" altLang="en-US" smtClean="0"/>
              <a:pPr>
                <a:defRPr/>
              </a:pPr>
              <a:t>2020/1/15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34BAAE-7174-49AC-8F63-70A550F0886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07867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6882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2C10335-83BA-45ED-80B8-1D01D5DB733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0" y="13661"/>
            <a:ext cx="12192000" cy="68306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C12C481-0AF6-4053-911B-508CE18F72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491" y="390526"/>
            <a:ext cx="115182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5060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28" r:id="rId1"/>
    <p:sldLayoutId id="2147486739" r:id="rId2"/>
    <p:sldLayoutId id="2147486740" r:id="rId3"/>
    <p:sldLayoutId id="2147486742" r:id="rId4"/>
    <p:sldLayoutId id="2147486744" r:id="rId5"/>
    <p:sldLayoutId id="2147486745" r:id="rId6"/>
    <p:sldLayoutId id="2147486746" r:id="rId7"/>
    <p:sldLayoutId id="2147486747" r:id="rId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>
            <a:reflection blurRad="6350" stA="26000" endPos="50000" dist="60007" dir="5400000" sy="-100000" algn="bl" rotWithShape="0"/>
          </a:effectLst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3"/>
        </a:buClr>
        <a:buSzPct val="110000"/>
        <a:buFont typeface="Webdings" panose="05030102010509060703" pitchFamily="18" charset="2"/>
        <a:buChar char=""/>
        <a:defRPr sz="20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46464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6.xml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9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2.xml"/><Relationship Id="rId11" Type="http://schemas.microsoft.com/office/2007/relationships/hdphoto" Target="../media/hdphoto7.wdp"/><Relationship Id="rId5" Type="http://schemas.openxmlformats.org/officeDocument/2006/relationships/tags" Target="../tags/tag38.xml"/><Relationship Id="rId10" Type="http://schemas.openxmlformats.org/officeDocument/2006/relationships/image" Target="../media/image20.png"/><Relationship Id="rId4" Type="http://schemas.openxmlformats.org/officeDocument/2006/relationships/tags" Target="../tags/tag37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1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tags" Target="../tags/tag43.xml"/><Relationship Id="rId10" Type="http://schemas.microsoft.com/office/2007/relationships/hdphoto" Target="../media/hdphoto3.wdp"/><Relationship Id="rId4" Type="http://schemas.openxmlformats.org/officeDocument/2006/relationships/tags" Target="../tags/tag42.xml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4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image" Target="../media/image9.png"/><Relationship Id="rId4" Type="http://schemas.openxmlformats.org/officeDocument/2006/relationships/tags" Target="../tags/tag47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image" Target="../media/image6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51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9.png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10" Type="http://schemas.openxmlformats.org/officeDocument/2006/relationships/tags" Target="../tags/tag59.xml"/><Relationship Id="rId19" Type="http://schemas.openxmlformats.org/officeDocument/2006/relationships/image" Target="../media/image26.png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69.xml"/><Relationship Id="rId10" Type="http://schemas.microsoft.com/office/2007/relationships/hdphoto" Target="../media/hdphoto4.wdp"/><Relationship Id="rId4" Type="http://schemas.openxmlformats.org/officeDocument/2006/relationships/tags" Target="../tags/tag68.xml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notesSlide" Target="../notesSlides/notesSlide19.xml"/><Relationship Id="rId12" Type="http://schemas.openxmlformats.org/officeDocument/2006/relationships/image" Target="../media/image9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2.xml"/><Relationship Id="rId11" Type="http://schemas.microsoft.com/office/2007/relationships/hdphoto" Target="../media/hdphoto4.wdp"/><Relationship Id="rId5" Type="http://schemas.openxmlformats.org/officeDocument/2006/relationships/tags" Target="../tags/tag74.xml"/><Relationship Id="rId10" Type="http://schemas.openxmlformats.org/officeDocument/2006/relationships/image" Target="../media/image27.png"/><Relationship Id="rId4" Type="http://schemas.openxmlformats.org/officeDocument/2006/relationships/tags" Target="../tags/tag73.xml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7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10" Type="http://schemas.openxmlformats.org/officeDocument/2006/relationships/image" Target="../media/image9.png"/><Relationship Id="rId4" Type="http://schemas.openxmlformats.org/officeDocument/2006/relationships/tags" Target="../tags/tag78.xml"/><Relationship Id="rId9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2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9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7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9.xml"/><Relationship Id="rId10" Type="http://schemas.openxmlformats.org/officeDocument/2006/relationships/image" Target="../media/image9.png"/><Relationship Id="rId4" Type="http://schemas.openxmlformats.org/officeDocument/2006/relationships/tags" Target="../tags/tag88.xml"/><Relationship Id="rId9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2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.xml"/><Relationship Id="rId10" Type="http://schemas.openxmlformats.org/officeDocument/2006/relationships/image" Target="../media/image9.png"/><Relationship Id="rId4" Type="http://schemas.openxmlformats.org/officeDocument/2006/relationships/tags" Target="../tags/tag93.xml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7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2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4.xml"/><Relationship Id="rId10" Type="http://schemas.openxmlformats.org/officeDocument/2006/relationships/image" Target="../media/image9.png"/><Relationship Id="rId4" Type="http://schemas.openxmlformats.org/officeDocument/2006/relationships/tags" Target="../tags/tag103.xml"/><Relationship Id="rId9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7.xml"/><Relationship Id="rId7" Type="http://schemas.openxmlformats.org/officeDocument/2006/relationships/notesSlide" Target="../notesSlides/notesSlide26.xml"/><Relationship Id="rId12" Type="http://schemas.openxmlformats.org/officeDocument/2006/relationships/image" Target="../media/image9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4.png"/><Relationship Id="rId5" Type="http://schemas.openxmlformats.org/officeDocument/2006/relationships/tags" Target="../tags/tag109.xml"/><Relationship Id="rId10" Type="http://schemas.microsoft.com/office/2007/relationships/hdphoto" Target="../media/hdphoto5.wdp"/><Relationship Id="rId4" Type="http://schemas.openxmlformats.org/officeDocument/2006/relationships/tags" Target="../tags/tag108.xml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10" Type="http://schemas.openxmlformats.org/officeDocument/2006/relationships/image" Target="../media/image9.png"/><Relationship Id="rId4" Type="http://schemas.openxmlformats.org/officeDocument/2006/relationships/tags" Target="../tags/tag7.xml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4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16.xml"/><Relationship Id="rId10" Type="http://schemas.microsoft.com/office/2007/relationships/hdphoto" Target="../media/hdphoto1.wdp"/><Relationship Id="rId4" Type="http://schemas.openxmlformats.org/officeDocument/2006/relationships/tags" Target="../tags/tag115.xml"/><Relationship Id="rId9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9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21.xml"/><Relationship Id="rId10" Type="http://schemas.microsoft.com/office/2007/relationships/hdphoto" Target="../media/hdphoto3.wdp"/><Relationship Id="rId4" Type="http://schemas.openxmlformats.org/officeDocument/2006/relationships/tags" Target="../tags/tag120.xml"/><Relationship Id="rId9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4.xml"/><Relationship Id="rId7" Type="http://schemas.openxmlformats.org/officeDocument/2006/relationships/notesSlide" Target="../notesSlides/notesSlide3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26.xml"/><Relationship Id="rId10" Type="http://schemas.microsoft.com/office/2007/relationships/hdphoto" Target="../media/hdphoto2.wdp"/><Relationship Id="rId4" Type="http://schemas.openxmlformats.org/officeDocument/2006/relationships/tags" Target="../tags/tag125.xml"/><Relationship Id="rId9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10" Type="http://schemas.openxmlformats.org/officeDocument/2006/relationships/image" Target="../media/image9.png"/><Relationship Id="rId4" Type="http://schemas.openxmlformats.org/officeDocument/2006/relationships/tags" Target="../tags/tag12.xml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9.xml"/><Relationship Id="rId7" Type="http://schemas.openxmlformats.org/officeDocument/2006/relationships/notesSlide" Target="../notesSlides/notesSlide40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31.xml"/><Relationship Id="rId10" Type="http://schemas.microsoft.com/office/2007/relationships/hdphoto" Target="../media/hdphoto4.wdp"/><Relationship Id="rId4" Type="http://schemas.openxmlformats.org/officeDocument/2006/relationships/tags" Target="../tags/tag130.xml"/><Relationship Id="rId9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4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9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9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41.xml"/><Relationship Id="rId10" Type="http://schemas.microsoft.com/office/2007/relationships/hdphoto" Target="../media/hdphoto5.wdp"/><Relationship Id="rId4" Type="http://schemas.openxmlformats.org/officeDocument/2006/relationships/tags" Target="../tags/tag140.xml"/><Relationship Id="rId9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44.xml"/><Relationship Id="rId7" Type="http://schemas.openxmlformats.org/officeDocument/2006/relationships/notesSlide" Target="../notesSlides/notesSlide50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46.xml"/><Relationship Id="rId10" Type="http://schemas.microsoft.com/office/2007/relationships/hdphoto" Target="../media/hdphoto6.wdp"/><Relationship Id="rId4" Type="http://schemas.openxmlformats.org/officeDocument/2006/relationships/tags" Target="../tags/tag145.xml"/><Relationship Id="rId9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49.xml"/><Relationship Id="rId7" Type="http://schemas.openxmlformats.org/officeDocument/2006/relationships/notesSlide" Target="../notesSlides/notesSlide58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51.xml"/><Relationship Id="rId10" Type="http://schemas.microsoft.com/office/2007/relationships/hdphoto" Target="../media/hdphoto7.wdp"/><Relationship Id="rId4" Type="http://schemas.openxmlformats.org/officeDocument/2006/relationships/tags" Target="../tags/tag150.xml"/><Relationship Id="rId9" Type="http://schemas.openxmlformats.org/officeDocument/2006/relationships/image" Target="../media/image52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54.xml"/><Relationship Id="rId7" Type="http://schemas.openxmlformats.org/officeDocument/2006/relationships/notesSlide" Target="../notesSlides/notesSlide59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6.xml"/><Relationship Id="rId10" Type="http://schemas.openxmlformats.org/officeDocument/2006/relationships/image" Target="../media/image9.png"/><Relationship Id="rId4" Type="http://schemas.openxmlformats.org/officeDocument/2006/relationships/tags" Target="../tags/tag155.xml"/><Relationship Id="rId9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59.xml"/><Relationship Id="rId7" Type="http://schemas.openxmlformats.org/officeDocument/2006/relationships/notesSlide" Target="../notesSlides/notesSlide61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61.xml"/><Relationship Id="rId10" Type="http://schemas.microsoft.com/office/2007/relationships/hdphoto" Target="../media/hdphoto6.wdp"/><Relationship Id="rId4" Type="http://schemas.openxmlformats.org/officeDocument/2006/relationships/tags" Target="../tags/tag160.xml"/><Relationship Id="rId9" Type="http://schemas.openxmlformats.org/officeDocument/2006/relationships/image" Target="../media/image50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64.xml"/><Relationship Id="rId7" Type="http://schemas.openxmlformats.org/officeDocument/2006/relationships/notesSlide" Target="../notesSlides/notesSlide62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66.xml"/><Relationship Id="rId10" Type="http://schemas.microsoft.com/office/2007/relationships/hdphoto" Target="../media/hdphoto5.wdp"/><Relationship Id="rId4" Type="http://schemas.openxmlformats.org/officeDocument/2006/relationships/tags" Target="../tags/tag165.xml"/><Relationship Id="rId9" Type="http://schemas.openxmlformats.org/officeDocument/2006/relationships/image" Target="../media/image45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69.xml"/><Relationship Id="rId7" Type="http://schemas.openxmlformats.org/officeDocument/2006/relationships/notesSlide" Target="../notesSlides/notesSlide6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71.xml"/><Relationship Id="rId10" Type="http://schemas.microsoft.com/office/2007/relationships/hdphoto" Target="../media/hdphoto5.wdp"/><Relationship Id="rId4" Type="http://schemas.openxmlformats.org/officeDocument/2006/relationships/tags" Target="../tags/tag170.xml"/><Relationship Id="rId9" Type="http://schemas.openxmlformats.org/officeDocument/2006/relationships/image" Target="../media/image4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74.xml"/><Relationship Id="rId7" Type="http://schemas.openxmlformats.org/officeDocument/2006/relationships/notesSlide" Target="../notesSlides/notesSlide6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6.xml"/><Relationship Id="rId10" Type="http://schemas.openxmlformats.org/officeDocument/2006/relationships/image" Target="../media/image9.png"/><Relationship Id="rId4" Type="http://schemas.openxmlformats.org/officeDocument/2006/relationships/tags" Target="../tags/tag175.xml"/><Relationship Id="rId9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7.xml"/><Relationship Id="rId4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2.xml"/><Relationship Id="rId7" Type="http://schemas.openxmlformats.org/officeDocument/2006/relationships/notesSlide" Target="../notesSlides/notesSlide68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84.xml"/><Relationship Id="rId10" Type="http://schemas.microsoft.com/office/2007/relationships/hdphoto" Target="../media/hdphoto6.wdp"/><Relationship Id="rId4" Type="http://schemas.openxmlformats.org/officeDocument/2006/relationships/tags" Target="../tags/tag183.xml"/><Relationship Id="rId9" Type="http://schemas.openxmlformats.org/officeDocument/2006/relationships/image" Target="../media/image5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9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5" Type="http://schemas.openxmlformats.org/officeDocument/2006/relationships/tags" Target="../tags/tag23.xml"/><Relationship Id="rId10" Type="http://schemas.openxmlformats.org/officeDocument/2006/relationships/image" Target="../media/image14.png"/><Relationship Id="rId4" Type="http://schemas.openxmlformats.org/officeDocument/2006/relationships/tags" Target="../tags/tag22.xml"/><Relationship Id="rId9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7.xml"/><Relationship Id="rId7" Type="http://schemas.openxmlformats.org/officeDocument/2006/relationships/notesSlide" Target="../notesSlides/notesSlide7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9.xml"/><Relationship Id="rId10" Type="http://schemas.openxmlformats.org/officeDocument/2006/relationships/image" Target="../media/image9.png"/><Relationship Id="rId4" Type="http://schemas.openxmlformats.org/officeDocument/2006/relationships/tags" Target="../tags/tag188.xml"/><Relationship Id="rId9" Type="http://schemas.openxmlformats.org/officeDocument/2006/relationships/image" Target="../media/image53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92.xml"/><Relationship Id="rId7" Type="http://schemas.openxmlformats.org/officeDocument/2006/relationships/notesSlide" Target="../notesSlides/notesSlide7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4.xml"/><Relationship Id="rId10" Type="http://schemas.openxmlformats.org/officeDocument/2006/relationships/image" Target="../media/image9.png"/><Relationship Id="rId4" Type="http://schemas.openxmlformats.org/officeDocument/2006/relationships/tags" Target="../tags/tag193.xml"/><Relationship Id="rId9" Type="http://schemas.openxmlformats.org/officeDocument/2006/relationships/image" Target="../media/image53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97.xml"/><Relationship Id="rId7" Type="http://schemas.openxmlformats.org/officeDocument/2006/relationships/notesSlide" Target="../notesSlides/notesSlide73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9" Type="http://schemas.openxmlformats.org/officeDocument/2006/relationships/image" Target="../media/image9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02.xml"/><Relationship Id="rId7" Type="http://schemas.openxmlformats.org/officeDocument/2006/relationships/notesSlide" Target="../notesSlides/notesSlide74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4.xml"/><Relationship Id="rId10" Type="http://schemas.openxmlformats.org/officeDocument/2006/relationships/image" Target="../media/image9.png"/><Relationship Id="rId4" Type="http://schemas.openxmlformats.org/officeDocument/2006/relationships/tags" Target="../tags/tag203.xml"/><Relationship Id="rId9" Type="http://schemas.openxmlformats.org/officeDocument/2006/relationships/image" Target="../media/image5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07.xml"/><Relationship Id="rId7" Type="http://schemas.openxmlformats.org/officeDocument/2006/relationships/notesSlide" Target="../notesSlides/notesSlide75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10" Type="http://schemas.openxmlformats.org/officeDocument/2006/relationships/image" Target="../media/image9.png"/><Relationship Id="rId4" Type="http://schemas.openxmlformats.org/officeDocument/2006/relationships/tags" Target="../tags/tag208.xml"/><Relationship Id="rId9" Type="http://schemas.openxmlformats.org/officeDocument/2006/relationships/image" Target="../media/image5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2.xml"/><Relationship Id="rId7" Type="http://schemas.openxmlformats.org/officeDocument/2006/relationships/notesSlide" Target="../notesSlides/notesSlide77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image" Target="../media/image9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7.xml"/><Relationship Id="rId7" Type="http://schemas.openxmlformats.org/officeDocument/2006/relationships/notesSlide" Target="../notesSlides/notesSlide78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219.xml"/><Relationship Id="rId10" Type="http://schemas.microsoft.com/office/2007/relationships/hdphoto" Target="../media/hdphoto7.wdp"/><Relationship Id="rId4" Type="http://schemas.openxmlformats.org/officeDocument/2006/relationships/tags" Target="../tags/tag218.xml"/><Relationship Id="rId9" Type="http://schemas.openxmlformats.org/officeDocument/2006/relationships/image" Target="../media/image5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6.xml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11" Type="http://schemas.microsoft.com/office/2007/relationships/hdphoto" Target="../media/hdphoto2.wdp"/><Relationship Id="rId5" Type="http://schemas.openxmlformats.org/officeDocument/2006/relationships/tags" Target="../tags/tag28.xml"/><Relationship Id="rId10" Type="http://schemas.openxmlformats.org/officeDocument/2006/relationships/image" Target="../media/image17.png"/><Relationship Id="rId4" Type="http://schemas.openxmlformats.org/officeDocument/2006/relationships/tags" Target="../tags/tag27.xml"/><Relationship Id="rId9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13" Type="http://schemas.microsoft.com/office/2007/relationships/hdphoto" Target="../media/hdphoto8.wdp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12" Type="http://schemas.openxmlformats.org/officeDocument/2006/relationships/image" Target="../media/image60.png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image" Target="../media/image6.png"/><Relationship Id="rId5" Type="http://schemas.openxmlformats.org/officeDocument/2006/relationships/tags" Target="../tags/tag224.xml"/><Relationship Id="rId10" Type="http://schemas.openxmlformats.org/officeDocument/2006/relationships/notesSlide" Target="../notesSlides/notesSlide81.xml"/><Relationship Id="rId4" Type="http://schemas.openxmlformats.org/officeDocument/2006/relationships/tags" Target="../tags/tag223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jpeg"/><Relationship Id="rId4" Type="http://schemas.openxmlformats.org/officeDocument/2006/relationships/image" Target="../media/image4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jpeg"/><Relationship Id="rId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1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9.png"/><Relationship Id="rId5" Type="http://schemas.openxmlformats.org/officeDocument/2006/relationships/tags" Target="../tags/tag33.xml"/><Relationship Id="rId10" Type="http://schemas.microsoft.com/office/2007/relationships/hdphoto" Target="../media/hdphoto6.wdp"/><Relationship Id="rId4" Type="http://schemas.openxmlformats.org/officeDocument/2006/relationships/tags" Target="../tags/tag32.xml"/><Relationship Id="rId9" Type="http://schemas.openxmlformats.org/officeDocument/2006/relationships/image" Target="../media/image18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19936" y="1567543"/>
            <a:ext cx="6240693" cy="343170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在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腊八这天，家家都熬腊八粥。粥是用各种米，各种豆，与各种干果熬成的。这不是粥，而是小型的农业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展览会。</a:t>
            </a:r>
            <a:endParaRPr lang="en-US" sz="4300" b="1" dirty="0" smtClean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339" y="740702"/>
            <a:ext cx="5037356" cy="505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2491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1" name="图片 4" descr="铅笔字格.png">
            <a:extLst>
              <a:ext uri="{FF2B5EF4-FFF2-40B4-BE49-F238E27FC236}">
                <a16:creationId xmlns="" xmlns:a16="http://schemas.microsoft.com/office/drawing/2014/main" id="{ACF89616-261B-4BD9-B2D1-54AC71CE8E0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16656" b="-2438"/>
          <a:stretch/>
        </p:blipFill>
        <p:spPr bwMode="auto">
          <a:xfrm>
            <a:off x="4626150" y="4159329"/>
            <a:ext cx="5152369" cy="106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4" descr="铅笔字格.png">
            <a:extLst>
              <a:ext uri="{FF2B5EF4-FFF2-40B4-BE49-F238E27FC236}">
                <a16:creationId xmlns="" xmlns:a16="http://schemas.microsoft.com/office/drawing/2014/main" id="{6FDB99C8-0C80-4732-A43A-2EBD514DAC6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16656" b="-2438"/>
          <a:stretch/>
        </p:blipFill>
        <p:spPr bwMode="auto">
          <a:xfrm>
            <a:off x="3588107" y="2813256"/>
            <a:ext cx="5152369" cy="106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4" descr="铅笔字格.png">
            <a:extLst>
              <a:ext uri="{FF2B5EF4-FFF2-40B4-BE49-F238E27FC236}">
                <a16:creationId xmlns="" xmlns:a16="http://schemas.microsoft.com/office/drawing/2014/main" id="{75F3EC9C-436C-4AF0-BCCF-97D7E7021E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16656" b="-2438"/>
          <a:stretch/>
        </p:blipFill>
        <p:spPr bwMode="auto">
          <a:xfrm>
            <a:off x="2522425" y="1467183"/>
            <a:ext cx="5152369" cy="106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1">
            <a:extLst>
              <a:ext uri="{FF2B5EF4-FFF2-40B4-BE49-F238E27FC236}">
                <a16:creationId xmlns="" xmlns:a16="http://schemas.microsoft.com/office/drawing/2014/main" id="{1B761F47-80AF-41F5-9462-850086AC3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9392" y="1421044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C1A4BBB-7E78-4526-A675-B6C0C6DFD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193" y="1397468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栗</a:t>
            </a:r>
          </a:p>
        </p:txBody>
      </p:sp>
      <p:sp>
        <p:nvSpPr>
          <p:cNvPr id="31" name="流程图: 资料带 30">
            <a:extLst>
              <a:ext uri="{FF2B5EF4-FFF2-40B4-BE49-F238E27FC236}">
                <a16:creationId xmlns="" xmlns:a16="http://schemas.microsoft.com/office/drawing/2014/main" id="{F3B8F8A5-EDC7-4428-830C-AEC9CF94EC7A}"/>
              </a:ext>
            </a:extLst>
          </p:cNvPr>
          <p:cNvSpPr/>
          <p:nvPr/>
        </p:nvSpPr>
        <p:spPr>
          <a:xfrm>
            <a:off x="930952" y="3810793"/>
            <a:ext cx="1931729" cy="630238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占格正确</a:t>
            </a:r>
          </a:p>
        </p:txBody>
      </p:sp>
      <p:sp>
        <p:nvSpPr>
          <p:cNvPr id="33" name="流程图: 资料带 32">
            <a:extLst>
              <a:ext uri="{FF2B5EF4-FFF2-40B4-BE49-F238E27FC236}">
                <a16:creationId xmlns="" xmlns:a16="http://schemas.microsoft.com/office/drawing/2014/main" id="{CA333310-85FD-4EE3-8371-8C2AD5BA07E7}"/>
              </a:ext>
            </a:extLst>
          </p:cNvPr>
          <p:cNvSpPr/>
          <p:nvPr/>
        </p:nvSpPr>
        <p:spPr>
          <a:xfrm>
            <a:off x="958920" y="4735858"/>
            <a:ext cx="1931728" cy="737275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结构正确</a:t>
            </a:r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6EEE7AF8-9CB9-4E3E-8451-858757C8B5A5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48" name="圆角矩形 22">
              <a:extLst>
                <a:ext uri="{FF2B5EF4-FFF2-40B4-BE49-F238E27FC236}">
                  <a16:creationId xmlns="" xmlns:a16="http://schemas.microsoft.com/office/drawing/2014/main" id="{BCBB4772-EEAA-4EEC-8E8E-87439218B69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49" name="圆角矩形 23">
              <a:extLst>
                <a:ext uri="{FF2B5EF4-FFF2-40B4-BE49-F238E27FC236}">
                  <a16:creationId xmlns="" xmlns:a16="http://schemas.microsoft.com/office/drawing/2014/main" id="{137759E7-190C-4286-8865-13258BC4399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0" name="圆角矩形 24">
              <a:extLst>
                <a:ext uri="{FF2B5EF4-FFF2-40B4-BE49-F238E27FC236}">
                  <a16:creationId xmlns="" xmlns:a16="http://schemas.microsoft.com/office/drawing/2014/main" id="{DCA31592-9FC4-4F68-810F-07B7C894301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学写生字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36A0195-DAD1-4FB2-B6EE-9E069178E0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761" b="100000" l="10000" r="987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966950" y="722974"/>
            <a:ext cx="2778788" cy="2706026"/>
          </a:xfrm>
          <a:prstGeom prst="rect">
            <a:avLst/>
          </a:prstGeom>
        </p:spPr>
      </p:pic>
      <p:sp>
        <p:nvSpPr>
          <p:cNvPr id="26" name="矩形 11">
            <a:extLst>
              <a:ext uri="{FF2B5EF4-FFF2-40B4-BE49-F238E27FC236}">
                <a16:creationId xmlns="" xmlns:a16="http://schemas.microsoft.com/office/drawing/2014/main" id="{B28C2F43-94C7-47BB-A9BE-D9FE3BED9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0064" y="1417713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</a:t>
            </a:r>
          </a:p>
        </p:txBody>
      </p:sp>
      <p:sp>
        <p:nvSpPr>
          <p:cNvPr id="27" name="矩形 11">
            <a:extLst>
              <a:ext uri="{FF2B5EF4-FFF2-40B4-BE49-F238E27FC236}">
                <a16:creationId xmlns="" xmlns:a16="http://schemas.microsoft.com/office/drawing/2014/main" id="{691B84F3-9B8E-43E3-BF66-8EEC598F7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8107" y="1417713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</a:t>
            </a:r>
          </a:p>
        </p:txBody>
      </p:sp>
      <p:sp>
        <p:nvSpPr>
          <p:cNvPr id="28" name="矩形 11">
            <a:extLst>
              <a:ext uri="{FF2B5EF4-FFF2-40B4-BE49-F238E27FC236}">
                <a16:creationId xmlns="" xmlns:a16="http://schemas.microsoft.com/office/drawing/2014/main" id="{1700B04A-A20D-4DC3-9357-64DF2F307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150" y="1417713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腻</a:t>
            </a:r>
          </a:p>
        </p:txBody>
      </p:sp>
      <p:sp>
        <p:nvSpPr>
          <p:cNvPr id="53" name="矩形 11">
            <a:extLst>
              <a:ext uri="{FF2B5EF4-FFF2-40B4-BE49-F238E27FC236}">
                <a16:creationId xmlns="" xmlns:a16="http://schemas.microsoft.com/office/drawing/2014/main" id="{5D35DF0F-DD24-4EAE-AB95-ACBDD4FAB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074" y="2767117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嘟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3A00280C-788F-44A9-928E-83572ABE9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941" y="2812564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稠</a:t>
            </a:r>
          </a:p>
        </p:txBody>
      </p:sp>
      <p:sp>
        <p:nvSpPr>
          <p:cNvPr id="56" name="矩形 11">
            <a:extLst>
              <a:ext uri="{FF2B5EF4-FFF2-40B4-BE49-F238E27FC236}">
                <a16:creationId xmlns="" xmlns:a16="http://schemas.microsoft.com/office/drawing/2014/main" id="{808869FE-0A20-45F5-91B5-25142B91F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746" y="2763786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匙</a:t>
            </a:r>
          </a:p>
        </p:txBody>
      </p:sp>
      <p:sp>
        <p:nvSpPr>
          <p:cNvPr id="57" name="矩形 11">
            <a:extLst>
              <a:ext uri="{FF2B5EF4-FFF2-40B4-BE49-F238E27FC236}">
                <a16:creationId xmlns="" xmlns:a16="http://schemas.microsoft.com/office/drawing/2014/main" id="{8ACA6555-3332-42E5-B3B3-012E1F954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3789" y="2763786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灌</a:t>
            </a:r>
          </a:p>
        </p:txBody>
      </p:sp>
      <p:sp>
        <p:nvSpPr>
          <p:cNvPr id="58" name="矩形 11">
            <a:extLst>
              <a:ext uri="{FF2B5EF4-FFF2-40B4-BE49-F238E27FC236}">
                <a16:creationId xmlns="" xmlns:a16="http://schemas.microsoft.com/office/drawing/2014/main" id="{D059DFC2-A0B5-4762-BD94-0E64F55EF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832" y="2763786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搅</a:t>
            </a:r>
          </a:p>
        </p:txBody>
      </p:sp>
      <p:sp>
        <p:nvSpPr>
          <p:cNvPr id="59" name="矩形 11">
            <a:extLst>
              <a:ext uri="{FF2B5EF4-FFF2-40B4-BE49-F238E27FC236}">
                <a16:creationId xmlns="" xmlns:a16="http://schemas.microsoft.com/office/drawing/2014/main" id="{2D418715-EA55-460D-9E60-696AF4D4E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3117" y="4113190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筷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8C51FEB9-5FD0-476B-BF71-F9518A116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8821" y="4113189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脏</a:t>
            </a:r>
          </a:p>
        </p:txBody>
      </p:sp>
      <p:sp>
        <p:nvSpPr>
          <p:cNvPr id="62" name="矩形 11">
            <a:extLst>
              <a:ext uri="{FF2B5EF4-FFF2-40B4-BE49-F238E27FC236}">
                <a16:creationId xmlns="" xmlns:a16="http://schemas.microsoft.com/office/drawing/2014/main" id="{3BE95DB4-1385-4CFB-8B0F-67F03FFC1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3789" y="4109859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</a:p>
        </p:txBody>
      </p:sp>
      <p:sp>
        <p:nvSpPr>
          <p:cNvPr id="63" name="矩形 11">
            <a:extLst>
              <a:ext uri="{FF2B5EF4-FFF2-40B4-BE49-F238E27FC236}">
                <a16:creationId xmlns="" xmlns:a16="http://schemas.microsoft.com/office/drawing/2014/main" id="{C3C8F2D4-1FAA-45B2-8C2B-63525C440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832" y="4109859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</a:t>
            </a:r>
          </a:p>
        </p:txBody>
      </p:sp>
      <p:sp>
        <p:nvSpPr>
          <p:cNvPr id="64" name="矩形 11">
            <a:extLst>
              <a:ext uri="{FF2B5EF4-FFF2-40B4-BE49-F238E27FC236}">
                <a16:creationId xmlns="" xmlns:a16="http://schemas.microsoft.com/office/drawing/2014/main" id="{5D37E249-9EB9-482B-9E9C-0F6E71E90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875" y="4109859"/>
            <a:ext cx="888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</a:p>
        </p:txBody>
      </p:sp>
      <p:sp>
        <p:nvSpPr>
          <p:cNvPr id="65" name="流程图: 资料带 64">
            <a:extLst>
              <a:ext uri="{FF2B5EF4-FFF2-40B4-BE49-F238E27FC236}">
                <a16:creationId xmlns="" xmlns:a16="http://schemas.microsoft.com/office/drawing/2014/main" id="{97FAF373-5A43-41CF-86D5-0FEF543E747C}"/>
              </a:ext>
            </a:extLst>
          </p:cNvPr>
          <p:cNvSpPr/>
          <p:nvPr/>
        </p:nvSpPr>
        <p:spPr>
          <a:xfrm>
            <a:off x="912180" y="2812564"/>
            <a:ext cx="1931729" cy="630238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认真观察</a:t>
            </a:r>
          </a:p>
        </p:txBody>
      </p:sp>
      <p:sp>
        <p:nvSpPr>
          <p:cNvPr id="2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500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0203839"/>
              </p:ext>
            </p:extLst>
          </p:nvPr>
        </p:nvGraphicFramePr>
        <p:xfrm>
          <a:off x="2783200" y="2914212"/>
          <a:ext cx="1974936" cy="2038181"/>
        </p:xfrm>
        <a:graphic>
          <a:graphicData uri="http://schemas.openxmlformats.org/drawingml/2006/table">
            <a:tbl>
              <a:tblPr/>
              <a:tblGrid>
                <a:gridCol w="987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74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833647" y="2782599"/>
            <a:ext cx="1894023" cy="22250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39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841880" y="1604798"/>
            <a:ext cx="2966088" cy="111825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6700" b="1" dirty="0" err="1" smtClean="0">
                <a:latin typeface="zypyyb" panose="02010600060101010101" pitchFamily="2" charset="-122"/>
                <a:ea typeface="zypyyb" panose="02010600060101010101" pitchFamily="2" charset="-122"/>
                <a:sym typeface="楷体" panose="02010609060101010101" pitchFamily="49" charset="-122"/>
              </a:rPr>
              <a:t>zhōu</a:t>
            </a:r>
            <a:endParaRPr lang="en-US" altLang="zh-CN" sz="6700" b="1" dirty="0">
              <a:solidFill>
                <a:prstClr val="black"/>
              </a:solidFill>
              <a:latin typeface="zypyyb" panose="02010600060101010101" pitchFamily="2" charset="-122"/>
              <a:ea typeface="zypyyb" panose="02010600060101010101" pitchFamily="2" charset="-122"/>
              <a:cs typeface="汉语拼音" panose="02010600030101010101" pitchFamily="34" charset="0"/>
              <a:sym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6378309" y="2075550"/>
            <a:ext cx="4088831" cy="1201407"/>
          </a:xfrm>
          <a:prstGeom prst="borderCallout2">
            <a:avLst>
              <a:gd name="adj1" fmla="val 18750"/>
              <a:gd name="adj2" fmla="val 213"/>
              <a:gd name="adj3" fmla="val 18750"/>
              <a:gd name="adj4" fmla="val -16667"/>
              <a:gd name="adj5" fmla="val 185002"/>
              <a:gd name="adj6" fmla="val -5366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just"/>
            <a:r>
              <a:rPr lang="zh-CN" altLang="en-US" sz="3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这里没有点、提。</a:t>
            </a:r>
            <a:endParaRPr lang="en-US" altLang="zh-CN" sz="3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4655840" y="548681"/>
            <a:ext cx="2592288" cy="76944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3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2057400" y="4968217"/>
            <a:ext cx="4038600" cy="131574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3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米粥  熬粥  </a:t>
            </a:r>
            <a:endParaRPr lang="zh-CN" altLang="en-US" sz="53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97" t="8983" r="6250" b="14287"/>
          <a:stretch/>
        </p:blipFill>
        <p:spPr bwMode="auto">
          <a:xfrm>
            <a:off x="6498888" y="3452632"/>
            <a:ext cx="3725571" cy="263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2618206"/>
              </p:ext>
            </p:extLst>
          </p:nvPr>
        </p:nvGraphicFramePr>
        <p:xfrm>
          <a:off x="2255573" y="2736756"/>
          <a:ext cx="1974936" cy="2038181"/>
        </p:xfrm>
        <a:graphic>
          <a:graphicData uri="http://schemas.openxmlformats.org/drawingml/2006/table">
            <a:tbl>
              <a:tblPr/>
              <a:tblGrid>
                <a:gridCol w="987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74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306021" y="2605143"/>
            <a:ext cx="1894023" cy="22250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9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腻</a:t>
            </a:r>
            <a:endParaRPr lang="zh-CN" altLang="en-US" sz="139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784064" y="1427341"/>
            <a:ext cx="1967787" cy="111825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6700" b="1" dirty="0" err="1">
                <a:latin typeface="zypyyb" panose="02010600060101010101" pitchFamily="2" charset="-122"/>
                <a:ea typeface="zypyyb" panose="02010600060101010101" pitchFamily="2" charset="-122"/>
                <a:sym typeface="楷体" panose="02010609060101010101" pitchFamily="49" charset="-122"/>
              </a:rPr>
              <a:t>nì</a:t>
            </a:r>
            <a:endParaRPr lang="en-US" sz="6700" b="1" dirty="0">
              <a:latin typeface="zypyyb" panose="02010600060101010101" pitchFamily="2" charset="-122"/>
              <a:ea typeface="zypyyb" panose="0201060006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5485401" y="1220755"/>
            <a:ext cx="4916593" cy="1754293"/>
          </a:xfrm>
          <a:prstGeom prst="borderCallout2">
            <a:avLst>
              <a:gd name="adj1" fmla="val 18750"/>
              <a:gd name="adj2" fmla="val 213"/>
              <a:gd name="adj3" fmla="val 60268"/>
              <a:gd name="adj4" fmla="val -7650"/>
              <a:gd name="adj5" fmla="val 156093"/>
              <a:gd name="adj6" fmla="val -3413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4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斜钩上面没有撇。</a:t>
            </a:r>
            <a:endParaRPr lang="zh-CN" altLang="en-US" sz="4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01" b="27422"/>
          <a:stretch/>
        </p:blipFill>
        <p:spPr bwMode="auto">
          <a:xfrm>
            <a:off x="5664384" y="3332990"/>
            <a:ext cx="4124851" cy="2490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2297615"/>
              </p:ext>
            </p:extLst>
          </p:nvPr>
        </p:nvGraphicFramePr>
        <p:xfrm>
          <a:off x="2351584" y="2640745"/>
          <a:ext cx="1974936" cy="2038181"/>
        </p:xfrm>
        <a:graphic>
          <a:graphicData uri="http://schemas.openxmlformats.org/drawingml/2006/table">
            <a:tbl>
              <a:tblPr/>
              <a:tblGrid>
                <a:gridCol w="987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74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402031" y="2509132"/>
            <a:ext cx="1894023" cy="22250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9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灌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435197" y="1331331"/>
            <a:ext cx="2700696" cy="111675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6700" b="1" dirty="0" err="1">
                <a:solidFill>
                  <a:prstClr val="black"/>
                </a:solidFill>
                <a:latin typeface="zypyyb" panose="02010600060101010101" pitchFamily="2" charset="-122"/>
                <a:ea typeface="zypyyb" panose="02010600060101010101" pitchFamily="2" charset="-122"/>
                <a:sym typeface="楷体" panose="02010609060101010101" pitchFamily="49" charset="-122"/>
              </a:rPr>
              <a:t>ɡuàn</a:t>
            </a:r>
            <a:endParaRPr lang="en-US" altLang="zh-CN" sz="6700" b="1" dirty="0" err="1">
              <a:solidFill>
                <a:prstClr val="black"/>
              </a:solidFill>
              <a:latin typeface="zypyyb" panose="02010600060101010101" pitchFamily="2" charset="-122"/>
              <a:ea typeface="zypyyb" panose="02010600060101010101" pitchFamily="2" charset="-122"/>
              <a:cs typeface="汉语拼音" panose="02010600030101010101" pitchFamily="34" charset="0"/>
              <a:sym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5581412" y="1124745"/>
            <a:ext cx="3874963" cy="1384388"/>
          </a:xfrm>
          <a:prstGeom prst="borderCallout2">
            <a:avLst>
              <a:gd name="adj1" fmla="val 18750"/>
              <a:gd name="adj2" fmla="val 213"/>
              <a:gd name="adj3" fmla="val 49631"/>
              <a:gd name="adj4" fmla="val -9582"/>
              <a:gd name="adj5" fmla="val 140701"/>
              <a:gd name="adj6" fmla="val -4239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just"/>
            <a:r>
              <a:rPr lang="zh-CN" altLang="en-US" sz="3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草字头要写小，放在右</a:t>
            </a:r>
            <a:r>
              <a:rPr lang="zh-CN" altLang="en-US" sz="3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半部分。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5" t="9631" r="3766" b="8462"/>
          <a:stretch/>
        </p:blipFill>
        <p:spPr bwMode="auto">
          <a:xfrm>
            <a:off x="5612662" y="2746261"/>
            <a:ext cx="4307821" cy="289439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91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EAEB496-9D96-4B18-A7C5-AE18B9CD4F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6937" y="2959288"/>
            <a:ext cx="2386231" cy="2386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86D9038A-E42C-4F17-A2E8-339A1B221745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B9CCC960-B643-4716-8738-7AB2F48D430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5" name="圆角矩形 23">
              <a:extLst>
                <a:ext uri="{FF2B5EF4-FFF2-40B4-BE49-F238E27FC236}">
                  <a16:creationId xmlns="" xmlns:a16="http://schemas.microsoft.com/office/drawing/2014/main" id="{C3F73ED7-46B6-446F-BE2E-7E6FBDA93EB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圆角矩形 24">
              <a:extLst>
                <a:ext uri="{FF2B5EF4-FFF2-40B4-BE49-F238E27FC236}">
                  <a16:creationId xmlns="" xmlns:a16="http://schemas.microsoft.com/office/drawing/2014/main" id="{81711FC0-CF7B-4289-ABAB-DFC6A63B8A7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认读生词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2CD2D2-454D-44B1-A185-9F77393A7899}"/>
              </a:ext>
            </a:extLst>
          </p:cNvPr>
          <p:cNvSpPr/>
          <p:nvPr/>
        </p:nvSpPr>
        <p:spPr>
          <a:xfrm>
            <a:off x="4013793" y="2704411"/>
            <a:ext cx="6003815" cy="2895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ct val="35000"/>
              </a:spcAft>
              <a:defRPr/>
            </a:pPr>
            <a:r>
              <a:rPr lang="zh-CN" altLang="en-US" sz="44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糊涂  搅和  浓稠  </a:t>
            </a:r>
            <a:endParaRPr lang="en-US" altLang="zh-CN" sz="4400" b="1" kern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  <a:spcAft>
                <a:spcPct val="35000"/>
              </a:spcAft>
              <a:defRPr/>
            </a:pPr>
            <a:r>
              <a:rPr lang="zh-CN" altLang="en-US" sz="44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可靠  猜想</a:t>
            </a:r>
            <a:r>
              <a:rPr lang="en-US" altLang="zh-CN" sz="44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44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粉碎  </a:t>
            </a:r>
            <a:endParaRPr lang="en-US" altLang="zh-CN" sz="4400" b="1" kern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  <a:spcAft>
                <a:spcPct val="35000"/>
              </a:spcAft>
              <a:defRPr/>
            </a:pPr>
            <a:r>
              <a:rPr lang="zh-CN" altLang="en-US" sz="44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外套  腊肉  解释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7A6F1E2B-608C-41D9-8661-08742A4CD74A}"/>
              </a:ext>
            </a:extLst>
          </p:cNvPr>
          <p:cNvSpPr/>
          <p:nvPr/>
        </p:nvSpPr>
        <p:spPr>
          <a:xfrm>
            <a:off x="1438110" y="1257603"/>
            <a:ext cx="10278968" cy="11099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同桌一起读一读，比一比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谁读得准确。尝试用一个词语说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句子，用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几个词语说一段话。</a:t>
            </a: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9048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93595" y="664529"/>
            <a:ext cx="2592288" cy="666849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478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7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词语解释</a:t>
              </a:r>
              <a:endParaRPr lang="zh-CN" altLang="en-US" sz="37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93327" y="1508761"/>
            <a:ext cx="10699327" cy="1261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嘟囔：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不断地、含混地自言自语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。</a:t>
            </a:r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文中是说锅中的叹气像是在自言自语。</a:t>
            </a:r>
            <a:endParaRPr lang="zh-CN" altLang="en-US" sz="3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5742" y="2803543"/>
            <a:ext cx="8434493" cy="69596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他嘴里还不住地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嘟囔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，像有点不满似的。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793326" y="4219787"/>
            <a:ext cx="7990972" cy="1261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孥孥：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孥，儿女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。</a:t>
            </a:r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文中是妈妈对八儿</a:t>
            </a: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的爱称，表现了妈妈对八儿的</a:t>
            </a:r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宠爱。</a:t>
            </a:r>
            <a:endParaRPr lang="zh-CN" altLang="en-US" sz="3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楷体" panose="02010609060101010101" pitchFamily="49" charset="-122"/>
            </a:endParaRPr>
          </a:p>
        </p:txBody>
      </p:sp>
      <p:pic>
        <p:nvPicPr>
          <p:cNvPr id="5" name="图片 4" descr="5954b79eb1140[1]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11811" y="3114467"/>
            <a:ext cx="3095413" cy="309541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56472" y="3621022"/>
            <a:ext cx="1751753" cy="70696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en-US" altLang="zh-CN" sz="4000" dirty="0" err="1" smtClean="0">
                <a:latin typeface="zypyyb" panose="02010600060101010101" pitchFamily="2" charset="-122"/>
                <a:ea typeface="zypyyb" panose="02010600060101010101" pitchFamily="2" charset="-122"/>
                <a:sym typeface="楷体" panose="02010609060101010101" pitchFamily="49" charset="-122"/>
              </a:rPr>
              <a:t>nú</a:t>
            </a:r>
            <a:endParaRPr lang="en-US" sz="4000" dirty="0">
              <a:latin typeface="zypyyb" panose="02010600060101010101" pitchFamily="2" charset="-122"/>
              <a:ea typeface="zypyyb" panose="02010600060101010101" pitchFamily="2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82832" y="2846357"/>
            <a:ext cx="9404770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课文，注意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字音，思考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：本文围绕腊八粥写了什么？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B9484B48-12D7-4C8E-9D29-F86AF77B68F8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8" name="圆角矩形 22">
              <a:extLst>
                <a:ext uri="{FF2B5EF4-FFF2-40B4-BE49-F238E27FC236}">
                  <a16:creationId xmlns="" xmlns:a16="http://schemas.microsoft.com/office/drawing/2014/main" id="{9FE07181-A5AB-406F-93FC-0A1BE4C9206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0" name="圆角矩形 23">
              <a:extLst>
                <a:ext uri="{FF2B5EF4-FFF2-40B4-BE49-F238E27FC236}">
                  <a16:creationId xmlns="" xmlns:a16="http://schemas.microsoft.com/office/drawing/2014/main" id="{5C7186EF-7E30-4008-B0CB-BA65E68E286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1" name="圆角矩形 24">
              <a:extLst>
                <a:ext uri="{FF2B5EF4-FFF2-40B4-BE49-F238E27FC236}">
                  <a16:creationId xmlns="" xmlns:a16="http://schemas.microsoft.com/office/drawing/2014/main" id="{3454A445-B80D-4BE4-A35B-1C6CDA88A6A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整体感知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9924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2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菱形 30">
            <a:extLst>
              <a:ext uri="{FF2B5EF4-FFF2-40B4-BE49-F238E27FC236}">
                <a16:creationId xmlns="" xmlns:a16="http://schemas.microsoft.com/office/drawing/2014/main" id="{B3D7A297-F12F-4602-9473-76F0D9760D19}"/>
              </a:ext>
            </a:extLst>
          </p:cNvPr>
          <p:cNvSpPr/>
          <p:nvPr/>
        </p:nvSpPr>
        <p:spPr>
          <a:xfrm>
            <a:off x="6152902" y="4271724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>
            <a:extLst>
              <a:ext uri="{FF2B5EF4-FFF2-40B4-BE49-F238E27FC236}">
                <a16:creationId xmlns="" xmlns:a16="http://schemas.microsoft.com/office/drawing/2014/main" id="{27C323B3-FF39-4F29-B95A-D83B9FFB58F5}"/>
              </a:ext>
            </a:extLst>
          </p:cNvPr>
          <p:cNvSpPr/>
          <p:nvPr/>
        </p:nvSpPr>
        <p:spPr>
          <a:xfrm>
            <a:off x="6152902" y="2303582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="" xmlns:a16="http://schemas.microsoft.com/office/drawing/2014/main" id="{83B514F8-8AAD-44CC-9376-2CA9DADDE623}"/>
              </a:ext>
            </a:extLst>
          </p:cNvPr>
          <p:cNvSpPr/>
          <p:nvPr/>
        </p:nvSpPr>
        <p:spPr>
          <a:xfrm>
            <a:off x="6181641" y="3287808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3">
            <a:extLst>
              <a:ext uri="{FF2B5EF4-FFF2-40B4-BE49-F238E27FC236}">
                <a16:creationId xmlns="" xmlns:a16="http://schemas.microsoft.com/office/drawing/2014/main" id="{F69625A0-8754-4E15-9365-8F984AE8BF68}"/>
              </a:ext>
            </a:extLst>
          </p:cNvPr>
          <p:cNvSpPr/>
          <p:nvPr/>
        </p:nvSpPr>
        <p:spPr>
          <a:xfrm>
            <a:off x="2843632" y="1406927"/>
            <a:ext cx="6128297" cy="670877"/>
          </a:xfrm>
          <a:prstGeom prst="wedgeRoundRectCallout">
            <a:avLst>
              <a:gd name="adj1" fmla="val -20948"/>
              <a:gd name="adj2" fmla="val 45681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认真朗读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课文，完成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任务。</a:t>
            </a:r>
          </a:p>
        </p:txBody>
      </p:sp>
      <p:grpSp>
        <p:nvGrpSpPr>
          <p:cNvPr id="4" name="组合 15">
            <a:extLst>
              <a:ext uri="{FF2B5EF4-FFF2-40B4-BE49-F238E27FC236}">
                <a16:creationId xmlns="" xmlns:a16="http://schemas.microsoft.com/office/drawing/2014/main" id="{2E1FEAD4-D47E-44FB-832A-698EECFC40AF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20" name="圆角矩形 22">
              <a:extLst>
                <a:ext uri="{FF2B5EF4-FFF2-40B4-BE49-F238E27FC236}">
                  <a16:creationId xmlns="" xmlns:a16="http://schemas.microsoft.com/office/drawing/2014/main" id="{CE6BFF7B-6CC9-46B7-9727-0AE4C951D89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1" name="圆角矩形 23">
              <a:extLst>
                <a:ext uri="{FF2B5EF4-FFF2-40B4-BE49-F238E27FC236}">
                  <a16:creationId xmlns="" xmlns:a16="http://schemas.microsoft.com/office/drawing/2014/main" id="{76B1BD35-6D0A-4E36-85F6-057BE4C4D1F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圆角矩形 24">
              <a:extLst>
                <a:ext uri="{FF2B5EF4-FFF2-40B4-BE49-F238E27FC236}">
                  <a16:creationId xmlns="" xmlns:a16="http://schemas.microsoft.com/office/drawing/2014/main" id="{0354A742-2325-4FB5-A08F-C29CA6B17D76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初读课文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9">
            <a:extLst>
              <a:ext uri="{FF2B5EF4-FFF2-40B4-BE49-F238E27FC236}">
                <a16:creationId xmlns="" xmlns:a16="http://schemas.microsoft.com/office/drawing/2014/main" id="{F90801BB-5954-422B-8172-7F03785EA50B}"/>
              </a:ext>
            </a:extLst>
          </p:cNvPr>
          <p:cNvGrpSpPr>
            <a:grpSpLocks/>
          </p:cNvGrpSpPr>
          <p:nvPr/>
        </p:nvGrpSpPr>
        <p:grpSpPr bwMode="auto">
          <a:xfrm>
            <a:off x="5635185" y="1779035"/>
            <a:ext cx="4897940" cy="3672038"/>
            <a:chOff x="4423180" y="1701800"/>
            <a:chExt cx="5386684" cy="4956175"/>
          </a:xfrm>
        </p:grpSpPr>
        <p:cxnSp>
          <p:nvCxnSpPr>
            <p:cNvPr id="15" name="MH_Other_1">
              <a:extLst>
                <a:ext uri="{FF2B5EF4-FFF2-40B4-BE49-F238E27FC236}">
                  <a16:creationId xmlns="" xmlns:a16="http://schemas.microsoft.com/office/drawing/2014/main" id="{5E092171-9F07-4A17-BA7D-027B9B82C7A9}"/>
                </a:ext>
              </a:extLst>
            </p:cNvPr>
            <p:cNvCxnSpPr>
              <a:cxnSpLocks noChangeShapeType="1"/>
            </p:cNvCxnSpPr>
            <p:nvPr>
              <p:custDataLst>
                <p:tags r:id="rId3"/>
              </p:custDataLst>
            </p:nvPr>
          </p:nvCxnSpPr>
          <p:spPr bwMode="auto">
            <a:xfrm>
              <a:off x="4481513" y="1701800"/>
              <a:ext cx="0" cy="4956175"/>
            </a:xfrm>
            <a:prstGeom prst="line">
              <a:avLst/>
            </a:prstGeom>
            <a:noFill/>
            <a:ln w="28575" algn="ctr">
              <a:solidFill>
                <a:srgbClr val="C2E088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MH_Other_2">
              <a:extLst>
                <a:ext uri="{FF2B5EF4-FFF2-40B4-BE49-F238E27FC236}">
                  <a16:creationId xmlns="" xmlns:a16="http://schemas.microsoft.com/office/drawing/2014/main" id="{FB2E8286-B472-41BB-9A84-7F33B4992E3E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423180" y="2620963"/>
              <a:ext cx="112701" cy="11430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D6EAA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MH_Other_3">
              <a:extLst>
                <a:ext uri="{FF2B5EF4-FFF2-40B4-BE49-F238E27FC236}">
                  <a16:creationId xmlns="" xmlns:a16="http://schemas.microsoft.com/office/drawing/2014/main" id="{150674A6-F5C3-4095-A685-B4AFA90450BD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423180" y="3892550"/>
              <a:ext cx="112701" cy="11430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D6EAA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MH_Other_4">
              <a:extLst>
                <a:ext uri="{FF2B5EF4-FFF2-40B4-BE49-F238E27FC236}">
                  <a16:creationId xmlns="" xmlns:a16="http://schemas.microsoft.com/office/drawing/2014/main" id="{DDAD6DC8-1B07-4C5F-9064-4B3B42E5CCE2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423180" y="5141913"/>
              <a:ext cx="112701" cy="112712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D6EAA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MH_Other_5">
              <a:extLst>
                <a:ext uri="{FF2B5EF4-FFF2-40B4-BE49-F238E27FC236}">
                  <a16:creationId xmlns="" xmlns:a16="http://schemas.microsoft.com/office/drawing/2014/main" id="{8167B8DE-D562-4D34-88D1-75B5EEC48CA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flipH="1">
              <a:off x="5191988" y="5031057"/>
              <a:ext cx="630172" cy="9658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dirty="0">
                  <a:solidFill>
                    <a:srgbClr val="FFFFFF"/>
                  </a:solidFill>
                  <a:latin typeface="Arial Rounded MT Bold" pitchFamily="34" charset="0"/>
                  <a:cs typeface="Times New Roman" pitchFamily="18" charset="0"/>
                </a:rPr>
                <a:t>3</a:t>
              </a:r>
              <a:endParaRPr lang="zh-CN" altLang="en-US" sz="4050" dirty="0">
                <a:solidFill>
                  <a:srgbClr val="FFFFFF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4" name="MH_Other_6">
              <a:extLst>
                <a:ext uri="{FF2B5EF4-FFF2-40B4-BE49-F238E27FC236}">
                  <a16:creationId xmlns="" xmlns:a16="http://schemas.microsoft.com/office/drawing/2014/main" id="{584B55E3-41B0-4352-B053-4C3952EF0C7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flipH="1">
              <a:off x="5191986" y="3738826"/>
              <a:ext cx="630173" cy="7143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dirty="0">
                  <a:solidFill>
                    <a:srgbClr val="FFFFFF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zh-CN" altLang="en-US" sz="4050" dirty="0">
                <a:solidFill>
                  <a:srgbClr val="FFFFFF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5" name="MH_Text_2">
              <a:extLst>
                <a:ext uri="{FF2B5EF4-FFF2-40B4-BE49-F238E27FC236}">
                  <a16:creationId xmlns="" xmlns:a16="http://schemas.microsoft.com/office/drawing/2014/main" id="{F0BC3C8B-3F50-4C68-B105-F497CB0995E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409474" y="3227846"/>
              <a:ext cx="2889178" cy="1806575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kern="0" dirty="0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itchFamily="34" charset="0"/>
                </a:rPr>
                <a:t>走进人物内心。</a:t>
              </a:r>
              <a:endParaRPr lang="en-US" altLang="zh-CN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endParaRPr>
            </a:p>
          </p:txBody>
        </p:sp>
        <p:sp>
          <p:nvSpPr>
            <p:cNvPr id="26" name="MH_Text_3">
              <a:extLst>
                <a:ext uri="{FF2B5EF4-FFF2-40B4-BE49-F238E27FC236}">
                  <a16:creationId xmlns="" xmlns:a16="http://schemas.microsoft.com/office/drawing/2014/main" id="{5BDA1E51-5346-4759-8F82-0A67541CEB7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441081" y="4610682"/>
              <a:ext cx="3368783" cy="1806575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kern="0" dirty="0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itchFamily="34" charset="0"/>
                </a:rPr>
                <a:t>在旁边做好批注。</a:t>
              </a:r>
              <a:endParaRPr lang="en-US" altLang="zh-CN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endParaRPr>
            </a:p>
          </p:txBody>
        </p:sp>
        <p:sp>
          <p:nvSpPr>
            <p:cNvPr id="27" name="MH_Text_1">
              <a:extLst>
                <a:ext uri="{FF2B5EF4-FFF2-40B4-BE49-F238E27FC236}">
                  <a16:creationId xmlns="" xmlns:a16="http://schemas.microsoft.com/office/drawing/2014/main" id="{654A25B2-C900-4095-95A4-B1EAE9CC700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382291" y="1893865"/>
              <a:ext cx="2943542" cy="1806575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3200" kern="0" dirty="0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itchFamily="34" charset="0"/>
                </a:rPr>
                <a:t>梳理课文内容。</a:t>
              </a:r>
              <a:endParaRPr lang="en-US" altLang="zh-CN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endParaRPr>
            </a:p>
          </p:txBody>
        </p:sp>
        <p:sp>
          <p:nvSpPr>
            <p:cNvPr id="29" name="MH_Other_7">
              <a:extLst>
                <a:ext uri="{FF2B5EF4-FFF2-40B4-BE49-F238E27FC236}">
                  <a16:creationId xmlns="" xmlns:a16="http://schemas.microsoft.com/office/drawing/2014/main" id="{0D9142AE-D375-41C2-B375-E4BF18D172C0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 flipH="1">
              <a:off x="5173991" y="2406650"/>
              <a:ext cx="630172" cy="715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dirty="0">
                  <a:solidFill>
                    <a:srgbClr val="FFFFFF"/>
                  </a:solidFill>
                  <a:latin typeface="Arial Rounded MT Bold" pitchFamily="34" charset="0"/>
                  <a:cs typeface="Times New Roman" pitchFamily="18" charset="0"/>
                </a:rPr>
                <a:t>1</a:t>
              </a:r>
              <a:endParaRPr lang="zh-CN" altLang="en-US" sz="4050" dirty="0">
                <a:solidFill>
                  <a:srgbClr val="FFFFFF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C071B76-9BC5-43C9-A408-B1424E66F0FB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370257" y="2455445"/>
            <a:ext cx="4099821" cy="2730679"/>
          </a:xfrm>
          <a:prstGeom prst="rect">
            <a:avLst/>
          </a:prstGeom>
        </p:spPr>
      </p:pic>
      <p:sp>
        <p:nvSpPr>
          <p:cNvPr id="2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2490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整体感知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标注 14">
            <a:extLst>
              <a:ext uri="{FF2B5EF4-FFF2-40B4-BE49-F238E27FC236}">
                <a16:creationId xmlns="" xmlns:a16="http://schemas.microsoft.com/office/drawing/2014/main" id="{75710376-44E3-493A-BE61-30B2E0048B55}"/>
              </a:ext>
            </a:extLst>
          </p:cNvPr>
          <p:cNvSpPr/>
          <p:nvPr/>
        </p:nvSpPr>
        <p:spPr>
          <a:xfrm>
            <a:off x="3676060" y="1304519"/>
            <a:ext cx="5227324" cy="674061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文中是怎样描写腊八粥的？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853787-3D32-406F-AFAE-56084460A481}"/>
              </a:ext>
            </a:extLst>
          </p:cNvPr>
          <p:cNvSpPr/>
          <p:nvPr/>
        </p:nvSpPr>
        <p:spPr>
          <a:xfrm>
            <a:off x="2479722" y="2506493"/>
            <a:ext cx="9035338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    把小米、饭豆、枣、栗、白糖、花生仁儿合拢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来，糊糊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涂涂煮成一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锅，</a:t>
            </a:r>
            <a:r>
              <a:rPr lang="zh-CN" altLang="en-US" sz="3200" dirty="0" smtClean="0">
                <a:solidFill>
                  <a:srgbClr val="B10000"/>
                </a:solidFill>
                <a:latin typeface="楷体" pitchFamily="49" charset="-122"/>
                <a:ea typeface="楷体"/>
                <a:sym typeface="+mn-ea"/>
              </a:rPr>
              <a:t>让</a:t>
            </a:r>
            <a:r>
              <a:rPr lang="zh-CN" altLang="en-US" sz="3200" dirty="0">
                <a:solidFill>
                  <a:srgbClr val="B10000"/>
                </a:solidFill>
                <a:latin typeface="楷体" pitchFamily="49" charset="-122"/>
                <a:ea typeface="楷体"/>
                <a:sym typeface="+mn-ea"/>
              </a:rPr>
              <a:t>它在锅中叹气似的沸腾</a:t>
            </a:r>
            <a:r>
              <a:rPr lang="zh-CN" altLang="en-US" sz="3200" dirty="0" smtClean="0">
                <a:solidFill>
                  <a:srgbClr val="B10000"/>
                </a:solidFill>
                <a:latin typeface="楷体" pitchFamily="49" charset="-122"/>
                <a:ea typeface="楷体"/>
                <a:sym typeface="+mn-ea"/>
              </a:rPr>
              <a:t>着，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单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看它那叹气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样儿，闻闻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那种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香味，就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够咽三口以上的唾沫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了，何况是，大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碗大碗地装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着，大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匙大匙朝嘴里塞灌呢</a:t>
            </a:r>
            <a:r>
              <a:rPr lang="en-US" altLang="zh-CN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!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A359F9C-97ED-4EF2-9FBB-6C474C525F7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500" b="92750" l="10000" r="90000"/>
                    </a14:imgEffect>
                  </a14:imgLayer>
                </a14:imgProps>
              </a:ext>
            </a:extLst>
          </a:blip>
          <a:srcRect l="14533" r="7867"/>
          <a:stretch/>
        </p:blipFill>
        <p:spPr>
          <a:xfrm>
            <a:off x="465859" y="1190395"/>
            <a:ext cx="3032253" cy="2605028"/>
          </a:xfrm>
          <a:prstGeom prst="rect">
            <a:avLst/>
          </a:prstGeom>
        </p:spPr>
      </p:pic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7333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2FEDF47-5661-491A-9901-DF93BF83E100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38919" y="1920240"/>
            <a:ext cx="4027507" cy="4033025"/>
          </a:xfrm>
          <a:prstGeom prst="rect">
            <a:avLst/>
          </a:prstGeom>
        </p:spPr>
      </p:pic>
      <p:grpSp>
        <p:nvGrpSpPr>
          <p:cNvPr id="5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整体感知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标注 14">
            <a:extLst>
              <a:ext uri="{FF2B5EF4-FFF2-40B4-BE49-F238E27FC236}">
                <a16:creationId xmlns="" xmlns:a16="http://schemas.microsoft.com/office/drawing/2014/main" id="{75710376-44E3-493A-BE61-30B2E0048B55}"/>
              </a:ext>
            </a:extLst>
          </p:cNvPr>
          <p:cNvSpPr/>
          <p:nvPr/>
        </p:nvSpPr>
        <p:spPr>
          <a:xfrm>
            <a:off x="3482339" y="1474779"/>
            <a:ext cx="7130893" cy="890921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    读过课文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以后，你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觉得哪一句话可以说明腊八粥受喜爱的程度？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853787-3D32-406F-AFAE-56084460A481}"/>
              </a:ext>
            </a:extLst>
          </p:cNvPr>
          <p:cNvSpPr/>
          <p:nvPr/>
        </p:nvSpPr>
        <p:spPr>
          <a:xfrm>
            <a:off x="3482339" y="2661905"/>
            <a:ext cx="5614766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初学喊爸爸的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小孩子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，会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出门叫洋车了的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大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孩子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，嘴巴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上长了许多白胡胡的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老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孩子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，提到腊八粥，谁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不是嘴里就立时生一种甜甜的腻腻的感觉呢。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A359F9C-97ED-4EF2-9FBB-6C474C525F7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500" b="92750" l="10000" r="90000"/>
                    </a14:imgEffect>
                  </a14:imgLayer>
                </a14:imgProps>
              </a:ext>
            </a:extLst>
          </a:blip>
          <a:srcRect l="14533" r="7867"/>
          <a:stretch/>
        </p:blipFill>
        <p:spPr>
          <a:xfrm>
            <a:off x="9295513" y="2365700"/>
            <a:ext cx="3032253" cy="2605028"/>
          </a:xfrm>
          <a:prstGeom prst="rect">
            <a:avLst/>
          </a:prstGeom>
        </p:spPr>
      </p:pic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8592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1A3E2E7-8290-4BB6-9D4D-4D8FD776BC24}"/>
              </a:ext>
            </a:extLst>
          </p:cNvPr>
          <p:cNvSpPr/>
          <p:nvPr/>
        </p:nvSpPr>
        <p:spPr>
          <a:xfrm>
            <a:off x="2110226" y="190929"/>
            <a:ext cx="2964273" cy="1328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</a:t>
            </a:r>
            <a:endParaRPr lang="en-US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="" xmlns:a16="http://schemas.microsoft.com/office/drawing/2014/main" id="{DDF69A21-D7A5-44F7-AC5B-E2D2E7804624}"/>
              </a:ext>
            </a:extLst>
          </p:cNvPr>
          <p:cNvSpPr txBox="1"/>
          <p:nvPr/>
        </p:nvSpPr>
        <p:spPr>
          <a:xfrm>
            <a:off x="545433" y="3687890"/>
            <a:ext cx="10796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作者为什么要不惜笔墨介绍粥的原料和在锅里煮的状态？</a:t>
            </a:r>
          </a:p>
        </p:txBody>
      </p:sp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A6C64C73-BFA7-4B9B-8FC4-95BCDAFB1462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452F3336-6D18-4BB1-BE16-187BD618DF5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8" name="圆角矩形 23">
              <a:extLst>
                <a:ext uri="{FF2B5EF4-FFF2-40B4-BE49-F238E27FC236}">
                  <a16:creationId xmlns="" xmlns:a16="http://schemas.microsoft.com/office/drawing/2014/main" id="{14CAE232-59C9-4B1D-87CF-1E266B973BC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圆角矩形 24">
              <a:extLst>
                <a:ext uri="{FF2B5EF4-FFF2-40B4-BE49-F238E27FC236}">
                  <a16:creationId xmlns="" xmlns:a16="http://schemas.microsoft.com/office/drawing/2014/main" id="{FAD6D3BB-AB3C-47C3-B0E6-B5F65061923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问题探究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10417AF-DB7D-4E3A-98E1-32B670446758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71987" y="887252"/>
            <a:ext cx="2943225" cy="2571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圆角矩形标注 14">
            <a:extLst>
              <a:ext uri="{FF2B5EF4-FFF2-40B4-BE49-F238E27FC236}">
                <a16:creationId xmlns="" xmlns:a16="http://schemas.microsoft.com/office/drawing/2014/main" id="{DD993BBF-4583-4099-99A7-A38EE9F1464F}"/>
              </a:ext>
            </a:extLst>
          </p:cNvPr>
          <p:cNvSpPr/>
          <p:nvPr/>
        </p:nvSpPr>
        <p:spPr>
          <a:xfrm>
            <a:off x="1531619" y="4690419"/>
            <a:ext cx="6697981" cy="584775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衬托腊八粥的甜香</a:t>
            </a:r>
            <a:r>
              <a:rPr lang="zh-CN" altLang="en-US" sz="3200" dirty="0" smtClean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诱人，美味可口</a:t>
            </a: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。</a:t>
            </a:r>
          </a:p>
        </p:txBody>
      </p:sp>
      <p:sp>
        <p:nvSpPr>
          <p:cNvPr id="10" name="圆角矩形标注 14">
            <a:extLst>
              <a:ext uri="{FF2B5EF4-FFF2-40B4-BE49-F238E27FC236}">
                <a16:creationId xmlns="" xmlns:a16="http://schemas.microsoft.com/office/drawing/2014/main" id="{1CA9C18F-38F5-4A3F-8B66-A183A7CAE1DA}"/>
              </a:ext>
            </a:extLst>
          </p:cNvPr>
          <p:cNvSpPr/>
          <p:nvPr/>
        </p:nvSpPr>
        <p:spPr>
          <a:xfrm>
            <a:off x="1531619" y="5525928"/>
            <a:ext cx="4686302" cy="584775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0033CC"/>
                </a:solidFill>
                <a:latin typeface="楷体" pitchFamily="49" charset="-122"/>
                <a:ea typeface="楷体"/>
                <a:sym typeface="+mn-ea"/>
              </a:rPr>
              <a:t>为下文写的情节做铺垫。</a:t>
            </a: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30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对话气泡: 圆角矩形 7">
            <a:extLst>
              <a:ext uri="{FF2B5EF4-FFF2-40B4-BE49-F238E27FC236}">
                <a16:creationId xmlns="" xmlns:a16="http://schemas.microsoft.com/office/drawing/2014/main" id="{8F2B7CAA-6F98-4D2E-B4AF-7DF324893E11}"/>
              </a:ext>
            </a:extLst>
          </p:cNvPr>
          <p:cNvSpPr/>
          <p:nvPr/>
        </p:nvSpPr>
        <p:spPr>
          <a:xfrm>
            <a:off x="1067709" y="1871269"/>
            <a:ext cx="10415454" cy="1557731"/>
          </a:xfrm>
          <a:prstGeom prst="wedgeRoundRectCallout">
            <a:avLst>
              <a:gd name="adj1" fmla="val -20948"/>
              <a:gd name="adj2" fmla="val 45681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小组之间交流你的家乡“腊八粥”是什么样子的？有哪些材料呢？有什么特色呢？</a:t>
            </a:r>
          </a:p>
        </p:txBody>
      </p:sp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90A25D1F-2AC8-48C8-A8D0-7B6123348825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1" name="圆角矩形 22">
              <a:extLst>
                <a:ext uri="{FF2B5EF4-FFF2-40B4-BE49-F238E27FC236}">
                  <a16:creationId xmlns="" xmlns:a16="http://schemas.microsoft.com/office/drawing/2014/main" id="{5AB84E5A-E174-4CAB-BD26-0BD9DE09219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2" name="圆角矩形 23">
              <a:extLst>
                <a:ext uri="{FF2B5EF4-FFF2-40B4-BE49-F238E27FC236}">
                  <a16:creationId xmlns="" xmlns:a16="http://schemas.microsoft.com/office/drawing/2014/main" id="{DBEA54BA-2881-4707-82B3-AD812A8B7F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圆角矩形 24">
              <a:extLst>
                <a:ext uri="{FF2B5EF4-FFF2-40B4-BE49-F238E27FC236}">
                  <a16:creationId xmlns="" xmlns:a16="http://schemas.microsoft.com/office/drawing/2014/main" id="{16700EF2-E76E-4F4D-A5B5-1684F9AED29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合作交流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2789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整体感知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标注 14">
            <a:extLst>
              <a:ext uri="{FF2B5EF4-FFF2-40B4-BE49-F238E27FC236}">
                <a16:creationId xmlns="" xmlns:a16="http://schemas.microsoft.com/office/drawing/2014/main" id="{75710376-44E3-493A-BE61-30B2E0048B55}"/>
              </a:ext>
            </a:extLst>
          </p:cNvPr>
          <p:cNvSpPr/>
          <p:nvPr/>
        </p:nvSpPr>
        <p:spPr>
          <a:xfrm>
            <a:off x="1803328" y="1528588"/>
            <a:ext cx="9234578" cy="968291"/>
          </a:xfrm>
          <a:prstGeom prst="wedgeRoundRectCallout">
            <a:avLst>
              <a:gd name="adj1" fmla="val -47219"/>
              <a:gd name="adj2" fmla="val -389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默读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课文，想想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课文围绕腊八粥写了什么？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5C5A6AC-E2B6-4886-A912-DEEEE7FFC043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17462" y="2855616"/>
            <a:ext cx="7242676" cy="3279932"/>
          </a:xfrm>
          <a:prstGeom prst="rect">
            <a:avLst/>
          </a:prstGeom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0561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整体感知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2">
            <a:extLst>
              <a:ext uri="{FF2B5EF4-FFF2-40B4-BE49-F238E27FC236}">
                <a16:creationId xmlns="" xmlns:a16="http://schemas.microsoft.com/office/drawing/2014/main" id="{9724F74C-D158-49C7-98C0-7A0E17B69B0A}"/>
              </a:ext>
            </a:extLst>
          </p:cNvPr>
          <p:cNvGrpSpPr/>
          <p:nvPr/>
        </p:nvGrpSpPr>
        <p:grpSpPr>
          <a:xfrm>
            <a:off x="2270053" y="2989231"/>
            <a:ext cx="1450181" cy="614190"/>
            <a:chOff x="2875855" y="2099476"/>
            <a:chExt cx="2376289" cy="1188144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96989917-D4F4-49C4-8ABD-0D59F1EC1BD5}"/>
                </a:ext>
              </a:extLst>
            </p:cNvPr>
            <p:cNvSpPr/>
            <p:nvPr/>
          </p:nvSpPr>
          <p:spPr>
            <a:xfrm>
              <a:off x="2875855" y="2099476"/>
              <a:ext cx="2376289" cy="11881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DA5F875-E542-45E7-937C-47BE10F769C3}"/>
                </a:ext>
              </a:extLst>
            </p:cNvPr>
            <p:cNvSpPr txBox="1"/>
            <p:nvPr/>
          </p:nvSpPr>
          <p:spPr>
            <a:xfrm>
              <a:off x="2875855" y="2099476"/>
              <a:ext cx="2376289" cy="11881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200" kern="12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两部分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D8C8895F-FD5C-4E84-A17C-BA95C328E319}"/>
              </a:ext>
            </a:extLst>
          </p:cNvPr>
          <p:cNvSpPr/>
          <p:nvPr/>
        </p:nvSpPr>
        <p:spPr>
          <a:xfrm>
            <a:off x="4572090" y="2602065"/>
            <a:ext cx="1249590" cy="560880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068C0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等粥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07CCD01-990B-4AA3-BBF6-0F092F596F95}"/>
              </a:ext>
            </a:extLst>
          </p:cNvPr>
          <p:cNvSpPr/>
          <p:nvPr/>
        </p:nvSpPr>
        <p:spPr>
          <a:xfrm>
            <a:off x="4572091" y="3463905"/>
            <a:ext cx="1249590" cy="560880"/>
          </a:xfrm>
          <a:custGeom>
            <a:avLst/>
            <a:gdLst>
              <a:gd name="connsiteX0" fmla="*/ 0 w 2481225"/>
              <a:gd name="connsiteY0" fmla="*/ 93482 h 560880"/>
              <a:gd name="connsiteX1" fmla="*/ 93482 w 2481225"/>
              <a:gd name="connsiteY1" fmla="*/ 0 h 560880"/>
              <a:gd name="connsiteX2" fmla="*/ 2387743 w 2481225"/>
              <a:gd name="connsiteY2" fmla="*/ 0 h 560880"/>
              <a:gd name="connsiteX3" fmla="*/ 2481225 w 2481225"/>
              <a:gd name="connsiteY3" fmla="*/ 93482 h 560880"/>
              <a:gd name="connsiteX4" fmla="*/ 2481225 w 2481225"/>
              <a:gd name="connsiteY4" fmla="*/ 467398 h 560880"/>
              <a:gd name="connsiteX5" fmla="*/ 2387743 w 2481225"/>
              <a:gd name="connsiteY5" fmla="*/ 560880 h 560880"/>
              <a:gd name="connsiteX6" fmla="*/ 93482 w 2481225"/>
              <a:gd name="connsiteY6" fmla="*/ 560880 h 560880"/>
              <a:gd name="connsiteX7" fmla="*/ 0 w 2481225"/>
              <a:gd name="connsiteY7" fmla="*/ 467398 h 560880"/>
              <a:gd name="connsiteX8" fmla="*/ 0 w 2481225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1225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87743" y="0"/>
                </a:lnTo>
                <a:cubicBezTo>
                  <a:pt x="2439372" y="0"/>
                  <a:pt x="2481225" y="41853"/>
                  <a:pt x="2481225" y="93482"/>
                </a:cubicBezTo>
                <a:lnTo>
                  <a:pt x="2481225" y="467398"/>
                </a:lnTo>
                <a:cubicBezTo>
                  <a:pt x="2481225" y="519027"/>
                  <a:pt x="2439372" y="560880"/>
                  <a:pt x="2387743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A83C2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475363"/>
              <a:satOff val="0"/>
              <a:lumOff val="3864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喝粥</a:t>
            </a:r>
          </a:p>
        </p:txBody>
      </p: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AB9BCC49-2BE1-4A11-BF13-9B2A9345AA58}"/>
              </a:ext>
            </a:extLst>
          </p:cNvPr>
          <p:cNvSpPr/>
          <p:nvPr/>
        </p:nvSpPr>
        <p:spPr>
          <a:xfrm>
            <a:off x="1193094" y="1362893"/>
            <a:ext cx="8822174" cy="1140011"/>
          </a:xfrm>
          <a:prstGeom prst="wedgeRoundRectCallout">
            <a:avLst>
              <a:gd name="adj1" fmla="val -47219"/>
              <a:gd name="adj2" fmla="val -389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课文主要写了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什么，说说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哪部分写得详细？哪部分写得简略？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4F387761-C893-4D93-8456-BEB7F6506382}"/>
              </a:ext>
            </a:extLst>
          </p:cNvPr>
          <p:cNvSpPr/>
          <p:nvPr/>
        </p:nvSpPr>
        <p:spPr>
          <a:xfrm>
            <a:off x="1646057" y="4971386"/>
            <a:ext cx="1005750" cy="560880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068C0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等粥</a:t>
            </a:r>
          </a:p>
        </p:txBody>
      </p:sp>
      <p:sp>
        <p:nvSpPr>
          <p:cNvPr id="33" name="六边形 32">
            <a:extLst>
              <a:ext uri="{FF2B5EF4-FFF2-40B4-BE49-F238E27FC236}">
                <a16:creationId xmlns="" xmlns:a16="http://schemas.microsoft.com/office/drawing/2014/main" id="{EB03E5A9-CD13-4CBB-97B1-E4FC3FD6CA8D}"/>
              </a:ext>
            </a:extLst>
          </p:cNvPr>
          <p:cNvSpPr/>
          <p:nvPr/>
        </p:nvSpPr>
        <p:spPr>
          <a:xfrm>
            <a:off x="2953624" y="4971386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盼粥</a:t>
            </a:r>
          </a:p>
        </p:txBody>
      </p:sp>
      <p:sp>
        <p:nvSpPr>
          <p:cNvPr id="34" name="六边形 33">
            <a:extLst>
              <a:ext uri="{FF2B5EF4-FFF2-40B4-BE49-F238E27FC236}">
                <a16:creationId xmlns="" xmlns:a16="http://schemas.microsoft.com/office/drawing/2014/main" id="{49172250-5185-4433-BE1A-93C78FD13F83}"/>
              </a:ext>
            </a:extLst>
          </p:cNvPr>
          <p:cNvSpPr/>
          <p:nvPr/>
        </p:nvSpPr>
        <p:spPr>
          <a:xfrm>
            <a:off x="4441708" y="4939637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想粥</a:t>
            </a:r>
          </a:p>
        </p:txBody>
      </p:sp>
      <p:sp>
        <p:nvSpPr>
          <p:cNvPr id="35" name="六边形 34">
            <a:extLst>
              <a:ext uri="{FF2B5EF4-FFF2-40B4-BE49-F238E27FC236}">
                <a16:creationId xmlns="" xmlns:a16="http://schemas.microsoft.com/office/drawing/2014/main" id="{30D1DBEF-417F-4A9F-A60D-E2DA6239F777}"/>
              </a:ext>
            </a:extLst>
          </p:cNvPr>
          <p:cNvSpPr/>
          <p:nvPr/>
        </p:nvSpPr>
        <p:spPr>
          <a:xfrm>
            <a:off x="5891889" y="4971386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</a:p>
        </p:txBody>
      </p:sp>
      <p:sp>
        <p:nvSpPr>
          <p:cNvPr id="36" name="六边形 35">
            <a:extLst>
              <a:ext uri="{FF2B5EF4-FFF2-40B4-BE49-F238E27FC236}">
                <a16:creationId xmlns="" xmlns:a16="http://schemas.microsoft.com/office/drawing/2014/main" id="{8A647E45-0F0A-47CB-9C7C-32E9B8AA145A}"/>
              </a:ext>
            </a:extLst>
          </p:cNvPr>
          <p:cNvSpPr/>
          <p:nvPr/>
        </p:nvSpPr>
        <p:spPr>
          <a:xfrm>
            <a:off x="7403151" y="4971386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EDC357A-BB27-473E-80F4-AA8B102045B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762245" y="1273271"/>
            <a:ext cx="2700762" cy="3578662"/>
          </a:xfrm>
          <a:prstGeom prst="rect">
            <a:avLst/>
          </a:prstGeom>
        </p:spPr>
      </p:pic>
      <p:sp>
        <p:nvSpPr>
          <p:cNvPr id="2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3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0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对话气泡: 圆角矩形 3">
            <a:extLst>
              <a:ext uri="{FF2B5EF4-FFF2-40B4-BE49-F238E27FC236}">
                <a16:creationId xmlns="" xmlns:a16="http://schemas.microsoft.com/office/drawing/2014/main" id="{A540AE1C-20A5-49E2-A305-C53F6F2591F6}"/>
              </a:ext>
            </a:extLst>
          </p:cNvPr>
          <p:cNvSpPr/>
          <p:nvPr/>
        </p:nvSpPr>
        <p:spPr>
          <a:xfrm>
            <a:off x="1296123" y="1836807"/>
            <a:ext cx="9881060" cy="1592193"/>
          </a:xfrm>
          <a:prstGeom prst="wedgeRoundRectCallout">
            <a:avLst>
              <a:gd name="adj1" fmla="val -20948"/>
              <a:gd name="adj2" fmla="val 45681"/>
              <a:gd name="adj3" fmla="val 1666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那你认为文章的详写和略写的好处是什么呢？可以结合我们上一节课学过的知识来思考。</a:t>
            </a:r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FD1A96F3-8A27-4C1E-937E-B6454D3BF900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24" name="圆角矩形 22">
              <a:extLst>
                <a:ext uri="{FF2B5EF4-FFF2-40B4-BE49-F238E27FC236}">
                  <a16:creationId xmlns="" xmlns:a16="http://schemas.microsoft.com/office/drawing/2014/main" id="{BCEF0B2F-C159-4E41-BEDB-AFC8BF0F377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5" name="圆角矩形 23">
              <a:extLst>
                <a:ext uri="{FF2B5EF4-FFF2-40B4-BE49-F238E27FC236}">
                  <a16:creationId xmlns="" xmlns:a16="http://schemas.microsoft.com/office/drawing/2014/main" id="{B690C923-5348-45FE-AB54-9BD79F31BC6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圆角矩形 24">
              <a:extLst>
                <a:ext uri="{FF2B5EF4-FFF2-40B4-BE49-F238E27FC236}">
                  <a16:creationId xmlns="" xmlns:a16="http://schemas.microsoft.com/office/drawing/2014/main" id="{A15CD3C1-557D-427C-8240-DF6B614406D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探究理解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8203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图文框 5">
            <a:extLst>
              <a:ext uri="{FF2B5EF4-FFF2-40B4-BE49-F238E27FC236}">
                <a16:creationId xmlns="" xmlns:a16="http://schemas.microsoft.com/office/drawing/2014/main" id="{7F5B05A9-84D5-4583-ACB7-A097AACC0791}"/>
              </a:ext>
            </a:extLst>
          </p:cNvPr>
          <p:cNvSpPr/>
          <p:nvPr/>
        </p:nvSpPr>
        <p:spPr>
          <a:xfrm>
            <a:off x="1227859" y="1519659"/>
            <a:ext cx="5955738" cy="83343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E096067-B7BF-49C2-BB45-AE69AA3E9AF6}"/>
              </a:ext>
            </a:extLst>
          </p:cNvPr>
          <p:cNvSpPr/>
          <p:nvPr/>
        </p:nvSpPr>
        <p:spPr>
          <a:xfrm>
            <a:off x="1378716" y="1647421"/>
            <a:ext cx="56540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一起找一找描写详细的活动吧！</a:t>
            </a:r>
            <a:endParaRPr lang="zh-CN" altLang="en-US" dirty="0"/>
          </a:p>
        </p:txBody>
      </p:sp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475A7260-883D-4417-909E-28998361FCB4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6" name="圆角矩形 22">
              <a:extLst>
                <a:ext uri="{FF2B5EF4-FFF2-40B4-BE49-F238E27FC236}">
                  <a16:creationId xmlns="" xmlns:a16="http://schemas.microsoft.com/office/drawing/2014/main" id="{CBF1DBB6-A117-45A3-B34A-5E6260259FF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7" name="圆角矩形 23">
              <a:extLst>
                <a:ext uri="{FF2B5EF4-FFF2-40B4-BE49-F238E27FC236}">
                  <a16:creationId xmlns="" xmlns:a16="http://schemas.microsoft.com/office/drawing/2014/main" id="{1B1AD7DB-17E0-4A75-8098-40783C79E9A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8" name="圆角矩形 24">
              <a:extLst>
                <a:ext uri="{FF2B5EF4-FFF2-40B4-BE49-F238E27FC236}">
                  <a16:creationId xmlns="" xmlns:a16="http://schemas.microsoft.com/office/drawing/2014/main" id="{877E581B-C66E-4E58-9FDB-6FBE1128913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感知理解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对话气泡: 圆角矩形 3">
            <a:extLst>
              <a:ext uri="{FF2B5EF4-FFF2-40B4-BE49-F238E27FC236}">
                <a16:creationId xmlns="" xmlns:a16="http://schemas.microsoft.com/office/drawing/2014/main" id="{60002769-3501-49E6-88BC-BF7884614A69}"/>
              </a:ext>
            </a:extLst>
          </p:cNvPr>
          <p:cNvSpPr/>
          <p:nvPr/>
        </p:nvSpPr>
        <p:spPr>
          <a:xfrm>
            <a:off x="1113198" y="3699803"/>
            <a:ext cx="9965603" cy="1192989"/>
          </a:xfrm>
          <a:prstGeom prst="wedgeRoundRectCallout">
            <a:avLst>
              <a:gd name="adj1" fmla="val -20948"/>
              <a:gd name="adj2" fmla="val 45681"/>
              <a:gd name="adj3" fmla="val 1666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认真读一读详细描写的活动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内容，说一说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你的理解。找出文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中细致描写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腊八粥的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句子，在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旁边做好批注哦！</a:t>
            </a:r>
          </a:p>
        </p:txBody>
      </p:sp>
      <p:sp>
        <p:nvSpPr>
          <p:cNvPr id="20" name="六边形 19">
            <a:extLst>
              <a:ext uri="{FF2B5EF4-FFF2-40B4-BE49-F238E27FC236}">
                <a16:creationId xmlns="" xmlns:a16="http://schemas.microsoft.com/office/drawing/2014/main" id="{64707293-890D-4B75-8A30-26DB95A32B51}"/>
              </a:ext>
            </a:extLst>
          </p:cNvPr>
          <p:cNvSpPr/>
          <p:nvPr/>
        </p:nvSpPr>
        <p:spPr>
          <a:xfrm>
            <a:off x="1321175" y="2935950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盼粥</a:t>
            </a:r>
          </a:p>
        </p:txBody>
      </p:sp>
      <p:sp>
        <p:nvSpPr>
          <p:cNvPr id="21" name="六边形 20">
            <a:extLst>
              <a:ext uri="{FF2B5EF4-FFF2-40B4-BE49-F238E27FC236}">
                <a16:creationId xmlns="" xmlns:a16="http://schemas.microsoft.com/office/drawing/2014/main" id="{F4D6B52A-DD8A-4727-B162-8AC7802A0F2B}"/>
              </a:ext>
            </a:extLst>
          </p:cNvPr>
          <p:cNvSpPr/>
          <p:nvPr/>
        </p:nvSpPr>
        <p:spPr>
          <a:xfrm>
            <a:off x="2809259" y="2904201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想粥</a:t>
            </a:r>
          </a:p>
        </p:txBody>
      </p:sp>
      <p:sp>
        <p:nvSpPr>
          <p:cNvPr id="22" name="六边形 21">
            <a:extLst>
              <a:ext uri="{FF2B5EF4-FFF2-40B4-BE49-F238E27FC236}">
                <a16:creationId xmlns="" xmlns:a16="http://schemas.microsoft.com/office/drawing/2014/main" id="{AE9E66CC-2ADA-4B6B-BED1-9A027AA45A32}"/>
              </a:ext>
            </a:extLst>
          </p:cNvPr>
          <p:cNvSpPr/>
          <p:nvPr/>
        </p:nvSpPr>
        <p:spPr>
          <a:xfrm>
            <a:off x="4259440" y="2935950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</a:p>
        </p:txBody>
      </p:sp>
      <p:sp>
        <p:nvSpPr>
          <p:cNvPr id="23" name="六边形 22">
            <a:extLst>
              <a:ext uri="{FF2B5EF4-FFF2-40B4-BE49-F238E27FC236}">
                <a16:creationId xmlns="" xmlns:a16="http://schemas.microsoft.com/office/drawing/2014/main" id="{40BA43B0-740E-4FEB-9A63-E67500E0235A}"/>
              </a:ext>
            </a:extLst>
          </p:cNvPr>
          <p:cNvSpPr/>
          <p:nvPr/>
        </p:nvSpPr>
        <p:spPr>
          <a:xfrm>
            <a:off x="5770702" y="2935950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0C4A4D1-FE28-419C-8C90-9DDC4B549E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b="9006"/>
          <a:stretch/>
        </p:blipFill>
        <p:spPr>
          <a:xfrm>
            <a:off x="8291120" y="1148698"/>
            <a:ext cx="3260624" cy="23688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4381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245EC5F-2ECF-44C3-9F10-056CD2CFDB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44" b="89943" l="0" r="99316">
                        <a14:foregroundMark x1="68328" y1="13218" x2="68328" y2="13218"/>
                        <a14:foregroundMark x1="62072" y1="6322" x2="62072" y2="6322"/>
                        <a14:foregroundMark x1="62170" y1="4741" x2="92082" y2="31178"/>
                        <a14:foregroundMark x1="58749" y1="36207" x2="74291" y2="41523"/>
                        <a14:foregroundMark x1="23851" y1="41667" x2="36852" y2="42385"/>
                        <a14:foregroundMark x1="20723" y1="69253" x2="33138" y2="82615"/>
                        <a14:foregroundMark x1="61779" y1="70977" x2="71945" y2="87644"/>
                        <a14:foregroundMark x1="71163" y1="5172" x2="81916" y2="11351"/>
                        <a14:foregroundMark x1="33138" y1="71839" x2="35777" y2="86063"/>
                        <a14:foregroundMark x1="64418" y1="70259" x2="74291" y2="80316"/>
                        <a14:foregroundMark x1="77517" y1="69109" x2="60215" y2="856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4225" y="1134939"/>
            <a:ext cx="2985474" cy="20311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E95388B-F00D-4EE5-980E-4D0C925C387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t="47230"/>
          <a:stretch/>
        </p:blipFill>
        <p:spPr>
          <a:xfrm>
            <a:off x="3312247" y="3031593"/>
            <a:ext cx="3636644" cy="2781769"/>
          </a:xfrm>
          <a:prstGeom prst="rect">
            <a:avLst/>
          </a:prstGeom>
        </p:spPr>
      </p:pic>
      <p:sp>
        <p:nvSpPr>
          <p:cNvPr id="8" name="对话气泡: 圆角矩形 7">
            <a:extLst>
              <a:ext uri="{FF2B5EF4-FFF2-40B4-BE49-F238E27FC236}">
                <a16:creationId xmlns="" xmlns:a16="http://schemas.microsoft.com/office/drawing/2014/main" id="{8F2B7CAA-6F98-4D2E-B4AF-7DF324893E11}"/>
              </a:ext>
            </a:extLst>
          </p:cNvPr>
          <p:cNvSpPr/>
          <p:nvPr/>
        </p:nvSpPr>
        <p:spPr>
          <a:xfrm>
            <a:off x="1232301" y="1456912"/>
            <a:ext cx="6741924" cy="1179962"/>
          </a:xfrm>
          <a:prstGeom prst="wedgeRoundRectCallout">
            <a:avLst>
              <a:gd name="adj1" fmla="val -20948"/>
              <a:gd name="adj2" fmla="val 45681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你喜欢喝腊八粥吗？谈一谈你们的地方美食吧！</a:t>
            </a:r>
          </a:p>
        </p:txBody>
      </p:sp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90A25D1F-2AC8-48C8-A8D0-7B6123348825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1" name="圆角矩形 22">
              <a:extLst>
                <a:ext uri="{FF2B5EF4-FFF2-40B4-BE49-F238E27FC236}">
                  <a16:creationId xmlns="" xmlns:a16="http://schemas.microsoft.com/office/drawing/2014/main" id="{5AB84E5A-E174-4CAB-BD26-0BD9DE09219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2" name="圆角矩形 23">
              <a:extLst>
                <a:ext uri="{FF2B5EF4-FFF2-40B4-BE49-F238E27FC236}">
                  <a16:creationId xmlns="" xmlns:a16="http://schemas.microsoft.com/office/drawing/2014/main" id="{DBEA54BA-2881-4707-82B3-AD812A8B7F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圆角矩形 24">
              <a:extLst>
                <a:ext uri="{FF2B5EF4-FFF2-40B4-BE49-F238E27FC236}">
                  <a16:creationId xmlns="" xmlns:a16="http://schemas.microsoft.com/office/drawing/2014/main" id="{16700EF2-E76E-4F4D-A5B5-1684F9AED29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合作交流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8233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DB2A510-7621-4F73-818F-86B17CB83948}"/>
              </a:ext>
            </a:extLst>
          </p:cNvPr>
          <p:cNvSpPr/>
          <p:nvPr/>
        </p:nvSpPr>
        <p:spPr>
          <a:xfrm>
            <a:off x="0" y="6027003"/>
            <a:ext cx="12192000" cy="830997"/>
          </a:xfrm>
          <a:prstGeom prst="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    在上一节课的基础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上，理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清详略的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内容，抓住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详写的等粥活动；抓住描写“八儿馋样”的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描写，想象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画面感；重点分析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文章细致描写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的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句子，感受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语言的</a:t>
            </a:r>
            <a:r>
              <a:rPr lang="zh-CN" altLang="en-US" sz="2400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特点，交流</a:t>
            </a: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感受。</a:t>
            </a:r>
            <a:endParaRPr lang="zh-CN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044BD75-8B34-49C2-A7EE-D5F58D4550F3}"/>
              </a:ext>
            </a:extLst>
          </p:cNvPr>
          <p:cNvSpPr/>
          <p:nvPr/>
        </p:nvSpPr>
        <p:spPr>
          <a:xfrm>
            <a:off x="2033517" y="1135473"/>
            <a:ext cx="2643721" cy="710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9FA5B9F-B773-4875-9422-84A712EF92DD}"/>
              </a:ext>
            </a:extLst>
          </p:cNvPr>
          <p:cNvSpPr/>
          <p:nvPr/>
        </p:nvSpPr>
        <p:spPr>
          <a:xfrm>
            <a:off x="0" y="0"/>
            <a:ext cx="1630134" cy="461665"/>
          </a:xfrm>
          <a:prstGeom prst="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anose="02010601030101010101" pitchFamily="2" charset="-122"/>
              </a:rPr>
              <a:t>设计思路</a:t>
            </a:r>
            <a:endParaRPr lang="zh-CN" altLang="en-US" sz="36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634E27-27CC-4C08-8CA7-C9F0ED9CB74C}"/>
              </a:ext>
            </a:extLst>
          </p:cNvPr>
          <p:cNvSpPr/>
          <p:nvPr/>
        </p:nvSpPr>
        <p:spPr>
          <a:xfrm>
            <a:off x="2152612" y="0"/>
            <a:ext cx="2502608" cy="1122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对角圆角矩形 15"/>
          <p:cNvSpPr/>
          <p:nvPr/>
        </p:nvSpPr>
        <p:spPr>
          <a:xfrm>
            <a:off x="808899" y="1598464"/>
            <a:ext cx="9859728" cy="4230803"/>
          </a:xfrm>
          <a:prstGeom prst="round2DiagRect">
            <a:avLst/>
          </a:prstGeom>
          <a:noFill/>
          <a:ln w="38100">
            <a:noFill/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4359" y="1484974"/>
            <a:ext cx="10120207" cy="2616097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algn="l" fontAlgn="auto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一、比一比，组词语。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腊（     ）   栗（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稠（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蜡（     ）   粟（     ）    绸（     ）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0649" y="2475987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腊月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194" y="2444211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栗子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30454" y="2464587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稠密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00647" y="3316136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蜡烛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95159" y="3316136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粟米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86435" y="3286075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丝绸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7" name="文本框 14"/>
          <p:cNvSpPr txBox="1"/>
          <p:nvPr/>
        </p:nvSpPr>
        <p:spPr>
          <a:xfrm>
            <a:off x="832571" y="548680"/>
            <a:ext cx="2671141" cy="7489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4300" b="1" dirty="0">
                <a:solidFill>
                  <a:srgbClr val="875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课堂演练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493" y="618915"/>
            <a:ext cx="489147" cy="60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935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9" grpId="0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3446" y="1892829"/>
            <a:ext cx="9697077" cy="210826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本文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的作者</a:t>
            </a:r>
            <a:r>
              <a:rPr lang="zh-CN" altLang="en-US" sz="4300" b="1" u="sng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 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，原名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沈岳焕，作家。主要作品有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小说</a:t>
            </a:r>
            <a:r>
              <a:rPr lang="en-US" altLang="zh-CN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      》《      》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、散文集</a:t>
            </a:r>
            <a:r>
              <a:rPr lang="en-US" altLang="zh-CN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    </a:t>
            </a:r>
            <a:r>
              <a:rPr lang="en-US" altLang="zh-CN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》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等。</a:t>
            </a:r>
          </a:p>
        </p:txBody>
      </p:sp>
      <p:sp>
        <p:nvSpPr>
          <p:cNvPr id="6" name="矩形 5"/>
          <p:cNvSpPr/>
          <p:nvPr/>
        </p:nvSpPr>
        <p:spPr>
          <a:xfrm>
            <a:off x="815414" y="740702"/>
            <a:ext cx="2562555" cy="95410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二、填空。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3873" y="1892829"/>
            <a:ext cx="1688924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沈从文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0150" y="2590456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边城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1667" y="3290375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长河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076" y="3251872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湘行散记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733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6113CE-1EB2-4703-9000-1D75CAF59935}"/>
              </a:ext>
            </a:extLst>
          </p:cNvPr>
          <p:cNvSpPr/>
          <p:nvPr/>
        </p:nvSpPr>
        <p:spPr>
          <a:xfrm>
            <a:off x="3312247" y="1637440"/>
            <a:ext cx="8335979" cy="3046988"/>
          </a:xfrm>
          <a:prstGeom prst="rect">
            <a:avLst/>
          </a:prstGeom>
          <a:ln w="762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沈从文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京派小说代表人物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。生于荒僻神秘的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湖西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凤凰</a:t>
            </a:r>
            <a:r>
              <a:rPr lang="zh-CN" altLang="en-US" sz="3200" b="1" kern="0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苗汉土家族的血统。</a:t>
            </a:r>
            <a:r>
              <a:rPr lang="en-US" altLang="zh-CN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年代他开始用小说构造他心中的</a:t>
            </a:r>
            <a:r>
              <a:rPr lang="zh-CN" altLang="en-US" sz="3200" b="1" kern="0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湘西世界</a:t>
            </a:r>
            <a:r>
              <a:rPr lang="zh-CN" altLang="en-US" sz="3200" b="1" kern="0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”，完成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一系列小说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边城</a:t>
            </a:r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长河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等。沈从文一生都自命为“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乡下人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”。有中国“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乡土文学之父</a:t>
            </a:r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”的美誉。</a:t>
            </a:r>
            <a:endParaRPr lang="zh-CN" altLang="en-US" sz="2800" b="1" kern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5">
            <a:extLst>
              <a:ext uri="{FF2B5EF4-FFF2-40B4-BE49-F238E27FC236}">
                <a16:creationId xmlns="" xmlns:a16="http://schemas.microsoft.com/office/drawing/2014/main" id="{FE21D990-9C4B-4884-9620-8610CF1C4319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7" name="圆角矩形 22">
              <a:extLst>
                <a:ext uri="{FF2B5EF4-FFF2-40B4-BE49-F238E27FC236}">
                  <a16:creationId xmlns="" xmlns:a16="http://schemas.microsoft.com/office/drawing/2014/main" id="{8A80786F-8D59-4543-AF65-2FF04661E7E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" name="圆角矩形 23">
              <a:extLst>
                <a:ext uri="{FF2B5EF4-FFF2-40B4-BE49-F238E27FC236}">
                  <a16:creationId xmlns="" xmlns:a16="http://schemas.microsoft.com/office/drawing/2014/main" id="{544FFBB9-A2B5-47B9-9E6A-BA9EF6ED21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" name="圆角矩形 24">
              <a:extLst>
                <a:ext uri="{FF2B5EF4-FFF2-40B4-BE49-F238E27FC236}">
                  <a16:creationId xmlns="" xmlns:a16="http://schemas.microsoft.com/office/drawing/2014/main" id="{01884FD0-2C8E-4249-BA12-81A60878824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走近作者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F36108F-F202-4996-A9B6-DC0BDF7A38C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3774" y="1637440"/>
            <a:ext cx="2589273" cy="38476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804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="" xmlns:a16="http://schemas.microsoft.com/office/drawing/2014/main" id="{DDF69A21-D7A5-44F7-AC5B-E2D2E7804624}"/>
              </a:ext>
            </a:extLst>
          </p:cNvPr>
          <p:cNvSpPr txBox="1"/>
          <p:nvPr/>
        </p:nvSpPr>
        <p:spPr>
          <a:xfrm>
            <a:off x="1220253" y="1421173"/>
            <a:ext cx="10390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同学们，我们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一起来谈一谈“腊八粥”好吗？我们从以下几个方面展开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吧！</a:t>
            </a:r>
            <a:endParaRPr lang="zh-CN" altLang="en-US" sz="32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5">
            <a:extLst>
              <a:ext uri="{FF2B5EF4-FFF2-40B4-BE49-F238E27FC236}">
                <a16:creationId xmlns="" xmlns:a16="http://schemas.microsoft.com/office/drawing/2014/main" id="{A6C64C73-BFA7-4B9B-8FC4-95BCDAFB1462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452F3336-6D18-4BB1-BE16-187BD618DF5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8" name="圆角矩形 23">
              <a:extLst>
                <a:ext uri="{FF2B5EF4-FFF2-40B4-BE49-F238E27FC236}">
                  <a16:creationId xmlns="" xmlns:a16="http://schemas.microsoft.com/office/drawing/2014/main" id="{14CAE232-59C9-4B1D-87CF-1E266B973BC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圆角矩形 24">
              <a:extLst>
                <a:ext uri="{FF2B5EF4-FFF2-40B4-BE49-F238E27FC236}">
                  <a16:creationId xmlns="" xmlns:a16="http://schemas.microsoft.com/office/drawing/2014/main" id="{FAD6D3BB-AB3C-47C3-B0E6-B5F65061923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谈话导入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BC506B98-2E3D-4387-9E76-4A12C3FEF6FE}"/>
              </a:ext>
            </a:extLst>
          </p:cNvPr>
          <p:cNvSpPr/>
          <p:nvPr/>
        </p:nvSpPr>
        <p:spPr>
          <a:xfrm>
            <a:off x="4370590" y="3286791"/>
            <a:ext cx="3209497" cy="756103"/>
          </a:xfrm>
          <a:custGeom>
            <a:avLst/>
            <a:gdLst>
              <a:gd name="connsiteX0" fmla="*/ 0 w 3209497"/>
              <a:gd name="connsiteY0" fmla="*/ 217207 h 1303214"/>
              <a:gd name="connsiteX1" fmla="*/ 217207 w 3209497"/>
              <a:gd name="connsiteY1" fmla="*/ 0 h 1303214"/>
              <a:gd name="connsiteX2" fmla="*/ 2992290 w 3209497"/>
              <a:gd name="connsiteY2" fmla="*/ 0 h 1303214"/>
              <a:gd name="connsiteX3" fmla="*/ 3209497 w 3209497"/>
              <a:gd name="connsiteY3" fmla="*/ 217207 h 1303214"/>
              <a:gd name="connsiteX4" fmla="*/ 3209497 w 3209497"/>
              <a:gd name="connsiteY4" fmla="*/ 1086007 h 1303214"/>
              <a:gd name="connsiteX5" fmla="*/ 2992290 w 3209497"/>
              <a:gd name="connsiteY5" fmla="*/ 1303214 h 1303214"/>
              <a:gd name="connsiteX6" fmla="*/ 217207 w 3209497"/>
              <a:gd name="connsiteY6" fmla="*/ 1303214 h 1303214"/>
              <a:gd name="connsiteX7" fmla="*/ 0 w 3209497"/>
              <a:gd name="connsiteY7" fmla="*/ 1086007 h 1303214"/>
              <a:gd name="connsiteX8" fmla="*/ 0 w 3209497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09497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2992290" y="0"/>
                </a:lnTo>
                <a:cubicBezTo>
                  <a:pt x="3112250" y="0"/>
                  <a:pt x="3209497" y="97247"/>
                  <a:pt x="3209497" y="217207"/>
                </a:cubicBezTo>
                <a:lnTo>
                  <a:pt x="3209497" y="1086007"/>
                </a:lnTo>
                <a:cubicBezTo>
                  <a:pt x="3209497" y="1205967"/>
                  <a:pt x="3112250" y="1303214"/>
                  <a:pt x="2992290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endParaRPr lang="zh-CN" altLang="en-US" sz="3600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6FDAEDCA-0994-444C-9E1B-F8B0FBCC69A2}"/>
              </a:ext>
            </a:extLst>
          </p:cNvPr>
          <p:cNvSpPr/>
          <p:nvPr/>
        </p:nvSpPr>
        <p:spPr>
          <a:xfrm>
            <a:off x="4344331" y="4262794"/>
            <a:ext cx="3235756" cy="756104"/>
          </a:xfrm>
          <a:custGeom>
            <a:avLst/>
            <a:gdLst>
              <a:gd name="connsiteX0" fmla="*/ 0 w 4927349"/>
              <a:gd name="connsiteY0" fmla="*/ 217207 h 1303214"/>
              <a:gd name="connsiteX1" fmla="*/ 217207 w 4927349"/>
              <a:gd name="connsiteY1" fmla="*/ 0 h 1303214"/>
              <a:gd name="connsiteX2" fmla="*/ 4710142 w 4927349"/>
              <a:gd name="connsiteY2" fmla="*/ 0 h 1303214"/>
              <a:gd name="connsiteX3" fmla="*/ 4927349 w 4927349"/>
              <a:gd name="connsiteY3" fmla="*/ 217207 h 1303214"/>
              <a:gd name="connsiteX4" fmla="*/ 4927349 w 4927349"/>
              <a:gd name="connsiteY4" fmla="*/ 1086007 h 1303214"/>
              <a:gd name="connsiteX5" fmla="*/ 4710142 w 4927349"/>
              <a:gd name="connsiteY5" fmla="*/ 1303214 h 1303214"/>
              <a:gd name="connsiteX6" fmla="*/ 217207 w 4927349"/>
              <a:gd name="connsiteY6" fmla="*/ 1303214 h 1303214"/>
              <a:gd name="connsiteX7" fmla="*/ 0 w 4927349"/>
              <a:gd name="connsiteY7" fmla="*/ 1086007 h 1303214"/>
              <a:gd name="connsiteX8" fmla="*/ 0 w 4927349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27349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4710142" y="0"/>
                </a:lnTo>
                <a:cubicBezTo>
                  <a:pt x="4830102" y="0"/>
                  <a:pt x="4927349" y="97247"/>
                  <a:pt x="4927349" y="217207"/>
                </a:cubicBezTo>
                <a:lnTo>
                  <a:pt x="4927349" y="1086007"/>
                </a:lnTo>
                <a:cubicBezTo>
                  <a:pt x="4927349" y="1205967"/>
                  <a:pt x="4830102" y="1303214"/>
                  <a:pt x="4710142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熬制过程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27E8F3C0-E564-4C4E-8A6D-16E4650343B2}"/>
              </a:ext>
            </a:extLst>
          </p:cNvPr>
          <p:cNvSpPr/>
          <p:nvPr/>
        </p:nvSpPr>
        <p:spPr>
          <a:xfrm>
            <a:off x="4035310" y="5245991"/>
            <a:ext cx="4121380" cy="756105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色泽 </a:t>
            </a:r>
            <a:r>
              <a:rPr lang="zh-CN" altLang="en-US" sz="36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味道 口感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25C8E0A-16BF-4836-B7A3-BB7775C7040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22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382" y="2498391"/>
            <a:ext cx="3357253" cy="3357253"/>
          </a:xfrm>
          <a:prstGeom prst="rect">
            <a:avLst/>
          </a:prstGeom>
        </p:spPr>
      </p:pic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2063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47205" y="1704288"/>
            <a:ext cx="11489108" cy="2939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ctr" anchorCtr="0" compatLnSpc="1">
            <a:spAutoFit/>
          </a:bodyPr>
          <a:lstStyle/>
          <a:p>
            <a:pPr indent="266693" fontAlgn="base">
              <a:spcBef>
                <a:spcPct val="0"/>
              </a:spcBef>
              <a:spcAft>
                <a:spcPct val="0"/>
              </a:spcAft>
            </a:pPr>
            <a:r>
              <a:rPr 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   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把小米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、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饭豆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、</a:t>
            </a:r>
            <a:r>
              <a:rPr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枣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、</a:t>
            </a:r>
            <a:r>
              <a:rPr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栗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、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白糖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、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花生仁儿合拢来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，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糊糊涂涂煮成一锅</a:t>
            </a:r>
            <a:r>
              <a:rPr sz="37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，让它在锅中叹气似的沸腾着，</a:t>
            </a:r>
            <a:r>
              <a:rPr sz="37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单</a:t>
            </a:r>
            <a:r>
              <a:rPr sz="37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看它那叹气样儿，闻闻那种香味，</a:t>
            </a:r>
            <a:r>
              <a:rPr sz="37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就</a:t>
            </a:r>
            <a:r>
              <a:rPr sz="37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够咽三口以上</a:t>
            </a:r>
            <a:r>
              <a:rPr sz="37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的唾沫</a:t>
            </a:r>
            <a:r>
              <a:rPr sz="37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了，</a:t>
            </a:r>
            <a:r>
              <a:rPr sz="37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何况</a:t>
            </a:r>
            <a:r>
              <a:rPr sz="37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是，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大碗大碗</a:t>
            </a:r>
            <a:r>
              <a:rPr lang="zh-CN" altLang="en-US" sz="3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地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装着</a:t>
            </a:r>
            <a:r>
              <a:rPr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，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大匙大匙</a:t>
            </a:r>
            <a:r>
              <a:rPr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朝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嘴</a:t>
            </a:r>
            <a:r>
              <a:rPr sz="37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里塞灌呢</a:t>
            </a:r>
            <a:r>
              <a:rPr lang="zh-CN" altLang="en-US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！</a:t>
            </a:r>
            <a:r>
              <a:rPr lang="en-US" altLang="zh-CN" sz="3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  </a:t>
            </a:r>
            <a:endParaRPr lang="zh-CN" altLang="en-US" sz="3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314" y="2257571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糊糊涂涂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7901" y="2242055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叹气似的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4208" y="3407273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大碗大碗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7592" y="3321859"/>
            <a:ext cx="2419887" cy="86330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indent="26669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大匙大匙</a:t>
            </a:r>
          </a:p>
        </p:txBody>
      </p:sp>
      <p:sp>
        <p:nvSpPr>
          <p:cNvPr id="12" name="矩形 11"/>
          <p:cNvSpPr/>
          <p:nvPr/>
        </p:nvSpPr>
        <p:spPr>
          <a:xfrm>
            <a:off x="409603" y="3958749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塞灌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线形标注 1 16"/>
          <p:cNvSpPr/>
          <p:nvPr/>
        </p:nvSpPr>
        <p:spPr>
          <a:xfrm>
            <a:off x="477617" y="4957373"/>
            <a:ext cx="3073383" cy="679873"/>
          </a:xfrm>
          <a:prstGeom prst="borderCallout1">
            <a:avLst>
              <a:gd name="adj1" fmla="val 673"/>
              <a:gd name="adj2" fmla="val 43824"/>
              <a:gd name="adj3" fmla="val -50338"/>
              <a:gd name="adj4" fmla="val 36632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吃粥时的动作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38685" y="4825293"/>
            <a:ext cx="2153073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侧面描写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9881" y="2807048"/>
            <a:ext cx="3102766" cy="69249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咽三口</a:t>
            </a:r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以上的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603" y="3407273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楷体" panose="02010609060101010101" pitchFamily="49" charset="-122"/>
              </a:rPr>
              <a:t>唾沫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95809" y="817941"/>
            <a:ext cx="3032604" cy="869236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zh-CN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材料丰富</a:t>
            </a:r>
          </a:p>
        </p:txBody>
      </p:sp>
      <p:sp>
        <p:nvSpPr>
          <p:cNvPr id="20" name="矩形 19"/>
          <p:cNvSpPr/>
          <p:nvPr/>
        </p:nvSpPr>
        <p:spPr>
          <a:xfrm>
            <a:off x="7087900" y="4486417"/>
            <a:ext cx="3215416" cy="94144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5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香味诱人</a:t>
            </a:r>
            <a:endParaRPr lang="zh-CN" altLang="zh-CN" sz="5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4" name="组合 13"/>
          <p:cNvGrpSpPr/>
          <p:nvPr/>
        </p:nvGrpSpPr>
        <p:grpSpPr>
          <a:xfrm>
            <a:off x="9476932" y="640986"/>
            <a:ext cx="1791925" cy="953988"/>
            <a:chOff x="8100392" y="1962696"/>
            <a:chExt cx="1043608" cy="549508"/>
          </a:xfrm>
        </p:grpSpPr>
        <p:sp>
          <p:nvSpPr>
            <p:cNvPr id="15" name="云形 1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21480" y="1995686"/>
              <a:ext cx="662096" cy="381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拟人</a:t>
              </a:r>
              <a:endPara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 flipV="1">
            <a:off x="8695608" y="1687177"/>
            <a:ext cx="1187296" cy="7531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3358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7" grpId="0" animBg="1"/>
      <p:bldP spid="18" grpId="0" animBg="1"/>
      <p:bldP spid="3" grpId="0"/>
      <p:bldP spid="13" grpId="0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453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爱腊八粥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9E67937-64C6-4B3C-963F-BD919384B30C}"/>
              </a:ext>
            </a:extLst>
          </p:cNvPr>
          <p:cNvGrpSpPr/>
          <p:nvPr/>
        </p:nvGrpSpPr>
        <p:grpSpPr>
          <a:xfrm>
            <a:off x="1112521" y="1647941"/>
            <a:ext cx="10317670" cy="698182"/>
            <a:chOff x="3888380" y="839529"/>
            <a:chExt cx="2669787" cy="493323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22C6F5D-70A3-45AD-AA18-59D0DAD15343}"/>
                </a:ext>
              </a:extLst>
            </p:cNvPr>
            <p:cNvSpPr/>
            <p:nvPr/>
          </p:nvSpPr>
          <p:spPr>
            <a:xfrm>
              <a:off x="4003929" y="839529"/>
              <a:ext cx="2305798" cy="48319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8AB66BD-A3E8-4AAC-8835-18F0AF0D0F3C}"/>
                </a:ext>
              </a:extLst>
            </p:cNvPr>
            <p:cNvSpPr txBox="1"/>
            <p:nvPr/>
          </p:nvSpPr>
          <p:spPr>
            <a:xfrm>
              <a:off x="3888380" y="858821"/>
              <a:ext cx="2669787" cy="4740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再次朗读</a:t>
              </a:r>
              <a:r>
                <a:rPr lang="zh-CN" altLang="en-US" sz="3200" kern="1200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课文，</a:t>
              </a:r>
              <a:r>
                <a:rPr lang="zh-CN" altLang="en-US" sz="3200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一边</a:t>
              </a:r>
              <a:r>
                <a:rPr lang="zh-CN" altLang="en-US" sz="32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读一边想象八儿的馋样儿。</a:t>
              </a:r>
              <a:endParaRPr lang="zh-CN" altLang="en-US" sz="3200" kern="12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077392C4-F38D-432B-A201-0D7D89577B88}"/>
              </a:ext>
            </a:extLst>
          </p:cNvPr>
          <p:cNvSpPr/>
          <p:nvPr/>
        </p:nvSpPr>
        <p:spPr>
          <a:xfrm>
            <a:off x="5939098" y="2838027"/>
            <a:ext cx="5136069" cy="1890246"/>
          </a:xfrm>
          <a:custGeom>
            <a:avLst/>
            <a:gdLst>
              <a:gd name="connsiteX0" fmla="*/ 0 w 1525214"/>
              <a:gd name="connsiteY0" fmla="*/ 219378 h 1316242"/>
              <a:gd name="connsiteX1" fmla="*/ 219378 w 1525214"/>
              <a:gd name="connsiteY1" fmla="*/ 0 h 1316242"/>
              <a:gd name="connsiteX2" fmla="*/ 1305836 w 1525214"/>
              <a:gd name="connsiteY2" fmla="*/ 0 h 1316242"/>
              <a:gd name="connsiteX3" fmla="*/ 1525214 w 1525214"/>
              <a:gd name="connsiteY3" fmla="*/ 219378 h 1316242"/>
              <a:gd name="connsiteX4" fmla="*/ 1525214 w 1525214"/>
              <a:gd name="connsiteY4" fmla="*/ 1096864 h 1316242"/>
              <a:gd name="connsiteX5" fmla="*/ 1305836 w 1525214"/>
              <a:gd name="connsiteY5" fmla="*/ 1316242 h 1316242"/>
              <a:gd name="connsiteX6" fmla="*/ 219378 w 1525214"/>
              <a:gd name="connsiteY6" fmla="*/ 1316242 h 1316242"/>
              <a:gd name="connsiteX7" fmla="*/ 0 w 1525214"/>
              <a:gd name="connsiteY7" fmla="*/ 1096864 h 1316242"/>
              <a:gd name="connsiteX8" fmla="*/ 0 w 1525214"/>
              <a:gd name="connsiteY8" fmla="*/ 219378 h 131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5214" h="1316242">
                <a:moveTo>
                  <a:pt x="0" y="219378"/>
                </a:moveTo>
                <a:cubicBezTo>
                  <a:pt x="0" y="98219"/>
                  <a:pt x="98219" y="0"/>
                  <a:pt x="219378" y="0"/>
                </a:cubicBezTo>
                <a:lnTo>
                  <a:pt x="1305836" y="0"/>
                </a:lnTo>
                <a:cubicBezTo>
                  <a:pt x="1426995" y="0"/>
                  <a:pt x="1525214" y="98219"/>
                  <a:pt x="1525214" y="219378"/>
                </a:cubicBezTo>
                <a:lnTo>
                  <a:pt x="1525214" y="1096864"/>
                </a:lnTo>
                <a:cubicBezTo>
                  <a:pt x="1525214" y="1218023"/>
                  <a:pt x="1426995" y="1316242"/>
                  <a:pt x="1305836" y="1316242"/>
                </a:cubicBezTo>
                <a:lnTo>
                  <a:pt x="219378" y="1316242"/>
                </a:lnTo>
                <a:cubicBezTo>
                  <a:pt x="98219" y="1316242"/>
                  <a:pt x="0" y="1218023"/>
                  <a:pt x="0" y="1096864"/>
                </a:cubicBezTo>
                <a:lnTo>
                  <a:pt x="0" y="21937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6174" tIns="186174" rIns="186174" bIns="186174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抓住一个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点，想象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八儿的馋样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吧！要是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可以，也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能用画笔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描一描！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4CA8CAEC-FAE6-4861-9194-95729AA5A9E9}"/>
              </a:ext>
            </a:extLst>
          </p:cNvPr>
          <p:cNvSpPr/>
          <p:nvPr/>
        </p:nvSpPr>
        <p:spPr>
          <a:xfrm>
            <a:off x="2651072" y="2675856"/>
            <a:ext cx="1449157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神情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F92B0736-37AE-448B-8E19-C329D30D7CFD}"/>
              </a:ext>
            </a:extLst>
          </p:cNvPr>
          <p:cNvSpPr/>
          <p:nvPr/>
        </p:nvSpPr>
        <p:spPr>
          <a:xfrm>
            <a:off x="1476213" y="3615674"/>
            <a:ext cx="1449157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791138B-8614-4F2B-9EE1-BA5F17E183BD}"/>
              </a:ext>
            </a:extLst>
          </p:cNvPr>
          <p:cNvSpPr/>
          <p:nvPr/>
        </p:nvSpPr>
        <p:spPr>
          <a:xfrm>
            <a:off x="2235712" y="4670189"/>
            <a:ext cx="1449157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5AE2980-2126-410E-81B2-1D421EA908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9961" b="93555" l="10000" r="90000">
                        <a14:foregroundMark x1="51486" y1="25293" x2="51486" y2="25293"/>
                        <a14:foregroundMark x1="51216" y1="24414" x2="53649" y2="32715"/>
                        <a14:foregroundMark x1="32162" y1="81543" x2="35811" y2="85742"/>
                        <a14:foregroundMark x1="54054" y1="83789" x2="60135" y2="91992"/>
                        <a14:foregroundMark x1="63243" y1="80469" x2="51216" y2="90234"/>
                        <a14:foregroundMark x1="37973" y1="82910" x2="30270" y2="86035"/>
                        <a14:foregroundMark x1="25676" y1="82227" x2="33108" y2="86621"/>
                        <a14:foregroundMark x1="27838" y1="81348" x2="37027" y2="86914"/>
                        <a14:foregroundMark x1="41081" y1="39746" x2="56486" y2="449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6332" y="2359094"/>
            <a:ext cx="2709267" cy="3749040"/>
          </a:xfrm>
          <a:prstGeom prst="rect">
            <a:avLst/>
          </a:prstGeom>
        </p:spPr>
      </p:pic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443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2"/>
          <p:cNvSpPr txBox="1"/>
          <p:nvPr/>
        </p:nvSpPr>
        <p:spPr>
          <a:xfrm>
            <a:off x="719403" y="932723"/>
            <a:ext cx="10853923" cy="1600439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找出等粥、喝粥对应的段落，试着说说哪部分是详写，哪部分是略写。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9563" y="3469609"/>
            <a:ext cx="1905324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2525" y="3469609"/>
            <a:ext cx="3014602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2-19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自然段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6424" y="4358510"/>
            <a:ext cx="1894109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9386" y="4358510"/>
            <a:ext cx="3567637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20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21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自然段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59150" y="3238038"/>
            <a:ext cx="1791925" cy="953988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662096" cy="381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详写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70263" y="4395226"/>
            <a:ext cx="1791925" cy="953988"/>
            <a:chOff x="8100392" y="1962696"/>
            <a:chExt cx="1043608" cy="549508"/>
          </a:xfrm>
        </p:grpSpPr>
        <p:sp>
          <p:nvSpPr>
            <p:cNvPr id="12" name="云形 11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21480" y="1995686"/>
              <a:ext cx="662096" cy="381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略写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914" y="1780442"/>
            <a:ext cx="10115481" cy="80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7209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2"/>
          <p:cNvSpPr txBox="1"/>
          <p:nvPr/>
        </p:nvSpPr>
        <p:spPr>
          <a:xfrm>
            <a:off x="911128" y="836713"/>
            <a:ext cx="10853923" cy="1600434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默读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2-19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自然段，说一说围绕“等粥”课文写了八儿的哪几件事？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8340" y="3183877"/>
            <a:ext cx="5184576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等不及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要吃粥的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嘴馋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2436" y="4424253"/>
            <a:ext cx="3199307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3.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对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粥的猜想</a:t>
            </a:r>
          </a:p>
        </p:txBody>
      </p:sp>
      <p:sp>
        <p:nvSpPr>
          <p:cNvPr id="5" name="矩形 4"/>
          <p:cNvSpPr/>
          <p:nvPr/>
        </p:nvSpPr>
        <p:spPr>
          <a:xfrm>
            <a:off x="6864085" y="4424253"/>
            <a:ext cx="3744416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4.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看到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粥的惊异</a:t>
            </a:r>
          </a:p>
        </p:txBody>
      </p:sp>
      <p:sp>
        <p:nvSpPr>
          <p:cNvPr id="6" name="矩形 5"/>
          <p:cNvSpPr/>
          <p:nvPr/>
        </p:nvSpPr>
        <p:spPr>
          <a:xfrm>
            <a:off x="7322969" y="3177465"/>
            <a:ext cx="2688299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计划分粥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0349" y="1728431"/>
            <a:ext cx="10115481" cy="800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1" r="62887"/>
          <a:stretch/>
        </p:blipFill>
        <p:spPr>
          <a:xfrm>
            <a:off x="7964384" y="928211"/>
            <a:ext cx="3431445" cy="80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95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2063552" y="2180862"/>
            <a:ext cx="9025003" cy="2343714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默读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2-8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自然段，</a:t>
            </a:r>
            <a:r>
              <a:rPr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画出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文中</a:t>
            </a:r>
            <a:r>
              <a:rPr sz="3700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描写八儿</a:t>
            </a:r>
            <a:r>
              <a:rPr lang="zh-CN" altLang="en-US" sz="3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等粥</a:t>
            </a:r>
            <a:r>
              <a:rPr sz="3700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的句子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，说说作者运用了什么手法，品析这样描写有什么好处。</a:t>
            </a:r>
            <a:endParaRPr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787" y="1894103"/>
            <a:ext cx="1679787" cy="2407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5573" y="548681"/>
            <a:ext cx="5184576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等不及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要吃粥的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嘴馋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8182" y="605184"/>
            <a:ext cx="1752927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盼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粥</a:t>
            </a:r>
          </a:p>
        </p:txBody>
      </p:sp>
    </p:spTree>
    <p:extLst>
      <p:ext uri="{BB962C8B-B14F-4D97-AF65-F5344CB8AC3E}">
        <p14:creationId xmlns:p14="http://schemas.microsoft.com/office/powerpoint/2010/main" xmlns="" val="2133852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爱腊八粥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标注 14">
            <a:extLst>
              <a:ext uri="{FF2B5EF4-FFF2-40B4-BE49-F238E27FC236}">
                <a16:creationId xmlns="" xmlns:a16="http://schemas.microsoft.com/office/drawing/2014/main" id="{75710376-44E3-493A-BE61-30B2E0048B55}"/>
              </a:ext>
            </a:extLst>
          </p:cNvPr>
          <p:cNvSpPr/>
          <p:nvPr/>
        </p:nvSpPr>
        <p:spPr>
          <a:xfrm>
            <a:off x="3158608" y="2406012"/>
            <a:ext cx="7714211" cy="704236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住方家大院的八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儿，今天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喜得快要</a:t>
            </a:r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发疯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了。</a:t>
            </a: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8747760" y="1134939"/>
            <a:ext cx="1844591" cy="891059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590C53-0F8B-46A9-92C9-1EC33AAB3781}"/>
              </a:ext>
            </a:extLst>
          </p:cNvPr>
          <p:cNvSpPr/>
          <p:nvPr/>
        </p:nvSpPr>
        <p:spPr>
          <a:xfrm>
            <a:off x="3253509" y="1259230"/>
            <a:ext cx="5494251" cy="58477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课文里的八儿喜欢腊八粥吗？</a:t>
            </a:r>
          </a:p>
        </p:txBody>
      </p:sp>
      <p:sp>
        <p:nvSpPr>
          <p:cNvPr id="12" name="十边形 11">
            <a:extLst>
              <a:ext uri="{FF2B5EF4-FFF2-40B4-BE49-F238E27FC236}">
                <a16:creationId xmlns="" xmlns:a16="http://schemas.microsoft.com/office/drawing/2014/main" id="{8E080111-BBF9-4EDB-B599-BC98088A71B4}"/>
              </a:ext>
            </a:extLst>
          </p:cNvPr>
          <p:cNvSpPr/>
          <p:nvPr/>
        </p:nvSpPr>
        <p:spPr>
          <a:xfrm>
            <a:off x="3746011" y="3490262"/>
            <a:ext cx="6296574" cy="1341741"/>
          </a:xfrm>
          <a:prstGeom prst="decagon">
            <a:avLst/>
          </a:prstGeom>
          <a:solidFill>
            <a:srgbClr val="F9ABDD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夸张了</a:t>
            </a:r>
            <a:r>
              <a:rPr lang="zh-CN" altLang="en-US" sz="3200" dirty="0" smtClean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一点，但是</a:t>
            </a:r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写出了八儿的兴奋样儿。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354A5FA-B783-4AC5-B129-82ACF50B26A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7840"/>
          <a:stretch/>
        </p:blipFill>
        <p:spPr>
          <a:xfrm>
            <a:off x="0" y="2217068"/>
            <a:ext cx="4122086" cy="4150824"/>
          </a:xfrm>
          <a:prstGeom prst="rect">
            <a:avLst/>
          </a:prstGeom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9708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2"/>
          <p:cNvSpPr txBox="1"/>
          <p:nvPr/>
        </p:nvSpPr>
        <p:spPr>
          <a:xfrm>
            <a:off x="527381" y="797611"/>
            <a:ext cx="10853923" cy="1600439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联系生活，说一说你在什么时候会“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喜得快要发疯了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”？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54"/>
          <a:stretch/>
        </p:blipFill>
        <p:spPr>
          <a:xfrm>
            <a:off x="9662601" y="3303872"/>
            <a:ext cx="1579375" cy="252539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94248" y="2055734"/>
            <a:ext cx="3648405" cy="2496277"/>
            <a:chOff x="3779912" y="2067695"/>
            <a:chExt cx="2736304" cy="1872208"/>
          </a:xfrm>
        </p:grpSpPr>
        <p:sp>
          <p:nvSpPr>
            <p:cNvPr id="4" name="云形标注 3"/>
            <p:cNvSpPr/>
            <p:nvPr/>
          </p:nvSpPr>
          <p:spPr>
            <a:xfrm>
              <a:off x="3779912" y="2067695"/>
              <a:ext cx="2736304" cy="1872208"/>
            </a:xfrm>
            <a:prstGeom prst="cloudCallout">
              <a:avLst>
                <a:gd name="adj1" fmla="val 42158"/>
                <a:gd name="adj2" fmla="val 35792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50159" y="2195219"/>
              <a:ext cx="2160240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    即将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和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爸爸去我梦寐以求的游乐园的时候。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67318"/>
            <a:ext cx="2208245" cy="279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7"/>
          <p:cNvGrpSpPr/>
          <p:nvPr/>
        </p:nvGrpSpPr>
        <p:grpSpPr>
          <a:xfrm>
            <a:off x="2095868" y="2468894"/>
            <a:ext cx="3648405" cy="2496277"/>
            <a:chOff x="3779912" y="2067695"/>
            <a:chExt cx="2736304" cy="1872208"/>
          </a:xfrm>
        </p:grpSpPr>
        <p:sp>
          <p:nvSpPr>
            <p:cNvPr id="9" name="云形标注 8"/>
            <p:cNvSpPr/>
            <p:nvPr/>
          </p:nvSpPr>
          <p:spPr>
            <a:xfrm>
              <a:off x="3779912" y="2067695"/>
              <a:ext cx="2736304" cy="1872208"/>
            </a:xfrm>
            <a:prstGeom prst="cloudCallout">
              <a:avLst>
                <a:gd name="adj1" fmla="val -54623"/>
                <a:gd name="adj2" fmla="val 24375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50159" y="2383021"/>
              <a:ext cx="21602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    爸爸说要带我去海边的时候。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11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7505" y="1128023"/>
            <a:ext cx="10945216" cy="210826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  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②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一个人进进出出灶房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看到那一大锅正在叹气的粥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碗盏都已预备整齐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摆到灶边好久了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755" y="1124745"/>
            <a:ext cx="2443404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进进出出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9229" y="1782973"/>
            <a:ext cx="3541995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都已预备整齐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3623" y="2425370"/>
            <a:ext cx="1894109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好久了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96268" y="2799093"/>
            <a:ext cx="2153073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动作描写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1745" y="4026655"/>
            <a:ext cx="4725585" cy="9833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说明八儿期待已久</a:t>
            </a:r>
            <a:endParaRPr lang="en-US" altLang="zh-CN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右弧形箭头 8"/>
          <p:cNvSpPr/>
          <p:nvPr/>
        </p:nvSpPr>
        <p:spPr>
          <a:xfrm rot="2895507">
            <a:off x="8927810" y="3611045"/>
            <a:ext cx="432553" cy="119197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31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E096067-B7BF-49C2-BB45-AE69AA3E9AF6}"/>
              </a:ext>
            </a:extLst>
          </p:cNvPr>
          <p:cNvSpPr/>
          <p:nvPr/>
        </p:nvSpPr>
        <p:spPr>
          <a:xfrm>
            <a:off x="5785202" y="2309019"/>
            <a:ext cx="4976990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里我们知道了北京的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腊八粥，那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对于腊八粥你还有哪些了解呢？</a:t>
            </a:r>
            <a:endParaRPr lang="zh-CN" altLang="en-US" dirty="0"/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C141AAC3-67A2-490E-8AA5-3A082226174C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36" name="圆角矩形 22">
              <a:extLst>
                <a:ext uri="{FF2B5EF4-FFF2-40B4-BE49-F238E27FC236}">
                  <a16:creationId xmlns="" xmlns:a16="http://schemas.microsoft.com/office/drawing/2014/main" id="{C7BF56AE-0D1E-4DDE-B1C4-5937C3428F1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37" name="圆角矩形 23">
              <a:extLst>
                <a:ext uri="{FF2B5EF4-FFF2-40B4-BE49-F238E27FC236}">
                  <a16:creationId xmlns="" xmlns:a16="http://schemas.microsoft.com/office/drawing/2014/main" id="{2A0831CC-9FF5-48AC-BA6F-6A7C53C4C93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8" name="圆角矩形 24">
              <a:extLst>
                <a:ext uri="{FF2B5EF4-FFF2-40B4-BE49-F238E27FC236}">
                  <a16:creationId xmlns="" xmlns:a16="http://schemas.microsoft.com/office/drawing/2014/main" id="{FAC71455-CA3D-4BC4-BFF8-B52CBC91F8E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谈话导入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F929E80-99AA-4D90-BB3F-6540FB965A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l="3524" t="17058" r="2172" b="9334"/>
          <a:stretch/>
        </p:blipFill>
        <p:spPr>
          <a:xfrm>
            <a:off x="2146728" y="1679721"/>
            <a:ext cx="3057444" cy="34985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7139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爱腊八粥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9E67937-64C6-4B3C-963F-BD919384B30C}"/>
              </a:ext>
            </a:extLst>
          </p:cNvPr>
          <p:cNvGrpSpPr/>
          <p:nvPr/>
        </p:nvGrpSpPr>
        <p:grpSpPr>
          <a:xfrm>
            <a:off x="1112521" y="1390603"/>
            <a:ext cx="10317670" cy="698182"/>
            <a:chOff x="3888380" y="839529"/>
            <a:chExt cx="2669787" cy="493323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22C6F5D-70A3-45AD-AA18-59D0DAD15343}"/>
                </a:ext>
              </a:extLst>
            </p:cNvPr>
            <p:cNvSpPr/>
            <p:nvPr/>
          </p:nvSpPr>
          <p:spPr>
            <a:xfrm>
              <a:off x="4003929" y="839529"/>
              <a:ext cx="2305798" cy="48319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8AB66BD-A3E8-4AAC-8835-18F0AF0D0F3C}"/>
                </a:ext>
              </a:extLst>
            </p:cNvPr>
            <p:cNvSpPr txBox="1"/>
            <p:nvPr/>
          </p:nvSpPr>
          <p:spPr>
            <a:xfrm>
              <a:off x="3888380" y="858821"/>
              <a:ext cx="2669787" cy="4740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再次朗读</a:t>
              </a:r>
              <a:r>
                <a:rPr lang="zh-CN" altLang="en-US" sz="3200" kern="1200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课文，</a:t>
              </a:r>
              <a:r>
                <a:rPr lang="zh-CN" altLang="en-US" sz="3200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一边</a:t>
              </a:r>
              <a:r>
                <a:rPr lang="zh-CN" altLang="en-US" sz="32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读一边想象八儿的馋样儿。</a:t>
              </a:r>
              <a:endParaRPr lang="zh-CN" altLang="en-US" sz="3200" kern="12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F0AD547-EE1E-4AA6-8FCD-40B67E7204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2462" b="9553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3482" y="2543799"/>
            <a:ext cx="3336930" cy="3336930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791138B-8614-4F2B-9EE1-BA5F17E183BD}"/>
              </a:ext>
            </a:extLst>
          </p:cNvPr>
          <p:cNvSpPr/>
          <p:nvPr/>
        </p:nvSpPr>
        <p:spPr>
          <a:xfrm>
            <a:off x="4240274" y="2656920"/>
            <a:ext cx="3480279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老师来读一段</a:t>
            </a: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1739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2100141" y="3813154"/>
            <a:ext cx="7816762" cy="65224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你认为我们全文的主角除了腊八粥还有谁？</a:t>
            </a: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729605" y="1493587"/>
            <a:ext cx="1450181" cy="1131633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590C53-0F8B-46A9-92C9-1EC33AAB3781}"/>
              </a:ext>
            </a:extLst>
          </p:cNvPr>
          <p:cNvSpPr/>
          <p:nvPr/>
        </p:nvSpPr>
        <p:spPr>
          <a:xfrm>
            <a:off x="2506749" y="1456948"/>
            <a:ext cx="6096000" cy="58477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认真研读课文第二部分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2789368" y="4807312"/>
            <a:ext cx="4523927" cy="88302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“八儿”</a:t>
            </a:r>
          </a:p>
        </p:txBody>
      </p:sp>
      <p:sp>
        <p:nvSpPr>
          <p:cNvPr id="15" name="六边形 14">
            <a:extLst>
              <a:ext uri="{FF2B5EF4-FFF2-40B4-BE49-F238E27FC236}">
                <a16:creationId xmlns="" xmlns:a16="http://schemas.microsoft.com/office/drawing/2014/main" id="{8AF3BA49-650E-4263-BCA6-FF88C3F42101}"/>
              </a:ext>
            </a:extLst>
          </p:cNvPr>
          <p:cNvSpPr/>
          <p:nvPr/>
        </p:nvSpPr>
        <p:spPr>
          <a:xfrm>
            <a:off x="2345167" y="2857897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盼粥</a:t>
            </a:r>
          </a:p>
        </p:txBody>
      </p:sp>
      <p:sp>
        <p:nvSpPr>
          <p:cNvPr id="22" name="六边形 21">
            <a:extLst>
              <a:ext uri="{FF2B5EF4-FFF2-40B4-BE49-F238E27FC236}">
                <a16:creationId xmlns="" xmlns:a16="http://schemas.microsoft.com/office/drawing/2014/main" id="{932DEB3D-79CE-404C-8E3E-08C882BA0849}"/>
              </a:ext>
            </a:extLst>
          </p:cNvPr>
          <p:cNvSpPr/>
          <p:nvPr/>
        </p:nvSpPr>
        <p:spPr>
          <a:xfrm>
            <a:off x="3833251" y="2826148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想粥</a:t>
            </a:r>
          </a:p>
        </p:txBody>
      </p:sp>
      <p:sp>
        <p:nvSpPr>
          <p:cNvPr id="23" name="六边形 22">
            <a:extLst>
              <a:ext uri="{FF2B5EF4-FFF2-40B4-BE49-F238E27FC236}">
                <a16:creationId xmlns="" xmlns:a16="http://schemas.microsoft.com/office/drawing/2014/main" id="{6CF02ADA-33FE-4B0B-8E3A-54B119F2BAA7}"/>
              </a:ext>
            </a:extLst>
          </p:cNvPr>
          <p:cNvSpPr/>
          <p:nvPr/>
        </p:nvSpPr>
        <p:spPr>
          <a:xfrm>
            <a:off x="5283432" y="2857897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="" xmlns:a16="http://schemas.microsoft.com/office/drawing/2014/main" id="{462620F8-76C9-4D9B-B398-0577F98A1895}"/>
              </a:ext>
            </a:extLst>
          </p:cNvPr>
          <p:cNvSpPr/>
          <p:nvPr/>
        </p:nvSpPr>
        <p:spPr>
          <a:xfrm>
            <a:off x="6794694" y="2857897"/>
            <a:ext cx="1450181" cy="613343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4829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3" grpId="0" animBg="1"/>
      <p:bldP spid="15" grpId="0" animBg="1"/>
      <p:bldP spid="22" grpId="0" animBg="1"/>
      <p:bldP spid="23" grpId="0" animBg="1"/>
      <p:bldP spid="2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938770" y="5241131"/>
            <a:ext cx="7626108" cy="65224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想象一下这个委屈地盼着喝粥的画面。</a:t>
            </a: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5545575" y="3937465"/>
            <a:ext cx="3460820" cy="883027"/>
          </a:xfrm>
          <a:prstGeom prst="decag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急切  狡黠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127D7A-1A51-4AC3-B0BB-D00DDA2E25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038" y="1243012"/>
            <a:ext cx="4191000" cy="43719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ADFFEB17-F016-4A91-B0F9-8985473C2990}"/>
              </a:ext>
            </a:extLst>
          </p:cNvPr>
          <p:cNvSpPr/>
          <p:nvPr/>
        </p:nvSpPr>
        <p:spPr>
          <a:xfrm>
            <a:off x="4038450" y="1238837"/>
            <a:ext cx="7556518" cy="443093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sp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妈，妈，要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到什么时候才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7DDCBB-EDE8-4947-8DD3-58E1A7D6024A}"/>
              </a:ext>
            </a:extLst>
          </p:cNvPr>
          <p:cNvSpPr/>
          <p:nvPr/>
        </p:nvSpPr>
        <p:spPr>
          <a:xfrm>
            <a:off x="4034705" y="1768486"/>
            <a:ext cx="7556517" cy="1218690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sp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要到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夜里！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其实他妈妈所说的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夜里，并不是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上灯以后。但八儿听了这种松劲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的话，眼睛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可急红了。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CA326E22-EE84-47A1-8566-0EB8B5FE3764}"/>
              </a:ext>
            </a:extLst>
          </p:cNvPr>
          <p:cNvSpPr/>
          <p:nvPr/>
        </p:nvSpPr>
        <p:spPr>
          <a:xfrm>
            <a:off x="4038449" y="3073733"/>
            <a:ext cx="7556519" cy="443093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sp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“那我饿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了！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八儿要哭的样子。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4338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3" grpId="0" animBg="1"/>
      <p:bldP spid="11" grpId="0" animBg="1"/>
      <p:bldP spid="12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8143" y="1524578"/>
            <a:ext cx="9025003" cy="98334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③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“妈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妈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要到什么时候才</a:t>
            </a:r>
            <a:r>
              <a:rPr lang="en-US" altLang="zh-CN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……”</a:t>
            </a:r>
          </a:p>
        </p:txBody>
      </p:sp>
      <p:sp>
        <p:nvSpPr>
          <p:cNvPr id="4" name="矩形 3"/>
          <p:cNvSpPr/>
          <p:nvPr/>
        </p:nvSpPr>
        <p:spPr>
          <a:xfrm>
            <a:off x="9056706" y="2684873"/>
            <a:ext cx="2153073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语言描写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31762" y="1588049"/>
            <a:ext cx="1906926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妈  </a:t>
            </a:r>
            <a:r>
              <a:rPr lang="en-US" altLang="zh-CN" sz="43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妈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23617" y="2799199"/>
            <a:ext cx="7008779" cy="697627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r>
              <a:rPr lang="zh-CN" altLang="en-US" sz="37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说一说：省略号省略了什么？</a:t>
            </a:r>
            <a:endParaRPr sz="37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8373" y="4748151"/>
            <a:ext cx="3152151" cy="889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表示话没说完</a:t>
            </a:r>
          </a:p>
        </p:txBody>
      </p:sp>
      <p:sp>
        <p:nvSpPr>
          <p:cNvPr id="9" name="矩形 8"/>
          <p:cNvSpPr/>
          <p:nvPr/>
        </p:nvSpPr>
        <p:spPr>
          <a:xfrm>
            <a:off x="8400257" y="1634799"/>
            <a:ext cx="1344812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5787" y="260648"/>
            <a:ext cx="4699900" cy="9833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体现了八儿的焦急</a:t>
            </a:r>
            <a:endParaRPr lang="en-US" altLang="zh-CN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28143" y="3631678"/>
            <a:ext cx="6528725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en-US" altLang="zh-CN" sz="37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要到什么时候才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能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喝粥？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4859399"/>
            <a:ext cx="6720747" cy="6976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你看出省略号</a:t>
            </a:r>
            <a:r>
              <a:rPr lang="zh-CN" altLang="en-US" sz="37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有什么</a:t>
            </a:r>
            <a:r>
              <a:rPr lang="zh-CN" altLang="en-US" sz="37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作用了吗？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右弧形箭头 12"/>
          <p:cNvSpPr/>
          <p:nvPr/>
        </p:nvSpPr>
        <p:spPr>
          <a:xfrm rot="12601932">
            <a:off x="3281965" y="471137"/>
            <a:ext cx="432553" cy="119197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7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bldLvl="0" animBg="1"/>
      <p:bldP spid="9" grpId="0"/>
      <p:bldP spid="11" grpId="0" animBg="1"/>
      <p:bldP spid="12" grpId="0" bldLvl="0" animBg="1"/>
      <p:bldP spid="2" grpId="0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189"/>
          <a:stretch/>
        </p:blipFill>
        <p:spPr bwMode="auto">
          <a:xfrm>
            <a:off x="1602356" y="1357054"/>
            <a:ext cx="9217024" cy="47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5"/>
          <p:cNvGrpSpPr/>
          <p:nvPr/>
        </p:nvGrpSpPr>
        <p:grpSpPr>
          <a:xfrm>
            <a:off x="527382" y="-44643"/>
            <a:ext cx="5008975" cy="1824203"/>
            <a:chOff x="4716015" y="2155878"/>
            <a:chExt cx="3756731" cy="1368152"/>
          </a:xfrm>
        </p:grpSpPr>
        <p:sp>
          <p:nvSpPr>
            <p:cNvPr id="7" name="椭圆形标注 6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5246133" y="2313656"/>
              <a:ext cx="2664296" cy="10295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妈，妈，要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到什么时候才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……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793050" y="0"/>
            <a:ext cx="4190745" cy="1357053"/>
            <a:chOff x="4716016" y="2506240"/>
            <a:chExt cx="3407733" cy="1017790"/>
          </a:xfrm>
        </p:grpSpPr>
        <p:sp>
          <p:nvSpPr>
            <p:cNvPr id="10" name="椭圆形标注 9"/>
            <p:cNvSpPr/>
            <p:nvPr/>
          </p:nvSpPr>
          <p:spPr>
            <a:xfrm>
              <a:off x="4716016" y="2506240"/>
              <a:ext cx="3407733" cy="1017790"/>
            </a:xfrm>
            <a:prstGeom prst="wedgeEllipseCallout">
              <a:avLst>
                <a:gd name="adj1" fmla="val -52910"/>
                <a:gd name="adj2" fmla="val 89408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1" name="文本框 6"/>
            <p:cNvSpPr txBox="1"/>
            <p:nvPr/>
          </p:nvSpPr>
          <p:spPr>
            <a:xfrm>
              <a:off x="5459453" y="2728903"/>
              <a:ext cx="2399622" cy="5493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要到夜里！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9722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1978" y="1892830"/>
            <a:ext cx="10273140" cy="77970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⑤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en-US" altLang="zh-CN" sz="43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那我饿了</a:t>
            </a:r>
            <a:r>
              <a:rPr lang="en-US" altLang="zh-CN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！”</a:t>
            </a:r>
            <a:r>
              <a:rPr lang="en-US" altLang="zh-CN" sz="43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八儿要哭的样子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719403" y="650876"/>
            <a:ext cx="11041227" cy="983342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④</a:t>
            </a:r>
            <a:r>
              <a:rPr lang="en-US" altLang="zh-CN" sz="43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但八儿听了这种松劲的话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眼睛可急红了</a:t>
            </a:r>
            <a:r>
              <a:rPr lang="en-US" altLang="zh-CN" sz="43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sz="4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2985" y="3175494"/>
            <a:ext cx="2153073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神态描写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24192" y="721882"/>
            <a:ext cx="3541995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眼睛可急红了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2011" y="1891898"/>
            <a:ext cx="2992700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要哭的样子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96071" y="3140969"/>
            <a:ext cx="7008779" cy="1261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此时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此刻八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儿的心情可以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用一个什么词来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形容？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6510053" y="4413111"/>
            <a:ext cx="248211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5841" y="4989175"/>
            <a:ext cx="3956639" cy="1231107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迫不及待</a:t>
            </a:r>
            <a:endParaRPr lang="zh-CN" alt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" grpId="0"/>
      <p:bldP spid="15" grpId="0" animBg="1"/>
      <p:bldP spid="16" grpId="0" animBg="1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189"/>
          <a:stretch/>
        </p:blipFill>
        <p:spPr bwMode="auto">
          <a:xfrm>
            <a:off x="1679509" y="1504545"/>
            <a:ext cx="9217024" cy="47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11424" y="725597"/>
            <a:ext cx="4608512" cy="1614923"/>
            <a:chOff x="4716015" y="2155878"/>
            <a:chExt cx="3756731" cy="1368152"/>
          </a:xfrm>
        </p:grpSpPr>
        <p:sp>
          <p:nvSpPr>
            <p:cNvPr id="4" name="椭圆形标注 3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4950811" y="2461718"/>
              <a:ext cx="2664296" cy="6205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那我饿了！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76055" y="0"/>
            <a:ext cx="5407741" cy="1892829"/>
            <a:chOff x="3726409" y="2506240"/>
            <a:chExt cx="4397342" cy="1419622"/>
          </a:xfrm>
        </p:grpSpPr>
        <p:sp>
          <p:nvSpPr>
            <p:cNvPr id="7" name="椭圆形标注 6"/>
            <p:cNvSpPr/>
            <p:nvPr/>
          </p:nvSpPr>
          <p:spPr>
            <a:xfrm>
              <a:off x="3726409" y="2506240"/>
              <a:ext cx="4397342" cy="1419622"/>
            </a:xfrm>
            <a:prstGeom prst="wedgeEllipseCallout">
              <a:avLst>
                <a:gd name="adj1" fmla="val -35342"/>
                <a:gd name="adj2" fmla="val 95883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4429054" y="2731390"/>
              <a:ext cx="3273878" cy="10295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饿了，也得到太阳落下时才准吃。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7379" y="338686"/>
            <a:ext cx="2125759" cy="212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535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0" b="4889"/>
          <a:stretch/>
        </p:blipFill>
        <p:spPr bwMode="auto">
          <a:xfrm>
            <a:off x="5040" y="0"/>
            <a:ext cx="122513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86150" y="2084852"/>
            <a:ext cx="8976997" cy="1754322"/>
          </a:xfrm>
          <a:prstGeom prst="rect">
            <a:avLst/>
          </a:prstGeom>
          <a:solidFill>
            <a:schemeClr val="bg1"/>
          </a:solidFill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分角色来读</a:t>
            </a:r>
            <a:r>
              <a:rPr lang="en-US" altLang="zh-CN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2~8</a:t>
            </a:r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自然段，注意读出八儿的馋样儿。</a:t>
            </a:r>
            <a:endParaRPr lang="zh-CN" altLang="en-US" sz="53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92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5" t="21196" b="13439"/>
          <a:stretch/>
        </p:blipFill>
        <p:spPr bwMode="auto">
          <a:xfrm>
            <a:off x="0" y="0"/>
            <a:ext cx="12192000" cy="692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91478" y="548681"/>
            <a:ext cx="8976997" cy="160043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你</a:t>
            </a:r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能用成语或四字词语</a:t>
            </a:r>
            <a:r>
              <a:rPr lang="zh-CN" altLang="en-US" sz="4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说出八儿对</a:t>
            </a:r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粥的喜爱与盼望之情</a:t>
            </a:r>
            <a:r>
              <a:rPr lang="zh-CN" altLang="en-US" sz="4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吗？</a:t>
            </a:r>
            <a:endParaRPr lang="zh-CN" altLang="en-US" sz="4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778484" y="2660915"/>
            <a:ext cx="3639917" cy="1211307"/>
            <a:chOff x="8100392" y="1962696"/>
            <a:chExt cx="2119870" cy="697726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2119870" cy="69772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21480" y="1995686"/>
              <a:ext cx="1741689" cy="54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3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馋涎欲滴</a:t>
              </a:r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4" name="组合 8"/>
          <p:cNvGrpSpPr/>
          <p:nvPr/>
        </p:nvGrpSpPr>
        <p:grpSpPr>
          <a:xfrm>
            <a:off x="2778484" y="4137907"/>
            <a:ext cx="3639917" cy="1211307"/>
            <a:chOff x="8100392" y="1962696"/>
            <a:chExt cx="2119870" cy="697726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2119870" cy="69772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21480" y="1995686"/>
              <a:ext cx="1741689" cy="54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3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垂涎三尺</a:t>
              </a:r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75774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2056200" y="1929373"/>
            <a:ext cx="9416397" cy="2343714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八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儿多么想让妈妈早点给他端上一碗喷香的腊八粥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啊，那么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一旦粥煮好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了，他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想怎么吃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呢？</a:t>
            </a:r>
            <a:endParaRPr sz="37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413" y="1929372"/>
            <a:ext cx="1679787" cy="24079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548681"/>
            <a:ext cx="2688299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计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划分粥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4399" y="628857"/>
            <a:ext cx="1801675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想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粥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485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0638" y="1028734"/>
            <a:ext cx="8009367" cy="29700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农历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十二月（腊月）初八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，是我国汉族传统的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腊八节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，这天我国大多数地区都有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吃腊八粥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的习俗。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先秦起，腊八节都是用来祭祀祖先和神灵，祈求丰收和吉祥。</a:t>
            </a:r>
            <a:endParaRPr lang="en-US" altLang="zh-CN" sz="3700" b="1" dirty="0" smtClean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7"/>
          <a:stretch/>
        </p:blipFill>
        <p:spPr bwMode="auto">
          <a:xfrm>
            <a:off x="8108016" y="1028734"/>
            <a:ext cx="3940645" cy="29956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350" y="4197086"/>
            <a:ext cx="11713301" cy="1261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据说</a:t>
            </a:r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，佛教创始人释迦牟尼的成道之日也在十二月初八，因此腊八又称“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佛成道节</a:t>
            </a:r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3">
            <a:extLst>
              <a:ext uri="{FF2B5EF4-FFF2-40B4-BE49-F238E27FC236}">
                <a16:creationId xmlns="" xmlns:a16="http://schemas.microsoft.com/office/drawing/2014/main" id="{5FC1B043-EDC5-49D8-8451-9DC82057D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286" y="0"/>
            <a:ext cx="2714779" cy="11224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</a:t>
            </a:r>
          </a:p>
        </p:txBody>
      </p:sp>
    </p:spTree>
    <p:extLst>
      <p:ext uri="{BB962C8B-B14F-4D97-AF65-F5344CB8AC3E}">
        <p14:creationId xmlns:p14="http://schemas.microsoft.com/office/powerpoint/2010/main" xmlns="" val="1516480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1071965" y="3104399"/>
            <a:ext cx="5776602" cy="65224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妈，妈，等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一下我要吃三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碗！ 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6848567" y="2995165"/>
            <a:ext cx="1996025" cy="88302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无奈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1071965" y="2271187"/>
            <a:ext cx="7626109" cy="652244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课文哪些部分写到了八儿想着喝腊八粥呢？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4">
            <a:extLst>
              <a:ext uri="{FF2B5EF4-FFF2-40B4-BE49-F238E27FC236}">
                <a16:creationId xmlns="" xmlns:a16="http://schemas.microsoft.com/office/drawing/2014/main" id="{11CE4095-F1A7-4C11-BD85-9B00D82F2F77}"/>
              </a:ext>
            </a:extLst>
          </p:cNvPr>
          <p:cNvSpPr/>
          <p:nvPr/>
        </p:nvSpPr>
        <p:spPr>
          <a:xfrm>
            <a:off x="1071965" y="3878192"/>
            <a:ext cx="7626108" cy="65224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要不然我吃三碗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半，你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就吃两碗半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……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5" name="圆角矩形标注 14">
            <a:extLst>
              <a:ext uri="{FF2B5EF4-FFF2-40B4-BE49-F238E27FC236}">
                <a16:creationId xmlns="" xmlns:a16="http://schemas.microsoft.com/office/drawing/2014/main" id="{692D019C-1165-4A77-BDEC-9B00BA45F075}"/>
              </a:ext>
            </a:extLst>
          </p:cNvPr>
          <p:cNvSpPr/>
          <p:nvPr/>
        </p:nvSpPr>
        <p:spPr>
          <a:xfrm>
            <a:off x="1066800" y="4644350"/>
            <a:ext cx="7777792" cy="1151838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比灶矮了许多的八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儿，回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过头来的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结果，也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不过是看到一股淡淡烟气往上一冲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而已！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B21B5F6-5DCE-46FE-B04F-A2F587F05A0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9788" b="99735" l="9901" r="89901">
                        <a14:foregroundMark x1="27723" y1="76190" x2="41782" y2="91799"/>
                        <a14:foregroundMark x1="73465" y1="76455" x2="58218" y2="90476"/>
                        <a14:foregroundMark x1="41386" y1="96561" x2="62970" y2="93915"/>
                        <a14:foregroundMark x1="34455" y1="38095" x2="18218" y2="52910"/>
                      </a14:backgroundRemoval>
                    </a14:imgEffect>
                  </a14:imgLayer>
                </a14:imgProps>
              </a:ext>
            </a:extLst>
          </a:blip>
          <a:srcRect l="12199" t="13228" r="10690"/>
          <a:stretch/>
        </p:blipFill>
        <p:spPr>
          <a:xfrm>
            <a:off x="8692908" y="2011364"/>
            <a:ext cx="3481061" cy="2932094"/>
          </a:xfrm>
          <a:prstGeom prst="rect">
            <a:avLst/>
          </a:prstGeom>
        </p:spPr>
      </p:pic>
      <p:sp>
        <p:nvSpPr>
          <p:cNvPr id="1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3111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3" grpId="0" animBg="1"/>
      <p:bldP spid="14" grpId="0" animBg="1"/>
      <p:bldP spid="12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189"/>
          <a:stretch/>
        </p:blipFill>
        <p:spPr bwMode="auto">
          <a:xfrm>
            <a:off x="1602356" y="1357054"/>
            <a:ext cx="9217024" cy="47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3339" y="876245"/>
            <a:ext cx="4608512" cy="1614923"/>
            <a:chOff x="4716015" y="2155878"/>
            <a:chExt cx="3756731" cy="1368152"/>
          </a:xfrm>
        </p:grpSpPr>
        <p:sp>
          <p:nvSpPr>
            <p:cNvPr id="4" name="椭圆形标注 3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9770"/>
                <a:gd name="adj2" fmla="val 107829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5107341" y="2250015"/>
              <a:ext cx="2974079" cy="11629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妈，妈，等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一下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我要吃三碗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！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51851" y="158176"/>
            <a:ext cx="7440148" cy="2332992"/>
            <a:chOff x="3726408" y="2506240"/>
            <a:chExt cx="5372585" cy="1749744"/>
          </a:xfrm>
        </p:grpSpPr>
        <p:sp>
          <p:nvSpPr>
            <p:cNvPr id="7" name="椭圆形标注 6"/>
            <p:cNvSpPr/>
            <p:nvPr/>
          </p:nvSpPr>
          <p:spPr>
            <a:xfrm>
              <a:off x="3726408" y="2506240"/>
              <a:ext cx="5372585" cy="1749744"/>
            </a:xfrm>
            <a:prstGeom prst="wedgeEllipseCallout">
              <a:avLst>
                <a:gd name="adj1" fmla="val -30873"/>
                <a:gd name="adj2" fmla="val 68057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4489038" y="2597792"/>
              <a:ext cx="4298459" cy="15096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妈，妈，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你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吃三碗我也吃三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碗，大哥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同爹只准各吃一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碗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，一共八碗，是吗？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9" name="组合 9"/>
          <p:cNvGrpSpPr/>
          <p:nvPr/>
        </p:nvGrpSpPr>
        <p:grpSpPr>
          <a:xfrm>
            <a:off x="-133515" y="3726023"/>
            <a:ext cx="4608512" cy="1614923"/>
            <a:chOff x="4716015" y="2155878"/>
            <a:chExt cx="3756731" cy="1368152"/>
          </a:xfrm>
        </p:grpSpPr>
        <p:sp>
          <p:nvSpPr>
            <p:cNvPr id="11" name="椭圆形标注 10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58359"/>
                <a:gd name="adj2" fmla="val -52967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2" name="文本框 6"/>
            <p:cNvSpPr txBox="1"/>
            <p:nvPr/>
          </p:nvSpPr>
          <p:spPr>
            <a:xfrm>
              <a:off x="5107341" y="2250015"/>
              <a:ext cx="2974079" cy="11629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要不然我吃三碗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半，你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就吃两碗半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……</a:t>
              </a:r>
              <a:endPara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6835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679510" y="1604797"/>
            <a:ext cx="1463977" cy="983342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开始</a:t>
            </a:r>
          </a:p>
        </p:txBody>
      </p:sp>
      <p:sp>
        <p:nvSpPr>
          <p:cNvPr id="4" name="矩形 3"/>
          <p:cNvSpPr/>
          <p:nvPr/>
        </p:nvSpPr>
        <p:spPr>
          <a:xfrm>
            <a:off x="3911415" y="1220755"/>
            <a:ext cx="3728720" cy="175104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你吃三碗我也吃三碗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大哥同爹只准各吃一碗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6456" y="3615690"/>
            <a:ext cx="3619705" cy="1341967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我吃三碗半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你就吃两碗半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1712387" y="3834553"/>
            <a:ext cx="2175368" cy="983342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后来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 </a:t>
            </a:r>
            <a:endParaRPr sz="270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00256" y="2537570"/>
            <a:ext cx="2685800" cy="12969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讨价还价</a:t>
            </a:r>
            <a:endParaRPr lang="en-US" altLang="zh-CN" sz="4300" b="1" dirty="0" smtClean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algn="ctr"/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得寸进尺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虚尾箭头 9"/>
          <p:cNvSpPr/>
          <p:nvPr/>
        </p:nvSpPr>
        <p:spPr>
          <a:xfrm>
            <a:off x="3000071" y="1879600"/>
            <a:ext cx="911344" cy="3843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虚尾箭头 10"/>
          <p:cNvSpPr/>
          <p:nvPr/>
        </p:nvSpPr>
        <p:spPr>
          <a:xfrm>
            <a:off x="3000071" y="4094480"/>
            <a:ext cx="911344" cy="3843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7658913" y="1850150"/>
            <a:ext cx="569715" cy="2628717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2553" y="5253203"/>
            <a:ext cx="3956639" cy="1231107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苦苦等待</a:t>
            </a:r>
            <a:endParaRPr lang="zh-CN" alt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0" grpId="0" animBg="1"/>
      <p:bldP spid="11" grpId="0" bldLvl="0" animBg="1"/>
      <p:bldP spid="12" grpId="0" animBg="1"/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0" b="4889"/>
          <a:stretch/>
        </p:blipFill>
        <p:spPr bwMode="auto">
          <a:xfrm>
            <a:off x="5040" y="0"/>
            <a:ext cx="122513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99456" y="1988840"/>
            <a:ext cx="9463691" cy="2569930"/>
          </a:xfrm>
          <a:prstGeom prst="rect">
            <a:avLst/>
          </a:prstGeom>
          <a:solidFill>
            <a:schemeClr val="bg1"/>
          </a:solidFill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分角色读</a:t>
            </a:r>
            <a:r>
              <a:rPr lang="en-US" altLang="zh-CN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9~11</a:t>
            </a:r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自然段，读出</a:t>
            </a:r>
            <a:r>
              <a:rPr lang="zh-CN" altLang="en-US" sz="5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八儿苦苦等待的馋样儿</a:t>
            </a:r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和</a:t>
            </a:r>
            <a:r>
              <a:rPr lang="zh-CN" altLang="en-US" sz="53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妈妈对八儿的宠爱</a:t>
            </a:r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zh-CN" altLang="en-US" sz="53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19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371" y="1841515"/>
            <a:ext cx="1679787" cy="240792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967542" y="1981187"/>
            <a:ext cx="9697077" cy="983342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八儿是个（小孩子  大孩子  老孩子）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sz="43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7669" y="1892830"/>
            <a:ext cx="1276417" cy="135421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√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410040" y="3351760"/>
            <a:ext cx="9697077" cy="1083369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你从哪里看出来的？</a:t>
            </a:r>
            <a:endParaRPr sz="48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30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909408" y="834723"/>
            <a:ext cx="10705693" cy="1843578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妈妈的命令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看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样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还不够资格的八儿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43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难道还能设什么法来反抗吗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？</a:t>
            </a:r>
            <a:endParaRPr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3785" y="5253204"/>
            <a:ext cx="6474561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期待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喝粥，但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无可奈何</a:t>
            </a:r>
          </a:p>
        </p:txBody>
      </p:sp>
      <p:sp>
        <p:nvSpPr>
          <p:cNvPr id="9" name="矩形 8"/>
          <p:cNvSpPr/>
          <p:nvPr/>
        </p:nvSpPr>
        <p:spPr>
          <a:xfrm>
            <a:off x="3595115" y="4287814"/>
            <a:ext cx="2849076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幼小</a:t>
            </a:r>
            <a:endParaRPr lang="zh-CN" altLang="en-US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 descr="1190119799201907_b[1]"/>
          <p:cNvPicPr>
            <a:picLocks noChangeAspect="1"/>
          </p:cNvPicPr>
          <p:nvPr/>
        </p:nvPicPr>
        <p:blipFill>
          <a:blip r:embed="rId4" cstate="print"/>
          <a:srcRect b="5242"/>
          <a:stretch>
            <a:fillRect/>
          </a:stretch>
        </p:blipFill>
        <p:spPr>
          <a:xfrm>
            <a:off x="9696368" y="3915936"/>
            <a:ext cx="2293805" cy="2506841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909408" y="3096035"/>
            <a:ext cx="10345853" cy="863309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妈妈的命令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看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样</a:t>
            </a:r>
            <a:r>
              <a:rPr lang="en-US" altLang="zh-CN" sz="37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还不够资格的八儿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，没</a:t>
            </a:r>
            <a:r>
              <a:rPr lang="en-US" altLang="zh-CN" sz="37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法反抗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sz="3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6" name="组合 13"/>
          <p:cNvGrpSpPr/>
          <p:nvPr/>
        </p:nvGrpSpPr>
        <p:grpSpPr>
          <a:xfrm>
            <a:off x="8541950" y="1948353"/>
            <a:ext cx="1791925" cy="953988"/>
            <a:chOff x="8100392" y="1962696"/>
            <a:chExt cx="1043608" cy="549508"/>
          </a:xfrm>
        </p:grpSpPr>
        <p:sp>
          <p:nvSpPr>
            <p:cNvPr id="15" name="云形 1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21480" y="1995686"/>
              <a:ext cx="662096" cy="381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反问</a:t>
              </a:r>
              <a:endPara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51065" y="919221"/>
            <a:ext cx="5776575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4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看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样</a:t>
            </a:r>
            <a:r>
              <a:rPr lang="en-US" altLang="zh-CN" sz="43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还不够资格的八儿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左弧形箭头 2"/>
          <p:cNvSpPr/>
          <p:nvPr/>
        </p:nvSpPr>
        <p:spPr>
          <a:xfrm>
            <a:off x="527381" y="2195095"/>
            <a:ext cx="382027" cy="133593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240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2" grpId="0"/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6"/>
          <p:cNvSpPr txBox="1"/>
          <p:nvPr/>
        </p:nvSpPr>
        <p:spPr>
          <a:xfrm>
            <a:off x="909408" y="834723"/>
            <a:ext cx="10705693" cy="1843578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   比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灶矮了许多的八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儿，回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过头来的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结果，也不过是看到一股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淡淡烟气往上一冲而已</a:t>
            </a:r>
            <a:r>
              <a:rPr lang="en-US" altLang="zh-CN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!</a:t>
            </a:r>
            <a:endParaRPr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7941" y="921109"/>
            <a:ext cx="3541995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比灶矮了许多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973" y="3429001"/>
            <a:ext cx="3071027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个子矮</a:t>
            </a:r>
            <a:endParaRPr lang="zh-CN" altLang="en-US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24973" y="4581129"/>
            <a:ext cx="3647091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只能看到烟气</a:t>
            </a:r>
            <a:endParaRPr lang="zh-CN" altLang="en-US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6" name="图片 5" descr="1190119799201907_b[1]"/>
          <p:cNvPicPr>
            <a:picLocks noChangeAspect="1"/>
          </p:cNvPicPr>
          <p:nvPr/>
        </p:nvPicPr>
        <p:blipFill>
          <a:blip r:embed="rId4" cstate="print"/>
          <a:srcRect b="5242"/>
          <a:stretch>
            <a:fillRect/>
          </a:stretch>
        </p:blipFill>
        <p:spPr>
          <a:xfrm>
            <a:off x="8208235" y="3327708"/>
            <a:ext cx="2293805" cy="250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7929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198671" y="2077198"/>
            <a:ext cx="9025003" cy="2343714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看不到灶里，八儿只能猜想了，</a:t>
            </a:r>
            <a:r>
              <a:rPr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八儿想象中的粥是什么样子的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？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默读</a:t>
            </a:r>
            <a:r>
              <a:rPr lang="en-US" altLang="zh-CN" sz="37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第14</a:t>
            </a:r>
            <a:r>
              <a:rPr lang="en-US" altLang="zh-CN" sz="37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自然段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找出文中的关键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语句</a:t>
            </a:r>
            <a:r>
              <a:rPr lang="en-US" altLang="zh-CN" sz="3700" b="1" dirty="0" err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画下来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</a:t>
            </a:r>
            <a:endParaRPr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007" y="2077197"/>
            <a:ext cx="1679787" cy="2407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1584" y="640198"/>
            <a:ext cx="3199307" cy="924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just"/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对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粥的猜想</a:t>
            </a:r>
          </a:p>
        </p:txBody>
      </p:sp>
      <p:sp>
        <p:nvSpPr>
          <p:cNvPr id="8" name="矩形 7"/>
          <p:cNvSpPr/>
          <p:nvPr/>
        </p:nvSpPr>
        <p:spPr>
          <a:xfrm>
            <a:off x="6442139" y="694546"/>
            <a:ext cx="1626992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猜粥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="" xmlns:a16="http://schemas.microsoft.com/office/drawing/2014/main" id="{DDF69A21-D7A5-44F7-AC5B-E2D2E7804624}"/>
              </a:ext>
            </a:extLst>
          </p:cNvPr>
          <p:cNvSpPr txBox="1"/>
          <p:nvPr/>
        </p:nvSpPr>
        <p:spPr>
          <a:xfrm>
            <a:off x="1296122" y="1479624"/>
            <a:ext cx="10289153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同学们，八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儿这样急切地盼望着喝到锅里的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腊八粥，所以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他就猜想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啊，锅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里的粥是什么样的呢？</a:t>
            </a:r>
          </a:p>
        </p:txBody>
      </p:sp>
      <p:grpSp>
        <p:nvGrpSpPr>
          <p:cNvPr id="13" name="组合 15">
            <a:extLst>
              <a:ext uri="{FF2B5EF4-FFF2-40B4-BE49-F238E27FC236}">
                <a16:creationId xmlns="" xmlns:a16="http://schemas.microsoft.com/office/drawing/2014/main" id="{A6C64C73-BFA7-4B9B-8FC4-95BCDAFB1462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452F3336-6D18-4BB1-BE16-187BD618DF5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8" name="圆角矩形 23">
              <a:extLst>
                <a:ext uri="{FF2B5EF4-FFF2-40B4-BE49-F238E27FC236}">
                  <a16:creationId xmlns="" xmlns:a16="http://schemas.microsoft.com/office/drawing/2014/main" id="{14CAE232-59C9-4B1D-87CF-1E266B973BC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圆角矩形 24">
              <a:extLst>
                <a:ext uri="{FF2B5EF4-FFF2-40B4-BE49-F238E27FC236}">
                  <a16:creationId xmlns="" xmlns:a16="http://schemas.microsoft.com/office/drawing/2014/main" id="{FAD6D3BB-AB3C-47C3-B0E6-B5F65061923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D2F721B-4FC5-4B75-AD16-AAEDC5A92D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437" b="99425" l="979" r="99837">
                        <a14:foregroundMark x1="11093" y1="48276" x2="20065" y2="97989"/>
                        <a14:foregroundMark x1="5057" y1="74713" x2="47471" y2="90230"/>
                        <a14:foregroundMark x1="24959" y1="25287" x2="65742" y2="19828"/>
                        <a14:foregroundMark x1="86297" y1="17241" x2="93638" y2="67816"/>
                        <a14:foregroundMark x1="93801" y1="24425" x2="96248" y2="90230"/>
                        <a14:foregroundMark x1="78793" y1="68966" x2="97553" y2="96552"/>
                        <a14:foregroundMark x1="81566" y1="34483" x2="72431" y2="99425"/>
                        <a14:foregroundMark x1="3589" y1="90805" x2="79445" y2="96264"/>
                        <a14:foregroundMark x1="35400" y1="44253" x2="66721" y2="42529"/>
                        <a14:foregroundMark x1="34910" y1="42529" x2="55465" y2="36782"/>
                        <a14:foregroundMark x1="80587" y1="96552" x2="99837" y2="985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93175" y="2713416"/>
            <a:ext cx="5838825" cy="3314700"/>
          </a:xfrm>
          <a:prstGeom prst="rect">
            <a:avLst/>
          </a:prstGeom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30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9410226" y="3522458"/>
            <a:ext cx="2555140" cy="88302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憧憬 渴望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1071965" y="2271186"/>
            <a:ext cx="8011075" cy="1768709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栗子会已稀烂到认不清楚了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吧，饭豆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会煮得浑身肿胀了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吧，花生仁儿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吃来总已是面面的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了！枣子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必大了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三四倍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真的干红枣也有那么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大，那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就妙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极了！糖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若放多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了，它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会起锅巴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5" name="圆角矩形标注 14">
            <a:extLst>
              <a:ext uri="{FF2B5EF4-FFF2-40B4-BE49-F238E27FC236}">
                <a16:creationId xmlns="" xmlns:a16="http://schemas.microsoft.com/office/drawing/2014/main" id="{692D019C-1165-4A77-BDEC-9B00BA45F075}"/>
              </a:ext>
            </a:extLst>
          </p:cNvPr>
          <p:cNvSpPr/>
          <p:nvPr/>
        </p:nvSpPr>
        <p:spPr>
          <a:xfrm>
            <a:off x="1071965" y="4243378"/>
            <a:ext cx="7626108" cy="1011238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心理活动：为下文实际看到腊八粥做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铺垫，表现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八儿的心情。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6734D0A-F603-4488-B235-985765D9F76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t="28625"/>
          <a:stretch/>
        </p:blipFill>
        <p:spPr>
          <a:xfrm>
            <a:off x="9554380" y="1367961"/>
            <a:ext cx="1833199" cy="1967581"/>
          </a:xfrm>
          <a:prstGeom prst="rect">
            <a:avLst/>
          </a:prstGeom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6859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文本框 3">
            <a:extLst>
              <a:ext uri="{FF2B5EF4-FFF2-40B4-BE49-F238E27FC236}">
                <a16:creationId xmlns="" xmlns:a16="http://schemas.microsoft.com/office/drawing/2014/main" id="{5FC1B043-EDC5-49D8-8451-9DC82057D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232" y="820195"/>
            <a:ext cx="2714779" cy="11224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</a:t>
            </a:r>
          </a:p>
        </p:txBody>
      </p:sp>
      <p:sp>
        <p:nvSpPr>
          <p:cNvPr id="10" name="卷形: 水平 9">
            <a:extLst>
              <a:ext uri="{FF2B5EF4-FFF2-40B4-BE49-F238E27FC236}">
                <a16:creationId xmlns="" xmlns:a16="http://schemas.microsoft.com/office/drawing/2014/main" id="{F0A300A4-6168-43DA-8DFA-1C99574684AF}"/>
              </a:ext>
            </a:extLst>
          </p:cNvPr>
          <p:cNvSpPr/>
          <p:nvPr/>
        </p:nvSpPr>
        <p:spPr>
          <a:xfrm>
            <a:off x="1025563" y="1592961"/>
            <a:ext cx="10140874" cy="3890770"/>
          </a:xfrm>
          <a:prstGeom prst="horizontalScroll">
            <a:avLst/>
          </a:prstGeom>
          <a:solidFill>
            <a:srgbClr val="0033CC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7A5984E-F586-489F-9BC7-EAD391B627EF}"/>
              </a:ext>
            </a:extLst>
          </p:cNvPr>
          <p:cNvSpPr/>
          <p:nvPr/>
        </p:nvSpPr>
        <p:spPr>
          <a:xfrm>
            <a:off x="1640575" y="2199518"/>
            <a:ext cx="9204960" cy="2677656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腊八粥是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由多种食材熬制而成的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粥，也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叫七宝五味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粥，其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传统食材包括大米、小米、玉米、薏米、红枣、莲子、花生、桂圆和各种豆类</a:t>
            </a:r>
            <a:r>
              <a:rPr lang="en-US" altLang="zh-CN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如红豆、绿豆、黄豆、黑豆、芸豆等</a:t>
            </a:r>
            <a:r>
              <a:rPr lang="en-US" altLang="zh-CN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。到了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宋代，逐渐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形成在“腊八”当天熬粥和喝粥的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习俗，并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延续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至今，腊八粥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也成为百姓日常享用的传统美食。</a:t>
            </a:r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ECF5FA5F-05A8-4FC6-B960-EEEEF184768C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7" name="圆角矩形 22">
              <a:extLst>
                <a:ext uri="{FF2B5EF4-FFF2-40B4-BE49-F238E27FC236}">
                  <a16:creationId xmlns="" xmlns:a16="http://schemas.microsoft.com/office/drawing/2014/main" id="{B34A8B8B-A3EB-42A2-9592-F592DE9AB33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8" name="圆角矩形 23">
              <a:extLst>
                <a:ext uri="{FF2B5EF4-FFF2-40B4-BE49-F238E27FC236}">
                  <a16:creationId xmlns="" xmlns:a16="http://schemas.microsoft.com/office/drawing/2014/main" id="{CD53B461-8DE4-475F-8788-DC5F3F1B197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圆角矩形 24">
              <a:extLst>
                <a:ext uri="{FF2B5EF4-FFF2-40B4-BE49-F238E27FC236}">
                  <a16:creationId xmlns="" xmlns:a16="http://schemas.microsoft.com/office/drawing/2014/main" id="{816E4BD9-88AA-4B7F-9153-DFBDDF19247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题目解读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7433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9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线形标注 1 2"/>
          <p:cNvSpPr/>
          <p:nvPr/>
        </p:nvSpPr>
        <p:spPr>
          <a:xfrm>
            <a:off x="556441" y="5157193"/>
            <a:ext cx="6720747" cy="934423"/>
          </a:xfrm>
          <a:prstGeom prst="borderCallout1">
            <a:avLst>
              <a:gd name="adj1" fmla="val 101743"/>
              <a:gd name="adj2" fmla="val 50195"/>
              <a:gd name="adj3" fmla="val 153195"/>
              <a:gd name="adj4" fmla="val 56390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糖：放多了，会起锅巴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12866" y="356659"/>
            <a:ext cx="1482131" cy="6032417"/>
          </a:xfrm>
          <a:prstGeom prst="rect">
            <a:avLst/>
          </a:prstGeom>
          <a:solidFill>
            <a:srgbClr val="00B050"/>
          </a:solidFill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美</a:t>
            </a:r>
            <a:endParaRPr lang="en-US" altLang="zh-CN" sz="9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  <a:p>
            <a:pPr algn="ctr"/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妙</a:t>
            </a:r>
            <a:endParaRPr lang="en-US" altLang="zh-CN" sz="9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  <a:p>
            <a:pPr algn="ctr"/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想</a:t>
            </a:r>
            <a:endParaRPr lang="en-US" altLang="zh-CN" sz="9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  <a:p>
            <a:pPr algn="ctr"/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象</a:t>
            </a:r>
            <a:endParaRPr lang="zh-CN" alt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527382" y="356659"/>
            <a:ext cx="7104789" cy="871895"/>
          </a:xfrm>
          <a:prstGeom prst="borderCallout1">
            <a:avLst>
              <a:gd name="adj1" fmla="val 96159"/>
              <a:gd name="adj2" fmla="val 50250"/>
              <a:gd name="adj3" fmla="val 150407"/>
              <a:gd name="adj4" fmla="val 80572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53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栗子：</a:t>
            </a:r>
            <a:r>
              <a:rPr lang="en-US" altLang="zh-CN" sz="53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稀烂到认不清楚</a:t>
            </a:r>
            <a:endParaRPr lang="zh-CN" altLang="en-US" sz="5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527381" y="1576320"/>
            <a:ext cx="6048672" cy="903149"/>
          </a:xfrm>
          <a:prstGeom prst="borderCallout1">
            <a:avLst>
              <a:gd name="adj1" fmla="val 95890"/>
              <a:gd name="adj2" fmla="val 50664"/>
              <a:gd name="adj3" fmla="val 146446"/>
              <a:gd name="adj4" fmla="val 61803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饭豆：</a:t>
            </a:r>
            <a:r>
              <a:rPr lang="en-US" altLang="zh-CN" sz="4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煮得浑身肿胀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552704" y="2713651"/>
            <a:ext cx="7079467" cy="866400"/>
          </a:xfrm>
          <a:prstGeom prst="borderCallout1">
            <a:avLst>
              <a:gd name="adj1" fmla="val 102630"/>
              <a:gd name="adj2" fmla="val 50267"/>
              <a:gd name="adj3" fmla="val 181526"/>
              <a:gd name="adj4" fmla="val 56788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花生仁儿：</a:t>
            </a:r>
            <a:r>
              <a:rPr lang="en-US" altLang="zh-CN" sz="4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已是面面的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了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27381" y="3909054"/>
            <a:ext cx="5760640" cy="908740"/>
          </a:xfrm>
          <a:prstGeom prst="borderCallout1">
            <a:avLst>
              <a:gd name="adj1" fmla="val 101743"/>
              <a:gd name="adj2" fmla="val 87301"/>
              <a:gd name="adj3" fmla="val 118432"/>
              <a:gd name="adj4" fmla="val 110241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枣子：必</a:t>
            </a:r>
            <a:r>
              <a:rPr lang="en-US" altLang="zh-CN" sz="4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大了三四倍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358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问题探究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3312247" y="3853601"/>
            <a:ext cx="5142468" cy="2246424"/>
          </a:xfrm>
          <a:prstGeom prst="dec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为什么？小组讨论交流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一下，每个人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都要发表自己的看法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哦！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1227859" y="2271186"/>
            <a:ext cx="6487075" cy="1275291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这一部分写了八儿对腊八粥的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猜想，可以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去掉这猜想的部分吗？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>
            <a:extLst>
              <a:ext uri="{FF2B5EF4-FFF2-40B4-BE49-F238E27FC236}">
                <a16:creationId xmlns="" xmlns:a16="http://schemas.microsoft.com/office/drawing/2014/main" id="{692D019C-1165-4A77-BDEC-9B00BA45F075}"/>
              </a:ext>
            </a:extLst>
          </p:cNvPr>
          <p:cNvSpPr/>
          <p:nvPr/>
        </p:nvSpPr>
        <p:spPr>
          <a:xfrm>
            <a:off x="1296123" y="3682846"/>
            <a:ext cx="2533651" cy="63007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不能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去掉！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9E85B7B-B154-4072-BDB0-8C45086B85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9788" b="99735" l="9901" r="89901">
                        <a14:foregroundMark x1="27723" y1="76190" x2="41782" y2="91799"/>
                        <a14:foregroundMark x1="73465" y1="76455" x2="58218" y2="90476"/>
                        <a14:foregroundMark x1="41386" y1="96561" x2="62970" y2="93915"/>
                        <a14:foregroundMark x1="34455" y1="38095" x2="18218" y2="52910"/>
                      </a14:backgroundRemoval>
                    </a14:imgEffect>
                  </a14:imgLayer>
                </a14:imgProps>
              </a:ext>
            </a:extLst>
          </a:blip>
          <a:srcRect l="12199" t="13228" r="10690"/>
          <a:stretch/>
        </p:blipFill>
        <p:spPr>
          <a:xfrm>
            <a:off x="8180710" y="1799378"/>
            <a:ext cx="3481061" cy="2932094"/>
          </a:xfrm>
          <a:prstGeom prst="rect">
            <a:avLst/>
          </a:prstGeom>
        </p:spPr>
      </p:pic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8621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127D7A-1A51-4AC3-B0BB-D00DDA2E25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4532" y="58444"/>
            <a:ext cx="4957468" cy="5171541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1330584" y="3579448"/>
            <a:ext cx="6380402" cy="1357883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语言描写：这里只有一个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字，写出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了八儿看到腊八粥时候的惊讶。</a:t>
            </a: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1106480" y="5214307"/>
            <a:ext cx="2018176" cy="883027"/>
          </a:xfrm>
          <a:prstGeom prst="dec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  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1296123" y="2487975"/>
            <a:ext cx="1638891" cy="883027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呃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2" name="圆角矩形标注 14">
            <a:extLst>
              <a:ext uri="{FF2B5EF4-FFF2-40B4-BE49-F238E27FC236}">
                <a16:creationId xmlns="" xmlns:a16="http://schemas.microsoft.com/office/drawing/2014/main" id="{AEDD63D0-0B2A-4DD0-AF90-DEB650D71A6B}"/>
              </a:ext>
            </a:extLst>
          </p:cNvPr>
          <p:cNvSpPr/>
          <p:nvPr/>
        </p:nvSpPr>
        <p:spPr>
          <a:xfrm>
            <a:off x="2815932" y="5350866"/>
            <a:ext cx="6380402" cy="64126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那锅里的腊八粥是什么样子的呢？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1045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3" grpId="0" animBg="1"/>
      <p:bldP spid="14" grpId="0" animBg="1"/>
      <p:bldP spid="1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127D7A-1A51-4AC3-B0BB-D00DDA2E25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710951"/>
            <a:ext cx="4191000" cy="4371975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3419721" y="2615564"/>
            <a:ext cx="7626108" cy="2344959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栗子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跌进锅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里，不久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就得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粉碎，那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是他知道的。他曾见过跌进黄焖鸡锅子里的一群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栗子，不久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就融掉了。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饭豆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煮得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肿胀，那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也是往常熬粥时常见的事。</a:t>
            </a: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8270278" y="997873"/>
            <a:ext cx="2910339" cy="1258131"/>
          </a:xfrm>
          <a:prstGeom prst="dec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奇怪还是不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奇怪呀？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4079279" y="1585126"/>
            <a:ext cx="4033442" cy="670878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这不能不说是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奇怪呀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4">
            <a:extLst>
              <a:ext uri="{FF2B5EF4-FFF2-40B4-BE49-F238E27FC236}">
                <a16:creationId xmlns="" xmlns:a16="http://schemas.microsoft.com/office/drawing/2014/main" id="{AEDD63D0-0B2A-4DD0-AF90-DEB650D71A6B}"/>
              </a:ext>
            </a:extLst>
          </p:cNvPr>
          <p:cNvSpPr/>
          <p:nvPr/>
        </p:nvSpPr>
        <p:spPr>
          <a:xfrm>
            <a:off x="3419721" y="5272874"/>
            <a:ext cx="5709842" cy="64126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分别来说一说你读到了什么？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966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3" grpId="0" animBg="1"/>
      <p:bldP spid="14" grpId="0" animBg="1"/>
      <p:bldP spid="1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3954619" y="2134817"/>
            <a:ext cx="7203362" cy="1747066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花生仁儿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脱了他的红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外套，这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是不消说的事。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锅巴，正是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围了锅边成一圈儿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0" name="十边形 9">
            <a:extLst>
              <a:ext uri="{FF2B5EF4-FFF2-40B4-BE49-F238E27FC236}">
                <a16:creationId xmlns="" xmlns:a16="http://schemas.microsoft.com/office/drawing/2014/main" id="{1AF02B1F-6CE7-4FE4-BE6F-B2799DB5180B}"/>
              </a:ext>
            </a:extLst>
          </p:cNvPr>
          <p:cNvSpPr/>
          <p:nvPr/>
        </p:nvSpPr>
        <p:spPr>
          <a:xfrm>
            <a:off x="1238091" y="1463940"/>
            <a:ext cx="1450181" cy="670877"/>
          </a:xfrm>
          <a:prstGeom prst="dec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4196158" y="1239245"/>
            <a:ext cx="5313602" cy="670878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还看到了腊八粥什么样子呢？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4">
            <a:extLst>
              <a:ext uri="{FF2B5EF4-FFF2-40B4-BE49-F238E27FC236}">
                <a16:creationId xmlns="" xmlns:a16="http://schemas.microsoft.com/office/drawing/2014/main" id="{AEDD63D0-0B2A-4DD0-AF90-DEB650D71A6B}"/>
              </a:ext>
            </a:extLst>
          </p:cNvPr>
          <p:cNvSpPr/>
          <p:nvPr/>
        </p:nvSpPr>
        <p:spPr>
          <a:xfrm>
            <a:off x="3954619" y="4237643"/>
            <a:ext cx="6380402" cy="1034225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这腊八粥和“八儿”猜想的腊八粥一样吗？哪不一样呢？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3E70F1E-AE6D-4C33-A084-FE0A2BB602EC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6635" y="2402150"/>
            <a:ext cx="3353091" cy="3359187"/>
          </a:xfrm>
          <a:prstGeom prst="rect">
            <a:avLst/>
          </a:prstGeom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0697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  <p:bldP spid="14" grpId="0" animBg="1"/>
      <p:bldP spid="1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58" y="932723"/>
            <a:ext cx="10345140" cy="6976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栗子跌进锅里，不久就得粉碎，那是他知道的。</a:t>
            </a:r>
          </a:p>
        </p:txBody>
      </p:sp>
      <p:sp>
        <p:nvSpPr>
          <p:cNvPr id="8" name="矩形 7"/>
          <p:cNvSpPr/>
          <p:nvPr/>
        </p:nvSpPr>
        <p:spPr>
          <a:xfrm>
            <a:off x="1151470" y="1982595"/>
            <a:ext cx="9768053" cy="6924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饭豆煮得肿胀，</a:t>
            </a:r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那也是往常熬粥时常见的事。</a:t>
            </a:r>
          </a:p>
        </p:txBody>
      </p:sp>
      <p:sp>
        <p:nvSpPr>
          <p:cNvPr id="7" name="矩形 6"/>
          <p:cNvSpPr/>
          <p:nvPr/>
        </p:nvSpPr>
        <p:spPr>
          <a:xfrm>
            <a:off x="1172345" y="3044957"/>
            <a:ext cx="9843363" cy="6976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花生仁儿脱了他的红外套，这是不消说的事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。</a:t>
            </a:r>
            <a:endParaRPr lang="en-US" altLang="zh-CN" sz="37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3729" y="4101075"/>
            <a:ext cx="6736475" cy="6976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锅巴</a:t>
            </a:r>
            <a:r>
              <a:rPr lang="zh-CN" altLang="en-US" sz="3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，正是围了锅边成一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圈儿。</a:t>
            </a:r>
            <a:endParaRPr lang="zh-CN" altLang="en-US" sz="3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8004" y="3053393"/>
            <a:ext cx="3612528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脱了他的红外套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8496268" y="4239384"/>
            <a:ext cx="1680187" cy="679873"/>
          </a:xfrm>
          <a:prstGeom prst="borderCallout1">
            <a:avLst>
              <a:gd name="adj1" fmla="val 673"/>
              <a:gd name="adj2" fmla="val -1163"/>
              <a:gd name="adj3" fmla="val -85272"/>
              <a:gd name="adj4" fmla="val -117647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拟人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1229" y="5250463"/>
            <a:ext cx="3032604" cy="869236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5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浓稠软糯</a:t>
            </a:r>
            <a:endParaRPr lang="zh-CN" altLang="zh-CN" sz="5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1973" y="1988840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煮得肿胀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4033" y="941159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粉碎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8743" y="4101075"/>
            <a:ext cx="4093428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围了锅边成一圈儿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93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2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45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1425" y="1106517"/>
            <a:ext cx="10345140" cy="35394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栗子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会已稀烂到认不清楚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了吧，饭豆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会煮得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浑身肿胀了吧，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花生仁儿吃来总已是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面面的了！枣子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必大了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三四倍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要是真的干红枣也有那么大，那就妙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极了！糖若放多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了，它会起锅巴</a:t>
            </a: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……</a:t>
            </a:r>
            <a:endParaRPr lang="zh-CN" altLang="en-US" sz="3700" b="1" dirty="0"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1692" y="1257621"/>
            <a:ext cx="4574329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已稀烂到认不清楚了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980" y="2084851"/>
            <a:ext cx="2169825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浑身肿胀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2885" y="2084851"/>
            <a:ext cx="3131627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已是面面的了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1584" y="2967173"/>
            <a:ext cx="2650727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大了三四倍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12101" y="3813043"/>
            <a:ext cx="1688924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楷体" panose="02010609060101010101" pitchFamily="49" charset="-122"/>
              </a:rPr>
              <a:t>起锅巴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10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208826" y="169676"/>
            <a:ext cx="2693988" cy="670877"/>
            <a:chOff x="2493963" y="1344613"/>
            <a:chExt cx="2062162" cy="1128712"/>
          </a:xfrm>
        </p:grpSpPr>
        <p:sp>
          <p:nvSpPr>
            <p:cNvPr id="11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2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 smtClean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指导朗读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1856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问题探究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CAE7680E-BCD8-4F8E-8824-ED1DBB4C31B2}"/>
              </a:ext>
            </a:extLst>
          </p:cNvPr>
          <p:cNvSpPr/>
          <p:nvPr/>
        </p:nvSpPr>
        <p:spPr>
          <a:xfrm>
            <a:off x="2777939" y="3680156"/>
            <a:ext cx="5925485" cy="2246424"/>
          </a:xfrm>
          <a:prstGeom prst="dec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“染缸里的脏水”你见过吗？是怎样的？这里能看出来八儿怎样的心情？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0F12306-8268-4AF5-BC7C-DB2DA14977CB}"/>
              </a:ext>
            </a:extLst>
          </p:cNvPr>
          <p:cNvSpPr/>
          <p:nvPr/>
        </p:nvSpPr>
        <p:spPr>
          <a:xfrm>
            <a:off x="1221518" y="2153709"/>
            <a:ext cx="6487075" cy="1275291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怎么，黑的！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八儿同时想起了染缸里的脏水。</a:t>
            </a:r>
          </a:p>
        </p:txBody>
      </p:sp>
      <p:sp>
        <p:nvSpPr>
          <p:cNvPr id="15" name="圆角矩形标注 14">
            <a:extLst>
              <a:ext uri="{FF2B5EF4-FFF2-40B4-BE49-F238E27FC236}">
                <a16:creationId xmlns="" xmlns:a16="http://schemas.microsoft.com/office/drawing/2014/main" id="{692D019C-1165-4A77-BDEC-9B00BA45F075}"/>
              </a:ext>
            </a:extLst>
          </p:cNvPr>
          <p:cNvSpPr/>
          <p:nvPr/>
        </p:nvSpPr>
        <p:spPr>
          <a:xfrm>
            <a:off x="1483775" y="3680156"/>
            <a:ext cx="1294677" cy="630074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嫌弃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9E85B7B-B154-4072-BDB0-8C45086B85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9788" b="99735" l="9901" r="89901">
                        <a14:foregroundMark x1="27723" y1="76190" x2="41782" y2="91799"/>
                        <a14:foregroundMark x1="73465" y1="76455" x2="58218" y2="90476"/>
                        <a14:foregroundMark x1="41386" y1="96561" x2="62970" y2="93915"/>
                        <a14:foregroundMark x1="34455" y1="38095" x2="18218" y2="52910"/>
                      </a14:backgroundRemoval>
                    </a14:imgEffect>
                  </a14:imgLayer>
                </a14:imgProps>
              </a:ext>
            </a:extLst>
          </a:blip>
          <a:srcRect l="12199" t="13228" r="10690"/>
          <a:stretch/>
        </p:blipFill>
        <p:spPr>
          <a:xfrm>
            <a:off x="8180710" y="1799378"/>
            <a:ext cx="3481061" cy="293209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17AA418-66E3-4FB4-A88E-AABA7487AF90}"/>
              </a:ext>
            </a:extLst>
          </p:cNvPr>
          <p:cNvSpPr/>
          <p:nvPr/>
        </p:nvSpPr>
        <p:spPr>
          <a:xfrm>
            <a:off x="1221518" y="1317778"/>
            <a:ext cx="8255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当八儿看到这锅粥的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时候，心里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是怎样想的？</a:t>
            </a: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4750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7" t="4030" r="15935" b="16516"/>
          <a:stretch/>
        </p:blipFill>
        <p:spPr bwMode="auto">
          <a:xfrm>
            <a:off x="143339" y="1108365"/>
            <a:ext cx="6064332" cy="400594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363" r="29117" b="6205"/>
          <a:stretch/>
        </p:blipFill>
        <p:spPr bwMode="auto">
          <a:xfrm>
            <a:off x="6266097" y="1292253"/>
            <a:ext cx="5953416" cy="382205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4"/>
          <p:cNvGrpSpPr/>
          <p:nvPr/>
        </p:nvGrpSpPr>
        <p:grpSpPr>
          <a:xfrm>
            <a:off x="8346843" y="1700808"/>
            <a:ext cx="1791925" cy="983531"/>
            <a:chOff x="8100392" y="1945679"/>
            <a:chExt cx="1043608" cy="566525"/>
          </a:xfrm>
        </p:grpSpPr>
        <p:sp>
          <p:nvSpPr>
            <p:cNvPr id="6" name="云形 5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355164" y="1945679"/>
              <a:ext cx="467911" cy="47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脏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91477" y="5157192"/>
            <a:ext cx="3199112" cy="90461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just"/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粥的颜色是深褐</a:t>
            </a:r>
          </a:p>
        </p:txBody>
      </p:sp>
      <p:sp>
        <p:nvSpPr>
          <p:cNvPr id="9" name="矩形 8"/>
          <p:cNvSpPr/>
          <p:nvPr/>
        </p:nvSpPr>
        <p:spPr>
          <a:xfrm>
            <a:off x="7643250" y="5114307"/>
            <a:ext cx="2965252" cy="90461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染缸里的脏水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7777" y="91349"/>
            <a:ext cx="3956640" cy="1231107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惊异非常</a:t>
            </a:r>
            <a:endParaRPr lang="zh-CN" alt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26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5">
            <a:extLst>
              <a:ext uri="{FF2B5EF4-FFF2-40B4-BE49-F238E27FC236}">
                <a16:creationId xmlns="" xmlns:a16="http://schemas.microsoft.com/office/drawing/2014/main" id="{5111C6B9-6D4E-46D8-AFE6-A72C52126600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0" name="圆角矩形 22">
              <a:extLst>
                <a:ext uri="{FF2B5EF4-FFF2-40B4-BE49-F238E27FC236}">
                  <a16:creationId xmlns="" xmlns:a16="http://schemas.microsoft.com/office/drawing/2014/main" id="{95C1FD60-2780-4097-81A9-0FE7554F44F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1" name="圆角矩形 23">
              <a:extLst>
                <a:ext uri="{FF2B5EF4-FFF2-40B4-BE49-F238E27FC236}">
                  <a16:creationId xmlns="" xmlns:a16="http://schemas.microsoft.com/office/drawing/2014/main" id="{9FC2BCDF-1B2B-4B57-98FD-C9CBB42950B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圆角矩形 24">
              <a:extLst>
                <a:ext uri="{FF2B5EF4-FFF2-40B4-BE49-F238E27FC236}">
                  <a16:creationId xmlns="" xmlns:a16="http://schemas.microsoft.com/office/drawing/2014/main" id="{623884B9-102B-4DF7-8503-58E23026D85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图片导入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E373283-5354-48E9-BCEF-032BACFB2E6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b="30640"/>
          <a:stretch/>
        </p:blipFill>
        <p:spPr>
          <a:xfrm>
            <a:off x="2311507" y="3975922"/>
            <a:ext cx="6670283" cy="2085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12007C6-1E23-439A-9214-F59AD1C25E9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11507" y="1503865"/>
            <a:ext cx="3212670" cy="2116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BFE6BD-1D10-407F-AB85-7BDA32E13CD8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81000" y="1503864"/>
            <a:ext cx="2900790" cy="2116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31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14"/>
          <a:stretch/>
        </p:blipFill>
        <p:spPr bwMode="auto">
          <a:xfrm>
            <a:off x="1583499" y="772211"/>
            <a:ext cx="9217024" cy="608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5"/>
          <p:cNvGrpSpPr/>
          <p:nvPr/>
        </p:nvGrpSpPr>
        <p:grpSpPr>
          <a:xfrm>
            <a:off x="527382" y="-44643"/>
            <a:ext cx="5008975" cy="1824203"/>
            <a:chOff x="4716015" y="2155878"/>
            <a:chExt cx="3756731" cy="1368152"/>
          </a:xfrm>
        </p:grpSpPr>
        <p:sp>
          <p:nvSpPr>
            <p:cNvPr id="7" name="椭圆形标注 6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5364087" y="2482286"/>
              <a:ext cx="2256187" cy="5493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怎么，黑的！</a:t>
              </a:r>
              <a:endParaRPr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793050" y="0"/>
            <a:ext cx="4543644" cy="1357053"/>
            <a:chOff x="4716016" y="2506240"/>
            <a:chExt cx="3407733" cy="1017790"/>
          </a:xfrm>
        </p:grpSpPr>
        <p:sp>
          <p:nvSpPr>
            <p:cNvPr id="10" name="椭圆形标注 9"/>
            <p:cNvSpPr/>
            <p:nvPr/>
          </p:nvSpPr>
          <p:spPr>
            <a:xfrm>
              <a:off x="4716016" y="2506240"/>
              <a:ext cx="3407733" cy="1017790"/>
            </a:xfrm>
            <a:prstGeom prst="wedgeEllipseCallout">
              <a:avLst>
                <a:gd name="adj1" fmla="val -52910"/>
                <a:gd name="adj2" fmla="val 89408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1" name="文本框 6"/>
            <p:cNvSpPr txBox="1"/>
            <p:nvPr/>
          </p:nvSpPr>
          <p:spPr>
            <a:xfrm>
              <a:off x="5099413" y="2728903"/>
              <a:ext cx="2759662" cy="5493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枣子同赤豆搁多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了。</a:t>
              </a:r>
              <a:endParaRPr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97C5AA50-05D7-45E3-A96B-E4BC0D018DA0}"/>
              </a:ext>
            </a:extLst>
          </p:cNvPr>
          <p:cNvSpPr/>
          <p:nvPr/>
        </p:nvSpPr>
        <p:spPr>
          <a:xfrm>
            <a:off x="3894258" y="3111490"/>
            <a:ext cx="7377800" cy="1635077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像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这样细致描写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腊八粥的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句子，课文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中还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有一些，找出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来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读读，和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同学交流一下自己的感受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吧！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22" name="圆角矩形标注 14">
            <a:extLst>
              <a:ext uri="{FF2B5EF4-FFF2-40B4-BE49-F238E27FC236}">
                <a16:creationId xmlns="" xmlns:a16="http://schemas.microsoft.com/office/drawing/2014/main" id="{10402F5E-398B-436B-9E9C-194D3A66F46A}"/>
              </a:ext>
            </a:extLst>
          </p:cNvPr>
          <p:cNvSpPr/>
          <p:nvPr/>
        </p:nvSpPr>
        <p:spPr>
          <a:xfrm>
            <a:off x="1296123" y="1812236"/>
            <a:ext cx="9627147" cy="1124269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花生仁儿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脱了他的红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外套，这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是不消说的事。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锅巴，正是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围了锅边成一圈儿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A1698E1-4F27-4E98-9AC1-653F2AAFA0D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t="28625"/>
          <a:stretch/>
        </p:blipFill>
        <p:spPr>
          <a:xfrm>
            <a:off x="1227859" y="3013594"/>
            <a:ext cx="2533650" cy="2719378"/>
          </a:xfrm>
          <a:prstGeom prst="rect">
            <a:avLst/>
          </a:prstGeom>
        </p:spPr>
      </p:pic>
      <p:grpSp>
        <p:nvGrpSpPr>
          <p:cNvPr id="24" name="组合 15">
            <a:extLst>
              <a:ext uri="{FF2B5EF4-FFF2-40B4-BE49-F238E27FC236}">
                <a16:creationId xmlns="" xmlns:a16="http://schemas.microsoft.com/office/drawing/2014/main" id="{62B1F93A-9E04-4189-B190-5CE57F53C0E0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25" name="圆角矩形 22">
              <a:extLst>
                <a:ext uri="{FF2B5EF4-FFF2-40B4-BE49-F238E27FC236}">
                  <a16:creationId xmlns="" xmlns:a16="http://schemas.microsoft.com/office/drawing/2014/main" id="{44AA5C00-99E1-43FB-A1AB-381E922D696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6" name="圆角矩形 23">
              <a:extLst>
                <a:ext uri="{FF2B5EF4-FFF2-40B4-BE49-F238E27FC236}">
                  <a16:creationId xmlns="" xmlns:a16="http://schemas.microsoft.com/office/drawing/2014/main" id="{7F4FDF1D-3713-4301-848A-1A71866839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7" name="圆角矩形 24">
              <a:extLst>
                <a:ext uri="{FF2B5EF4-FFF2-40B4-BE49-F238E27FC236}">
                  <a16:creationId xmlns="" xmlns:a16="http://schemas.microsoft.com/office/drawing/2014/main" id="{86125077-80E5-47B4-962A-ABD4A2E6766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问题探究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8516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97C5AA50-05D7-45E3-A96B-E4BC0D018DA0}"/>
              </a:ext>
            </a:extLst>
          </p:cNvPr>
          <p:cNvSpPr/>
          <p:nvPr/>
        </p:nvSpPr>
        <p:spPr>
          <a:xfrm>
            <a:off x="3410536" y="3040502"/>
            <a:ext cx="7631275" cy="1900347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这句子描写得也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非常细致，这是八儿猜想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的腊八粥软而稠的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情形，表现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了八儿渴望尽快吃到腊八粥的心理。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22" name="圆角矩形标注 14">
            <a:extLst>
              <a:ext uri="{FF2B5EF4-FFF2-40B4-BE49-F238E27FC236}">
                <a16:creationId xmlns="" xmlns:a16="http://schemas.microsoft.com/office/drawing/2014/main" id="{10402F5E-398B-436B-9E9C-194D3A66F46A}"/>
              </a:ext>
            </a:extLst>
          </p:cNvPr>
          <p:cNvSpPr/>
          <p:nvPr/>
        </p:nvSpPr>
        <p:spPr>
          <a:xfrm>
            <a:off x="1296123" y="1622805"/>
            <a:ext cx="9918217" cy="1124269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栗子会已稀烂到认不清楚了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吧，饭豆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会煮得浑身肿胀了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吧，花生仁儿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吃来总已是面面的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了！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A1698E1-4F27-4E98-9AC1-653F2AAFA0D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t="28625"/>
          <a:stretch/>
        </p:blipFill>
        <p:spPr>
          <a:xfrm>
            <a:off x="1258878" y="3040502"/>
            <a:ext cx="1994631" cy="2140847"/>
          </a:xfrm>
          <a:prstGeom prst="rect">
            <a:avLst/>
          </a:prstGeom>
        </p:spPr>
      </p:pic>
      <p:grpSp>
        <p:nvGrpSpPr>
          <p:cNvPr id="24" name="组合 15">
            <a:extLst>
              <a:ext uri="{FF2B5EF4-FFF2-40B4-BE49-F238E27FC236}">
                <a16:creationId xmlns="" xmlns:a16="http://schemas.microsoft.com/office/drawing/2014/main" id="{62B1F93A-9E04-4189-B190-5CE57F53C0E0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25" name="圆角矩形 22">
              <a:extLst>
                <a:ext uri="{FF2B5EF4-FFF2-40B4-BE49-F238E27FC236}">
                  <a16:creationId xmlns="" xmlns:a16="http://schemas.microsoft.com/office/drawing/2014/main" id="{44AA5C00-99E1-43FB-A1AB-381E922D696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6" name="圆角矩形 23">
              <a:extLst>
                <a:ext uri="{FF2B5EF4-FFF2-40B4-BE49-F238E27FC236}">
                  <a16:creationId xmlns="" xmlns:a16="http://schemas.microsoft.com/office/drawing/2014/main" id="{7F4FDF1D-3713-4301-848A-1A71866839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7" name="圆角矩形 24">
              <a:extLst>
                <a:ext uri="{FF2B5EF4-FFF2-40B4-BE49-F238E27FC236}">
                  <a16:creationId xmlns="" xmlns:a16="http://schemas.microsoft.com/office/drawing/2014/main" id="{86125077-80E5-47B4-962A-ABD4A2E6766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问题探究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003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="" xmlns:a16="http://schemas.microsoft.com/office/drawing/2014/main" id="{DDF69A21-D7A5-44F7-AC5B-E2D2E7804624}"/>
              </a:ext>
            </a:extLst>
          </p:cNvPr>
          <p:cNvSpPr txBox="1"/>
          <p:nvPr/>
        </p:nvSpPr>
        <p:spPr>
          <a:xfrm>
            <a:off x="1179955" y="1377763"/>
            <a:ext cx="801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思考：怎样把内心活动写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得真实细腻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grpSp>
        <p:nvGrpSpPr>
          <p:cNvPr id="8" name="组合 15">
            <a:extLst>
              <a:ext uri="{FF2B5EF4-FFF2-40B4-BE49-F238E27FC236}">
                <a16:creationId xmlns="" xmlns:a16="http://schemas.microsoft.com/office/drawing/2014/main" id="{65699CF1-819A-4E74-A23F-D22D39F77F51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9" name="圆角矩形 22">
              <a:extLst>
                <a:ext uri="{FF2B5EF4-FFF2-40B4-BE49-F238E27FC236}">
                  <a16:creationId xmlns="" xmlns:a16="http://schemas.microsoft.com/office/drawing/2014/main" id="{3386FDCD-3340-4097-AED6-B582715F0DB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0" name="圆角矩形 23">
              <a:extLst>
                <a:ext uri="{FF2B5EF4-FFF2-40B4-BE49-F238E27FC236}">
                  <a16:creationId xmlns="" xmlns:a16="http://schemas.microsoft.com/office/drawing/2014/main" id="{A3908DF4-5FD5-4098-BB45-3AC4BC45ABD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圆角矩形 24">
              <a:extLst>
                <a:ext uri="{FF2B5EF4-FFF2-40B4-BE49-F238E27FC236}">
                  <a16:creationId xmlns="" xmlns:a16="http://schemas.microsoft.com/office/drawing/2014/main" id="{F01EC18B-AAB5-4108-9C9E-09E228B1A62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素养提升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六边形 15">
            <a:extLst>
              <a:ext uri="{FF2B5EF4-FFF2-40B4-BE49-F238E27FC236}">
                <a16:creationId xmlns="" xmlns:a16="http://schemas.microsoft.com/office/drawing/2014/main" id="{0176A56E-8030-414F-A296-B8303ED25C5D}"/>
              </a:ext>
            </a:extLst>
          </p:cNvPr>
          <p:cNvSpPr/>
          <p:nvPr/>
        </p:nvSpPr>
        <p:spPr>
          <a:xfrm>
            <a:off x="3185564" y="4438263"/>
            <a:ext cx="3901899" cy="91440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还有其他方式吗？</a:t>
            </a:r>
          </a:p>
        </p:txBody>
      </p:sp>
      <p:sp>
        <p:nvSpPr>
          <p:cNvPr id="17" name="云形 16">
            <a:extLst>
              <a:ext uri="{FF2B5EF4-FFF2-40B4-BE49-F238E27FC236}">
                <a16:creationId xmlns="" xmlns:a16="http://schemas.microsoft.com/office/drawing/2014/main" id="{6CC725E1-180A-4EE3-B692-7C7B38671C76}"/>
              </a:ext>
            </a:extLst>
          </p:cNvPr>
          <p:cNvSpPr/>
          <p:nvPr/>
        </p:nvSpPr>
        <p:spPr>
          <a:xfrm>
            <a:off x="9195799" y="2241357"/>
            <a:ext cx="2142826" cy="1209328"/>
          </a:xfrm>
          <a:prstGeom prst="cloud">
            <a:avLst/>
          </a:prstGeom>
          <a:noFill/>
          <a:ln>
            <a:solidFill>
              <a:srgbClr val="B1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3F05962-1233-4B68-ABBC-A5747A5123E7}"/>
              </a:ext>
            </a:extLst>
          </p:cNvPr>
          <p:cNvSpPr/>
          <p:nvPr/>
        </p:nvSpPr>
        <p:spPr>
          <a:xfrm>
            <a:off x="9495911" y="2402592"/>
            <a:ext cx="14874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细腻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流程图: 可选过程 12">
            <a:extLst>
              <a:ext uri="{FF2B5EF4-FFF2-40B4-BE49-F238E27FC236}">
                <a16:creationId xmlns="" xmlns:a16="http://schemas.microsoft.com/office/drawing/2014/main" id="{EC7251CE-3F3D-4F69-8037-E799C68A6E9D}"/>
              </a:ext>
            </a:extLst>
          </p:cNvPr>
          <p:cNvSpPr/>
          <p:nvPr/>
        </p:nvSpPr>
        <p:spPr>
          <a:xfrm>
            <a:off x="2030106" y="2402592"/>
            <a:ext cx="3185160" cy="670877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把握人物特征</a:t>
            </a:r>
          </a:p>
        </p:txBody>
      </p:sp>
      <p:sp>
        <p:nvSpPr>
          <p:cNvPr id="14" name="流程图: 可选过程 13">
            <a:extLst>
              <a:ext uri="{FF2B5EF4-FFF2-40B4-BE49-F238E27FC236}">
                <a16:creationId xmlns="" xmlns:a16="http://schemas.microsoft.com/office/drawing/2014/main" id="{78A38E53-FAE8-416B-B52C-684F5E42633A}"/>
              </a:ext>
            </a:extLst>
          </p:cNvPr>
          <p:cNvSpPr/>
          <p:nvPr/>
        </p:nvSpPr>
        <p:spPr>
          <a:xfrm>
            <a:off x="2030106" y="3264300"/>
            <a:ext cx="3185160" cy="670877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借助环境烘托</a:t>
            </a:r>
          </a:p>
        </p:txBody>
      </p:sp>
      <p:sp>
        <p:nvSpPr>
          <p:cNvPr id="18" name="流程图: 可选过程 17">
            <a:extLst>
              <a:ext uri="{FF2B5EF4-FFF2-40B4-BE49-F238E27FC236}">
                <a16:creationId xmlns="" xmlns:a16="http://schemas.microsoft.com/office/drawing/2014/main" id="{6CD70002-B697-41D9-BC8D-273C876131C1}"/>
              </a:ext>
            </a:extLst>
          </p:cNvPr>
          <p:cNvSpPr/>
          <p:nvPr/>
        </p:nvSpPr>
        <p:spPr>
          <a:xfrm>
            <a:off x="5534577" y="3290650"/>
            <a:ext cx="3185160" cy="670877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配合其他描写</a:t>
            </a:r>
          </a:p>
        </p:txBody>
      </p:sp>
      <p:sp>
        <p:nvSpPr>
          <p:cNvPr id="19" name="流程图: 可选过程 18">
            <a:extLst>
              <a:ext uri="{FF2B5EF4-FFF2-40B4-BE49-F238E27FC236}">
                <a16:creationId xmlns="" xmlns:a16="http://schemas.microsoft.com/office/drawing/2014/main" id="{96E2077C-8816-41DA-A753-43DA71C56E36}"/>
              </a:ext>
            </a:extLst>
          </p:cNvPr>
          <p:cNvSpPr/>
          <p:nvPr/>
        </p:nvSpPr>
        <p:spPr>
          <a:xfrm>
            <a:off x="5515378" y="2389449"/>
            <a:ext cx="3185160" cy="670877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再现心理轨迹</a:t>
            </a:r>
          </a:p>
        </p:txBody>
      </p:sp>
      <p:sp>
        <p:nvSpPr>
          <p:cNvPr id="1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625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20" grpId="0"/>
      <p:bldP spid="13" grpId="0" animBg="1"/>
      <p:bldP spid="14" grpId="0" animBg="1"/>
      <p:bldP spid="18" grpId="0" animBg="1"/>
      <p:bldP spid="1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078AD07A-BDFF-40C1-B17C-413418F58138}"/>
              </a:ext>
            </a:extLst>
          </p:cNvPr>
          <p:cNvSpPr/>
          <p:nvPr/>
        </p:nvSpPr>
        <p:spPr>
          <a:xfrm>
            <a:off x="3873879" y="2264245"/>
            <a:ext cx="1444882" cy="555155"/>
          </a:xfrm>
          <a:custGeom>
            <a:avLst/>
            <a:gdLst>
              <a:gd name="connsiteX0" fmla="*/ 0 w 3209497"/>
              <a:gd name="connsiteY0" fmla="*/ 217207 h 1303214"/>
              <a:gd name="connsiteX1" fmla="*/ 217207 w 3209497"/>
              <a:gd name="connsiteY1" fmla="*/ 0 h 1303214"/>
              <a:gd name="connsiteX2" fmla="*/ 2992290 w 3209497"/>
              <a:gd name="connsiteY2" fmla="*/ 0 h 1303214"/>
              <a:gd name="connsiteX3" fmla="*/ 3209497 w 3209497"/>
              <a:gd name="connsiteY3" fmla="*/ 217207 h 1303214"/>
              <a:gd name="connsiteX4" fmla="*/ 3209497 w 3209497"/>
              <a:gd name="connsiteY4" fmla="*/ 1086007 h 1303214"/>
              <a:gd name="connsiteX5" fmla="*/ 2992290 w 3209497"/>
              <a:gd name="connsiteY5" fmla="*/ 1303214 h 1303214"/>
              <a:gd name="connsiteX6" fmla="*/ 217207 w 3209497"/>
              <a:gd name="connsiteY6" fmla="*/ 1303214 h 1303214"/>
              <a:gd name="connsiteX7" fmla="*/ 0 w 3209497"/>
              <a:gd name="connsiteY7" fmla="*/ 1086007 h 1303214"/>
              <a:gd name="connsiteX8" fmla="*/ 0 w 3209497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09497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2992290" y="0"/>
                </a:lnTo>
                <a:cubicBezTo>
                  <a:pt x="3112250" y="0"/>
                  <a:pt x="3209497" y="97247"/>
                  <a:pt x="3209497" y="217207"/>
                </a:cubicBezTo>
                <a:lnTo>
                  <a:pt x="3209497" y="1086007"/>
                </a:lnTo>
                <a:cubicBezTo>
                  <a:pt x="3209497" y="1205967"/>
                  <a:pt x="3112250" y="1303214"/>
                  <a:pt x="2992290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2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盼粥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526E212E-2B17-4FE7-82C2-E770BB947492}"/>
              </a:ext>
            </a:extLst>
          </p:cNvPr>
          <p:cNvSpPr/>
          <p:nvPr/>
        </p:nvSpPr>
        <p:spPr>
          <a:xfrm>
            <a:off x="3873878" y="3276470"/>
            <a:ext cx="1444883" cy="555155"/>
          </a:xfrm>
          <a:custGeom>
            <a:avLst/>
            <a:gdLst>
              <a:gd name="connsiteX0" fmla="*/ 0 w 4927349"/>
              <a:gd name="connsiteY0" fmla="*/ 217207 h 1303214"/>
              <a:gd name="connsiteX1" fmla="*/ 217207 w 4927349"/>
              <a:gd name="connsiteY1" fmla="*/ 0 h 1303214"/>
              <a:gd name="connsiteX2" fmla="*/ 4710142 w 4927349"/>
              <a:gd name="connsiteY2" fmla="*/ 0 h 1303214"/>
              <a:gd name="connsiteX3" fmla="*/ 4927349 w 4927349"/>
              <a:gd name="connsiteY3" fmla="*/ 217207 h 1303214"/>
              <a:gd name="connsiteX4" fmla="*/ 4927349 w 4927349"/>
              <a:gd name="connsiteY4" fmla="*/ 1086007 h 1303214"/>
              <a:gd name="connsiteX5" fmla="*/ 4710142 w 4927349"/>
              <a:gd name="connsiteY5" fmla="*/ 1303214 h 1303214"/>
              <a:gd name="connsiteX6" fmla="*/ 217207 w 4927349"/>
              <a:gd name="connsiteY6" fmla="*/ 1303214 h 1303214"/>
              <a:gd name="connsiteX7" fmla="*/ 0 w 4927349"/>
              <a:gd name="connsiteY7" fmla="*/ 1086007 h 1303214"/>
              <a:gd name="connsiteX8" fmla="*/ 0 w 4927349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27349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4710142" y="0"/>
                </a:lnTo>
                <a:cubicBezTo>
                  <a:pt x="4830102" y="0"/>
                  <a:pt x="4927349" y="97247"/>
                  <a:pt x="4927349" y="217207"/>
                </a:cubicBezTo>
                <a:lnTo>
                  <a:pt x="4927349" y="1086007"/>
                </a:lnTo>
                <a:cubicBezTo>
                  <a:pt x="4927349" y="1205967"/>
                  <a:pt x="4830102" y="1303214"/>
                  <a:pt x="4710142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想粥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2F6B3DA4-96F7-4C85-A7CF-2E171DDBA893}"/>
              </a:ext>
            </a:extLst>
          </p:cNvPr>
          <p:cNvSpPr/>
          <p:nvPr/>
        </p:nvSpPr>
        <p:spPr>
          <a:xfrm>
            <a:off x="3906940" y="4635837"/>
            <a:ext cx="1444883" cy="670877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猜粥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十边形 12">
            <a:extLst>
              <a:ext uri="{FF2B5EF4-FFF2-40B4-BE49-F238E27FC236}">
                <a16:creationId xmlns="" xmlns:a16="http://schemas.microsoft.com/office/drawing/2014/main" id="{7DD7163E-00B6-4939-9D23-415899ABF323}"/>
              </a:ext>
            </a:extLst>
          </p:cNvPr>
          <p:cNvSpPr/>
          <p:nvPr/>
        </p:nvSpPr>
        <p:spPr>
          <a:xfrm>
            <a:off x="401406" y="1436223"/>
            <a:ext cx="9900834" cy="670877"/>
          </a:xfrm>
          <a:prstGeom prst="dec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让我们再一次整理“等腊八粥”的活动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14">
            <a:extLst>
              <a:ext uri="{FF2B5EF4-FFF2-40B4-BE49-F238E27FC236}">
                <a16:creationId xmlns="" xmlns:a16="http://schemas.microsoft.com/office/drawing/2014/main" id="{88F6957E-EE98-4886-8F6E-697BAFD65AC9}"/>
              </a:ext>
            </a:extLst>
          </p:cNvPr>
          <p:cNvSpPr/>
          <p:nvPr/>
        </p:nvSpPr>
        <p:spPr>
          <a:xfrm>
            <a:off x="1559646" y="3874029"/>
            <a:ext cx="2190751" cy="689530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等腊八粥</a:t>
            </a:r>
          </a:p>
        </p:txBody>
      </p:sp>
      <p:grpSp>
        <p:nvGrpSpPr>
          <p:cNvPr id="12" name="组合 15">
            <a:extLst>
              <a:ext uri="{FF2B5EF4-FFF2-40B4-BE49-F238E27FC236}">
                <a16:creationId xmlns="" xmlns:a16="http://schemas.microsoft.com/office/drawing/2014/main" id="{F04D3087-F2D3-45DF-9640-E09F9EB7CE77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CBACE874-D38E-4E72-A5FA-CD22DF8B1FB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5" name="圆角矩形 23">
              <a:extLst>
                <a:ext uri="{FF2B5EF4-FFF2-40B4-BE49-F238E27FC236}">
                  <a16:creationId xmlns="" xmlns:a16="http://schemas.microsoft.com/office/drawing/2014/main" id="{1CCF7DD9-FCEE-47A6-80FB-94D48311D2D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圆角矩形 24">
              <a:extLst>
                <a:ext uri="{FF2B5EF4-FFF2-40B4-BE49-F238E27FC236}">
                  <a16:creationId xmlns="" xmlns:a16="http://schemas.microsoft.com/office/drawing/2014/main" id="{3608D104-70B2-4FCC-B012-D7236E70968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710E4969-4B00-4602-B451-7F3CD205D098}"/>
              </a:ext>
            </a:extLst>
          </p:cNvPr>
          <p:cNvSpPr/>
          <p:nvPr/>
        </p:nvSpPr>
        <p:spPr>
          <a:xfrm>
            <a:off x="3909523" y="5648062"/>
            <a:ext cx="1444883" cy="670877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看粥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3FB843C-4929-4156-B54A-706FAE5B1FD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80854" y="1796639"/>
            <a:ext cx="3914745" cy="3921862"/>
          </a:xfrm>
          <a:prstGeom prst="rect">
            <a:avLst/>
          </a:prstGeom>
        </p:spPr>
      </p:pic>
      <p:sp>
        <p:nvSpPr>
          <p:cNvPr id="1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0699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9" grpId="0" animBg="1"/>
      <p:bldP spid="21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078AD07A-BDFF-40C1-B17C-413418F58138}"/>
              </a:ext>
            </a:extLst>
          </p:cNvPr>
          <p:cNvSpPr/>
          <p:nvPr/>
        </p:nvSpPr>
        <p:spPr>
          <a:xfrm>
            <a:off x="3873879" y="2264245"/>
            <a:ext cx="1444882" cy="555155"/>
          </a:xfrm>
          <a:custGeom>
            <a:avLst/>
            <a:gdLst>
              <a:gd name="connsiteX0" fmla="*/ 0 w 3209497"/>
              <a:gd name="connsiteY0" fmla="*/ 217207 h 1303214"/>
              <a:gd name="connsiteX1" fmla="*/ 217207 w 3209497"/>
              <a:gd name="connsiteY1" fmla="*/ 0 h 1303214"/>
              <a:gd name="connsiteX2" fmla="*/ 2992290 w 3209497"/>
              <a:gd name="connsiteY2" fmla="*/ 0 h 1303214"/>
              <a:gd name="connsiteX3" fmla="*/ 3209497 w 3209497"/>
              <a:gd name="connsiteY3" fmla="*/ 217207 h 1303214"/>
              <a:gd name="connsiteX4" fmla="*/ 3209497 w 3209497"/>
              <a:gd name="connsiteY4" fmla="*/ 1086007 h 1303214"/>
              <a:gd name="connsiteX5" fmla="*/ 2992290 w 3209497"/>
              <a:gd name="connsiteY5" fmla="*/ 1303214 h 1303214"/>
              <a:gd name="connsiteX6" fmla="*/ 217207 w 3209497"/>
              <a:gd name="connsiteY6" fmla="*/ 1303214 h 1303214"/>
              <a:gd name="connsiteX7" fmla="*/ 0 w 3209497"/>
              <a:gd name="connsiteY7" fmla="*/ 1086007 h 1303214"/>
              <a:gd name="connsiteX8" fmla="*/ 0 w 3209497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09497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2992290" y="0"/>
                </a:lnTo>
                <a:cubicBezTo>
                  <a:pt x="3112250" y="0"/>
                  <a:pt x="3209497" y="97247"/>
                  <a:pt x="3209497" y="217207"/>
                </a:cubicBezTo>
                <a:lnTo>
                  <a:pt x="3209497" y="1086007"/>
                </a:lnTo>
                <a:cubicBezTo>
                  <a:pt x="3209497" y="1205967"/>
                  <a:pt x="3112250" y="1303214"/>
                  <a:pt x="2992290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2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急迫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526E212E-2B17-4FE7-82C2-E770BB947492}"/>
              </a:ext>
            </a:extLst>
          </p:cNvPr>
          <p:cNvSpPr/>
          <p:nvPr/>
        </p:nvSpPr>
        <p:spPr>
          <a:xfrm>
            <a:off x="3873879" y="3084499"/>
            <a:ext cx="1444883" cy="555155"/>
          </a:xfrm>
          <a:custGeom>
            <a:avLst/>
            <a:gdLst>
              <a:gd name="connsiteX0" fmla="*/ 0 w 4927349"/>
              <a:gd name="connsiteY0" fmla="*/ 217207 h 1303214"/>
              <a:gd name="connsiteX1" fmla="*/ 217207 w 4927349"/>
              <a:gd name="connsiteY1" fmla="*/ 0 h 1303214"/>
              <a:gd name="connsiteX2" fmla="*/ 4710142 w 4927349"/>
              <a:gd name="connsiteY2" fmla="*/ 0 h 1303214"/>
              <a:gd name="connsiteX3" fmla="*/ 4927349 w 4927349"/>
              <a:gd name="connsiteY3" fmla="*/ 217207 h 1303214"/>
              <a:gd name="connsiteX4" fmla="*/ 4927349 w 4927349"/>
              <a:gd name="connsiteY4" fmla="*/ 1086007 h 1303214"/>
              <a:gd name="connsiteX5" fmla="*/ 4710142 w 4927349"/>
              <a:gd name="connsiteY5" fmla="*/ 1303214 h 1303214"/>
              <a:gd name="connsiteX6" fmla="*/ 217207 w 4927349"/>
              <a:gd name="connsiteY6" fmla="*/ 1303214 h 1303214"/>
              <a:gd name="connsiteX7" fmla="*/ 0 w 4927349"/>
              <a:gd name="connsiteY7" fmla="*/ 1086007 h 1303214"/>
              <a:gd name="connsiteX8" fmla="*/ 0 w 4927349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27349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4710142" y="0"/>
                </a:lnTo>
                <a:cubicBezTo>
                  <a:pt x="4830102" y="0"/>
                  <a:pt x="4927349" y="97247"/>
                  <a:pt x="4927349" y="217207"/>
                </a:cubicBezTo>
                <a:lnTo>
                  <a:pt x="4927349" y="1086007"/>
                </a:lnTo>
                <a:cubicBezTo>
                  <a:pt x="4927349" y="1205967"/>
                  <a:pt x="4830102" y="1303214"/>
                  <a:pt x="4710142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无奈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2F6B3DA4-96F7-4C85-A7CF-2E171DDBA893}"/>
              </a:ext>
            </a:extLst>
          </p:cNvPr>
          <p:cNvSpPr/>
          <p:nvPr/>
        </p:nvSpPr>
        <p:spPr>
          <a:xfrm>
            <a:off x="3909522" y="3874029"/>
            <a:ext cx="1444883" cy="670877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憧憬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14">
            <a:extLst>
              <a:ext uri="{FF2B5EF4-FFF2-40B4-BE49-F238E27FC236}">
                <a16:creationId xmlns="" xmlns:a16="http://schemas.microsoft.com/office/drawing/2014/main" id="{88F6957E-EE98-4886-8F6E-697BAFD65AC9}"/>
              </a:ext>
            </a:extLst>
          </p:cNvPr>
          <p:cNvSpPr/>
          <p:nvPr/>
        </p:nvSpPr>
        <p:spPr>
          <a:xfrm>
            <a:off x="1559646" y="3874029"/>
            <a:ext cx="2190751" cy="689530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等腊八粥</a:t>
            </a:r>
          </a:p>
        </p:txBody>
      </p:sp>
      <p:grpSp>
        <p:nvGrpSpPr>
          <p:cNvPr id="12" name="组合 15">
            <a:extLst>
              <a:ext uri="{FF2B5EF4-FFF2-40B4-BE49-F238E27FC236}">
                <a16:creationId xmlns="" xmlns:a16="http://schemas.microsoft.com/office/drawing/2014/main" id="{F04D3087-F2D3-45DF-9640-E09F9EB7CE77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4" name="圆角矩形 22">
              <a:extLst>
                <a:ext uri="{FF2B5EF4-FFF2-40B4-BE49-F238E27FC236}">
                  <a16:creationId xmlns="" xmlns:a16="http://schemas.microsoft.com/office/drawing/2014/main" id="{CBACE874-D38E-4E72-A5FA-CD22DF8B1FB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5" name="圆角矩形 23">
              <a:extLst>
                <a:ext uri="{FF2B5EF4-FFF2-40B4-BE49-F238E27FC236}">
                  <a16:creationId xmlns="" xmlns:a16="http://schemas.microsoft.com/office/drawing/2014/main" id="{1CCF7DD9-FCEE-47A6-80FB-94D48311D2D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圆角矩形 24">
              <a:extLst>
                <a:ext uri="{FF2B5EF4-FFF2-40B4-BE49-F238E27FC236}">
                  <a16:creationId xmlns="" xmlns:a16="http://schemas.microsoft.com/office/drawing/2014/main" id="{3608D104-70B2-4FCC-B012-D7236E70968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等腊八粥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710E4969-4B00-4602-B451-7F3CD205D098}"/>
              </a:ext>
            </a:extLst>
          </p:cNvPr>
          <p:cNvSpPr/>
          <p:nvPr/>
        </p:nvSpPr>
        <p:spPr>
          <a:xfrm>
            <a:off x="3873879" y="4761612"/>
            <a:ext cx="1444883" cy="670877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3FB843C-4929-4156-B54A-706FAE5B1FD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29997" y="2264245"/>
            <a:ext cx="3009930" cy="301540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5732404-BA64-46AB-953E-87BDFD52814B}"/>
              </a:ext>
            </a:extLst>
          </p:cNvPr>
          <p:cNvSpPr/>
          <p:nvPr/>
        </p:nvSpPr>
        <p:spPr>
          <a:xfrm>
            <a:off x="702396" y="1321610"/>
            <a:ext cx="91578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让我们再一次梳理八儿在“等腊八粥”时的心情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005BCB08-3FE2-41B1-81CC-025E42E79BDE}"/>
              </a:ext>
            </a:extLst>
          </p:cNvPr>
          <p:cNvSpPr/>
          <p:nvPr/>
        </p:nvSpPr>
        <p:spPr>
          <a:xfrm>
            <a:off x="3922210" y="5599535"/>
            <a:ext cx="1444883" cy="670877"/>
          </a:xfrm>
          <a:custGeom>
            <a:avLst/>
            <a:gdLst>
              <a:gd name="connsiteX0" fmla="*/ 0 w 4121380"/>
              <a:gd name="connsiteY0" fmla="*/ 217207 h 1303214"/>
              <a:gd name="connsiteX1" fmla="*/ 217207 w 4121380"/>
              <a:gd name="connsiteY1" fmla="*/ 0 h 1303214"/>
              <a:gd name="connsiteX2" fmla="*/ 3904173 w 4121380"/>
              <a:gd name="connsiteY2" fmla="*/ 0 h 1303214"/>
              <a:gd name="connsiteX3" fmla="*/ 4121380 w 4121380"/>
              <a:gd name="connsiteY3" fmla="*/ 217207 h 1303214"/>
              <a:gd name="connsiteX4" fmla="*/ 4121380 w 4121380"/>
              <a:gd name="connsiteY4" fmla="*/ 1086007 h 1303214"/>
              <a:gd name="connsiteX5" fmla="*/ 3904173 w 4121380"/>
              <a:gd name="connsiteY5" fmla="*/ 1303214 h 1303214"/>
              <a:gd name="connsiteX6" fmla="*/ 217207 w 4121380"/>
              <a:gd name="connsiteY6" fmla="*/ 1303214 h 1303214"/>
              <a:gd name="connsiteX7" fmla="*/ 0 w 4121380"/>
              <a:gd name="connsiteY7" fmla="*/ 1086007 h 1303214"/>
              <a:gd name="connsiteX8" fmla="*/ 0 w 4121380"/>
              <a:gd name="connsiteY8" fmla="*/ 217207 h 130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1380" h="1303214">
                <a:moveTo>
                  <a:pt x="0" y="217207"/>
                </a:moveTo>
                <a:cubicBezTo>
                  <a:pt x="0" y="97247"/>
                  <a:pt x="97247" y="0"/>
                  <a:pt x="217207" y="0"/>
                </a:cubicBezTo>
                <a:lnTo>
                  <a:pt x="3904173" y="0"/>
                </a:lnTo>
                <a:cubicBezTo>
                  <a:pt x="4024133" y="0"/>
                  <a:pt x="4121380" y="97247"/>
                  <a:pt x="4121380" y="217207"/>
                </a:cubicBezTo>
                <a:lnTo>
                  <a:pt x="4121380" y="1086007"/>
                </a:lnTo>
                <a:cubicBezTo>
                  <a:pt x="4121380" y="1205967"/>
                  <a:pt x="4024133" y="1303214"/>
                  <a:pt x="3904173" y="1303214"/>
                </a:cubicBezTo>
                <a:lnTo>
                  <a:pt x="217207" y="1303214"/>
                </a:lnTo>
                <a:cubicBezTo>
                  <a:pt x="97247" y="1303214"/>
                  <a:pt x="0" y="1205967"/>
                  <a:pt x="0" y="1086007"/>
                </a:cubicBezTo>
                <a:lnTo>
                  <a:pt x="0" y="217207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298" tIns="116958" rIns="170298" bIns="116958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嫌弃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105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21" grpId="0" animBg="1"/>
      <p:bldP spid="1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198793" y="2180862"/>
            <a:ext cx="9025003" cy="2343714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课文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在前半部分详细描述了等腊八粥的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过程，作者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又是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如何写喝腊八粥的呢？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默读第</a:t>
            </a:r>
            <a:r>
              <a:rPr lang="en-US" altLang="zh-CN" sz="3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20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3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21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自然段。</a:t>
            </a: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  </a:t>
            </a:r>
            <a:endParaRPr lang="en-US" altLang="zh-CN" sz="3700" b="1" dirty="0"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007" y="2000673"/>
            <a:ext cx="1679787" cy="24079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31904" y="1014506"/>
            <a:ext cx="1626992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5">
            <a:extLst>
              <a:ext uri="{FF2B5EF4-FFF2-40B4-BE49-F238E27FC236}">
                <a16:creationId xmlns="" xmlns:a16="http://schemas.microsoft.com/office/drawing/2014/main" id="{FF20CD94-CF93-4DAF-A77B-412E7AAC0C1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8" name="圆角矩形 22">
              <a:extLst>
                <a:ext uri="{FF2B5EF4-FFF2-40B4-BE49-F238E27FC236}">
                  <a16:creationId xmlns="" xmlns:a16="http://schemas.microsoft.com/office/drawing/2014/main" id="{68F26D0E-8E00-4394-AD23-3CC8996994B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9" name="圆角矩形 23">
              <a:extLst>
                <a:ext uri="{FF2B5EF4-FFF2-40B4-BE49-F238E27FC236}">
                  <a16:creationId xmlns="" xmlns:a16="http://schemas.microsoft.com/office/drawing/2014/main" id="{4F9D4BA1-7EC3-4612-9AEE-0730534BF7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圆角矩形 24">
              <a:extLst>
                <a:ext uri="{FF2B5EF4-FFF2-40B4-BE49-F238E27FC236}">
                  <a16:creationId xmlns="" xmlns:a16="http://schemas.microsoft.com/office/drawing/2014/main" id="{114DC864-F401-4AB7-88E4-55E792EFE44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吃腊八粥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标注 14">
            <a:extLst>
              <a:ext uri="{FF2B5EF4-FFF2-40B4-BE49-F238E27FC236}">
                <a16:creationId xmlns="" xmlns:a16="http://schemas.microsoft.com/office/drawing/2014/main" id="{75710376-44E3-493A-BE61-30B2E0048B55}"/>
              </a:ext>
            </a:extLst>
          </p:cNvPr>
          <p:cNvSpPr/>
          <p:nvPr/>
        </p:nvSpPr>
        <p:spPr>
          <a:xfrm>
            <a:off x="618258" y="2014314"/>
            <a:ext cx="11036186" cy="1209211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    晚饭桌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边，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靠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着妈妈斜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立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着的八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儿，肚子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已成了一面小鼓了。在他身边桌上那两支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筷子，很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浪漫地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摆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itchFamily="49" charset="-122"/>
                <a:ea typeface="楷体"/>
                <a:sym typeface="+mn-ea"/>
              </a:rPr>
              <a:t>成一个十字。</a:t>
            </a:r>
          </a:p>
        </p:txBody>
      </p:sp>
      <p:sp>
        <p:nvSpPr>
          <p:cNvPr id="21" name="圆角矩形标注 14">
            <a:extLst>
              <a:ext uri="{FF2B5EF4-FFF2-40B4-BE49-F238E27FC236}">
                <a16:creationId xmlns="" xmlns:a16="http://schemas.microsoft.com/office/drawing/2014/main" id="{467762FE-D477-4C8A-8BC6-2280810F59FF}"/>
              </a:ext>
            </a:extLst>
          </p:cNvPr>
          <p:cNvSpPr/>
          <p:nvPr/>
        </p:nvSpPr>
        <p:spPr>
          <a:xfrm>
            <a:off x="618260" y="3619961"/>
            <a:ext cx="7744344" cy="1109639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    桌上那大青花碗中的半碗陈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腊肉，八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儿的爹同妈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/>
                <a:sym typeface="+mn-ea"/>
              </a:rPr>
              <a:t>也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都奈何它不来了。</a:t>
            </a:r>
          </a:p>
        </p:txBody>
      </p:sp>
      <p:sp>
        <p:nvSpPr>
          <p:cNvPr id="11" name="十边形 10">
            <a:extLst>
              <a:ext uri="{FF2B5EF4-FFF2-40B4-BE49-F238E27FC236}">
                <a16:creationId xmlns="" xmlns:a16="http://schemas.microsoft.com/office/drawing/2014/main" id="{8D8C06F6-C333-4B06-9552-163D6246CD38}"/>
              </a:ext>
            </a:extLst>
          </p:cNvPr>
          <p:cNvSpPr/>
          <p:nvPr/>
        </p:nvSpPr>
        <p:spPr>
          <a:xfrm>
            <a:off x="5449835" y="929617"/>
            <a:ext cx="5520489" cy="1042416"/>
          </a:xfrm>
          <a:prstGeom prst="decag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吃饱了。满足的情态。</a:t>
            </a:r>
          </a:p>
        </p:txBody>
      </p:sp>
      <p:sp>
        <p:nvSpPr>
          <p:cNvPr id="2" name="矩形: 棱台 1">
            <a:extLst>
              <a:ext uri="{FF2B5EF4-FFF2-40B4-BE49-F238E27FC236}">
                <a16:creationId xmlns="" xmlns:a16="http://schemas.microsoft.com/office/drawing/2014/main" id="{EAF0139B-CF43-4ECA-AD0B-A2B0F03BAA25}"/>
              </a:ext>
            </a:extLst>
          </p:cNvPr>
          <p:cNvSpPr/>
          <p:nvPr/>
        </p:nvSpPr>
        <p:spPr>
          <a:xfrm>
            <a:off x="3380511" y="1130936"/>
            <a:ext cx="1402080" cy="1042416"/>
          </a:xfrm>
          <a:prstGeom prst="beve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动作</a:t>
            </a:r>
          </a:p>
        </p:txBody>
      </p:sp>
      <p:sp>
        <p:nvSpPr>
          <p:cNvPr id="12" name="圆角矩形标注 14">
            <a:extLst>
              <a:ext uri="{FF2B5EF4-FFF2-40B4-BE49-F238E27FC236}">
                <a16:creationId xmlns="" xmlns:a16="http://schemas.microsoft.com/office/drawing/2014/main" id="{ADE6363D-47F4-4641-8F04-0A3925113385}"/>
              </a:ext>
            </a:extLst>
          </p:cNvPr>
          <p:cNvSpPr/>
          <p:nvPr/>
        </p:nvSpPr>
        <p:spPr>
          <a:xfrm>
            <a:off x="618259" y="5126036"/>
            <a:ext cx="7443702" cy="670877"/>
          </a:xfrm>
          <a:prstGeom prst="wedgeRoundRectCallout">
            <a:avLst>
              <a:gd name="adj1" fmla="val 29420"/>
              <a:gd name="adj2" fmla="val 3588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强调大人小孩都吃饱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了，再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/>
                <a:sym typeface="+mn-ea"/>
              </a:rPr>
              <a:t>也吃不下了。</a:t>
            </a: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2053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11" grpId="0" animBg="1"/>
      <p:bldP spid="2" grpId="0" animBg="1"/>
      <p:bldP spid="1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E096067-B7BF-49C2-BB45-AE69AA3E9AF6}"/>
              </a:ext>
            </a:extLst>
          </p:cNvPr>
          <p:cNvSpPr/>
          <p:nvPr/>
        </p:nvSpPr>
        <p:spPr>
          <a:xfrm>
            <a:off x="2126681" y="2522710"/>
            <a:ext cx="870435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阅读课文其他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部分，分析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课文略写的其他环节。</a:t>
            </a:r>
            <a:endParaRPr lang="zh-CN" altLang="en-US" dirty="0"/>
          </a:p>
        </p:txBody>
      </p:sp>
      <p:grpSp>
        <p:nvGrpSpPr>
          <p:cNvPr id="14" name="组合 15">
            <a:extLst>
              <a:ext uri="{FF2B5EF4-FFF2-40B4-BE49-F238E27FC236}">
                <a16:creationId xmlns="" xmlns:a16="http://schemas.microsoft.com/office/drawing/2014/main" id="{85FDEA88-1D25-4F85-9301-F4CD07B0D09C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15" name="圆角矩形 22">
              <a:extLst>
                <a:ext uri="{FF2B5EF4-FFF2-40B4-BE49-F238E27FC236}">
                  <a16:creationId xmlns="" xmlns:a16="http://schemas.microsoft.com/office/drawing/2014/main" id="{BB69E101-9DD5-425C-882A-5C9C8182628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6" name="圆角矩形 23">
              <a:extLst>
                <a:ext uri="{FF2B5EF4-FFF2-40B4-BE49-F238E27FC236}">
                  <a16:creationId xmlns="" xmlns:a16="http://schemas.microsoft.com/office/drawing/2014/main" id="{1A5EE24C-3266-427E-92CF-C770D987A5C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圆角矩形 24">
              <a:extLst>
                <a:ext uri="{FF2B5EF4-FFF2-40B4-BE49-F238E27FC236}">
                  <a16:creationId xmlns="" xmlns:a16="http://schemas.microsoft.com/office/drawing/2014/main" id="{ECD895FE-1CF4-47F8-A4BC-0074F1D44E1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阅读理解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90EFB888-DB18-4CA9-8409-75FE558FD4DC}"/>
              </a:ext>
            </a:extLst>
          </p:cNvPr>
          <p:cNvSpPr/>
          <p:nvPr/>
        </p:nvSpPr>
        <p:spPr>
          <a:xfrm>
            <a:off x="4146653" y="835992"/>
            <a:ext cx="2480425" cy="667718"/>
          </a:xfrm>
          <a:custGeom>
            <a:avLst/>
            <a:gdLst>
              <a:gd name="connsiteX0" fmla="*/ 0 w 2480425"/>
              <a:gd name="connsiteY0" fmla="*/ 111289 h 667718"/>
              <a:gd name="connsiteX1" fmla="*/ 111289 w 2480425"/>
              <a:gd name="connsiteY1" fmla="*/ 0 h 667718"/>
              <a:gd name="connsiteX2" fmla="*/ 2369136 w 2480425"/>
              <a:gd name="connsiteY2" fmla="*/ 0 h 667718"/>
              <a:gd name="connsiteX3" fmla="*/ 2480425 w 2480425"/>
              <a:gd name="connsiteY3" fmla="*/ 111289 h 667718"/>
              <a:gd name="connsiteX4" fmla="*/ 2480425 w 2480425"/>
              <a:gd name="connsiteY4" fmla="*/ 556429 h 667718"/>
              <a:gd name="connsiteX5" fmla="*/ 2369136 w 2480425"/>
              <a:gd name="connsiteY5" fmla="*/ 667718 h 667718"/>
              <a:gd name="connsiteX6" fmla="*/ 111289 w 2480425"/>
              <a:gd name="connsiteY6" fmla="*/ 667718 h 667718"/>
              <a:gd name="connsiteX7" fmla="*/ 0 w 2480425"/>
              <a:gd name="connsiteY7" fmla="*/ 556429 h 667718"/>
              <a:gd name="connsiteX8" fmla="*/ 0 w 2480425"/>
              <a:gd name="connsiteY8" fmla="*/ 111289 h 66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0425" h="667718">
                <a:moveTo>
                  <a:pt x="0" y="111289"/>
                </a:moveTo>
                <a:cubicBezTo>
                  <a:pt x="0" y="49826"/>
                  <a:pt x="49826" y="0"/>
                  <a:pt x="111289" y="0"/>
                </a:cubicBezTo>
                <a:lnTo>
                  <a:pt x="2369136" y="0"/>
                </a:lnTo>
                <a:cubicBezTo>
                  <a:pt x="2430599" y="0"/>
                  <a:pt x="2480425" y="49826"/>
                  <a:pt x="2480425" y="111289"/>
                </a:cubicBezTo>
                <a:lnTo>
                  <a:pt x="2480425" y="556429"/>
                </a:lnTo>
                <a:cubicBezTo>
                  <a:pt x="2480425" y="617892"/>
                  <a:pt x="2430599" y="667718"/>
                  <a:pt x="2369136" y="667718"/>
                </a:cubicBezTo>
                <a:lnTo>
                  <a:pt x="111289" y="667718"/>
                </a:lnTo>
                <a:cubicBezTo>
                  <a:pt x="49826" y="667718"/>
                  <a:pt x="0" y="617892"/>
                  <a:pt x="0" y="556429"/>
                </a:cubicBezTo>
                <a:lnTo>
                  <a:pt x="0" y="111289"/>
                </a:lnTo>
                <a:close/>
              </a:path>
            </a:pathLst>
          </a:custGeom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275" tIns="85935" rIns="139275" bIns="85935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吃粥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A1001388-89BC-4033-9D9E-869358DC54D8}"/>
              </a:ext>
            </a:extLst>
          </p:cNvPr>
          <p:cNvSpPr/>
          <p:nvPr/>
        </p:nvSpPr>
        <p:spPr>
          <a:xfrm>
            <a:off x="4146653" y="1549114"/>
            <a:ext cx="2480425" cy="667718"/>
          </a:xfrm>
          <a:custGeom>
            <a:avLst/>
            <a:gdLst>
              <a:gd name="connsiteX0" fmla="*/ 0 w 2480425"/>
              <a:gd name="connsiteY0" fmla="*/ 111289 h 667718"/>
              <a:gd name="connsiteX1" fmla="*/ 111289 w 2480425"/>
              <a:gd name="connsiteY1" fmla="*/ 0 h 667718"/>
              <a:gd name="connsiteX2" fmla="*/ 2369136 w 2480425"/>
              <a:gd name="connsiteY2" fmla="*/ 0 h 667718"/>
              <a:gd name="connsiteX3" fmla="*/ 2480425 w 2480425"/>
              <a:gd name="connsiteY3" fmla="*/ 111289 h 667718"/>
              <a:gd name="connsiteX4" fmla="*/ 2480425 w 2480425"/>
              <a:gd name="connsiteY4" fmla="*/ 556429 h 667718"/>
              <a:gd name="connsiteX5" fmla="*/ 2369136 w 2480425"/>
              <a:gd name="connsiteY5" fmla="*/ 667718 h 667718"/>
              <a:gd name="connsiteX6" fmla="*/ 111289 w 2480425"/>
              <a:gd name="connsiteY6" fmla="*/ 667718 h 667718"/>
              <a:gd name="connsiteX7" fmla="*/ 0 w 2480425"/>
              <a:gd name="connsiteY7" fmla="*/ 556429 h 667718"/>
              <a:gd name="connsiteX8" fmla="*/ 0 w 2480425"/>
              <a:gd name="connsiteY8" fmla="*/ 111289 h 66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0425" h="667718">
                <a:moveTo>
                  <a:pt x="0" y="111289"/>
                </a:moveTo>
                <a:cubicBezTo>
                  <a:pt x="0" y="49826"/>
                  <a:pt x="49826" y="0"/>
                  <a:pt x="111289" y="0"/>
                </a:cubicBezTo>
                <a:lnTo>
                  <a:pt x="2369136" y="0"/>
                </a:lnTo>
                <a:cubicBezTo>
                  <a:pt x="2430599" y="0"/>
                  <a:pt x="2480425" y="49826"/>
                  <a:pt x="2480425" y="111289"/>
                </a:cubicBezTo>
                <a:lnTo>
                  <a:pt x="2480425" y="556429"/>
                </a:lnTo>
                <a:cubicBezTo>
                  <a:pt x="2480425" y="617892"/>
                  <a:pt x="2430599" y="667718"/>
                  <a:pt x="2369136" y="667718"/>
                </a:cubicBezTo>
                <a:lnTo>
                  <a:pt x="111289" y="667718"/>
                </a:lnTo>
                <a:cubicBezTo>
                  <a:pt x="49826" y="667718"/>
                  <a:pt x="0" y="617892"/>
                  <a:pt x="0" y="556429"/>
                </a:cubicBezTo>
                <a:lnTo>
                  <a:pt x="0" y="111289"/>
                </a:lnTo>
                <a:close/>
              </a:path>
            </a:pathLst>
          </a:custGeom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275" tIns="85935" rIns="139275" bIns="85935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爱粥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FB898F0-C84C-4841-8358-697FC2515BE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437" b="99425" l="979" r="99837">
                        <a14:foregroundMark x1="11093" y1="48276" x2="20065" y2="97989"/>
                        <a14:foregroundMark x1="5057" y1="74713" x2="47471" y2="90230"/>
                        <a14:foregroundMark x1="24959" y1="25287" x2="65742" y2="19828"/>
                        <a14:foregroundMark x1="86297" y1="17241" x2="93638" y2="67816"/>
                        <a14:foregroundMark x1="93801" y1="24425" x2="96248" y2="90230"/>
                        <a14:foregroundMark x1="78793" y1="68966" x2="97553" y2="96552"/>
                        <a14:foregroundMark x1="81566" y1="34483" x2="72431" y2="99425"/>
                        <a14:foregroundMark x1="3589" y1="90805" x2="79445" y2="96264"/>
                        <a14:foregroundMark x1="35400" y1="44253" x2="66721" y2="42529"/>
                        <a14:foregroundMark x1="34910" y1="42529" x2="55465" y2="36782"/>
                        <a14:foregroundMark x1="80587" y1="96552" x2="99837" y2="985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6724" y="3107485"/>
            <a:ext cx="5838825" cy="3314700"/>
          </a:xfrm>
          <a:prstGeom prst="rect">
            <a:avLst/>
          </a:prstGeom>
        </p:spPr>
      </p:pic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1822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8713" y="1028734"/>
            <a:ext cx="2437080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动作描写</a:t>
            </a:r>
          </a:p>
        </p:txBody>
      </p:sp>
      <p:sp>
        <p:nvSpPr>
          <p:cNvPr id="9" name="矩形 8"/>
          <p:cNvSpPr/>
          <p:nvPr/>
        </p:nvSpPr>
        <p:spPr>
          <a:xfrm>
            <a:off x="3535702" y="1028734"/>
            <a:ext cx="4706447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靠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着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斜立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着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19560" y="2105694"/>
            <a:ext cx="2437080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比喻</a:t>
            </a:r>
          </a:p>
        </p:txBody>
      </p:sp>
      <p:sp>
        <p:nvSpPr>
          <p:cNvPr id="10" name="矩形 9"/>
          <p:cNvSpPr/>
          <p:nvPr/>
        </p:nvSpPr>
        <p:spPr>
          <a:xfrm>
            <a:off x="3536607" y="2105694"/>
            <a:ext cx="5574711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肚子已成了一面小鼓了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19560" y="3487454"/>
            <a:ext cx="2437080" cy="81195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侧面描写</a:t>
            </a:r>
          </a:p>
        </p:txBody>
      </p:sp>
      <p:sp>
        <p:nvSpPr>
          <p:cNvPr id="14" name="矩形 13"/>
          <p:cNvSpPr/>
          <p:nvPr/>
        </p:nvSpPr>
        <p:spPr>
          <a:xfrm>
            <a:off x="3536607" y="3163181"/>
            <a:ext cx="5574711" cy="133011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桌上半碗陈腊肉连八儿的爹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妈也奈何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它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不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来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了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5" name="图片 14" descr="d69600e67160058329924eaba1292633[1]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1701991"/>
            <a:ext cx="3306233" cy="246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32649" y="4965171"/>
            <a:ext cx="3956639" cy="1231107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心满意足</a:t>
            </a:r>
            <a:endParaRPr lang="zh-CN" alt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4268619"/>
            <a:ext cx="2400267" cy="8333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一饱口福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8" grpId="0" bldLvl="0" animBg="1"/>
      <p:bldP spid="10" grpId="0" animBg="1"/>
      <p:bldP spid="12" grpId="0" bldLvl="0" animBg="1"/>
      <p:bldP spid="14" grpId="0" animBg="1"/>
      <p:bldP spid="2" grpId="0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6113CE-1EB2-4703-9000-1D75CAF59935}"/>
              </a:ext>
            </a:extLst>
          </p:cNvPr>
          <p:cNvSpPr/>
          <p:nvPr/>
        </p:nvSpPr>
        <p:spPr>
          <a:xfrm>
            <a:off x="1803328" y="2106930"/>
            <a:ext cx="2818677" cy="584775"/>
          </a:xfrm>
          <a:prstGeom prst="rect">
            <a:avLst/>
          </a:prstGeom>
          <a:ln w="762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腊八粥的传说</a:t>
            </a:r>
            <a:endParaRPr lang="zh-CN" altLang="en-US" sz="2800" b="1" kern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FE21D990-9C4B-4884-9620-8610CF1C4319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7" name="圆角矩形 22">
              <a:extLst>
                <a:ext uri="{FF2B5EF4-FFF2-40B4-BE49-F238E27FC236}">
                  <a16:creationId xmlns="" xmlns:a16="http://schemas.microsoft.com/office/drawing/2014/main" id="{8A80786F-8D59-4543-AF65-2FF04661E7E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" name="圆角矩形 23">
              <a:extLst>
                <a:ext uri="{FF2B5EF4-FFF2-40B4-BE49-F238E27FC236}">
                  <a16:creationId xmlns="" xmlns:a16="http://schemas.microsoft.com/office/drawing/2014/main" id="{544FFBB9-A2B5-47B9-9E6A-BA9EF6ED21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" name="圆角矩形 24">
              <a:extLst>
                <a:ext uri="{FF2B5EF4-FFF2-40B4-BE49-F238E27FC236}">
                  <a16:creationId xmlns="" xmlns:a16="http://schemas.microsoft.com/office/drawing/2014/main" id="{01884FD0-2C8E-4249-BA12-81A60878824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传说导入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B7699DF-6630-471F-83C6-BF2407E21C3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27859" y="3152836"/>
            <a:ext cx="3819525" cy="2667000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58EB9150-A1B4-4ED0-B7CD-18C204E3E857}"/>
              </a:ext>
            </a:extLst>
          </p:cNvPr>
          <p:cNvSpPr/>
          <p:nvPr/>
        </p:nvSpPr>
        <p:spPr>
          <a:xfrm>
            <a:off x="5910962" y="1613236"/>
            <a:ext cx="2467312" cy="560880"/>
          </a:xfrm>
          <a:custGeom>
            <a:avLst/>
            <a:gdLst>
              <a:gd name="connsiteX0" fmla="*/ 0 w 2467312"/>
              <a:gd name="connsiteY0" fmla="*/ 93482 h 560880"/>
              <a:gd name="connsiteX1" fmla="*/ 93482 w 2467312"/>
              <a:gd name="connsiteY1" fmla="*/ 0 h 560880"/>
              <a:gd name="connsiteX2" fmla="*/ 2373830 w 2467312"/>
              <a:gd name="connsiteY2" fmla="*/ 0 h 560880"/>
              <a:gd name="connsiteX3" fmla="*/ 2467312 w 2467312"/>
              <a:gd name="connsiteY3" fmla="*/ 93482 h 560880"/>
              <a:gd name="connsiteX4" fmla="*/ 2467312 w 2467312"/>
              <a:gd name="connsiteY4" fmla="*/ 467398 h 560880"/>
              <a:gd name="connsiteX5" fmla="*/ 2373830 w 2467312"/>
              <a:gd name="connsiteY5" fmla="*/ 560880 h 560880"/>
              <a:gd name="connsiteX6" fmla="*/ 93482 w 2467312"/>
              <a:gd name="connsiteY6" fmla="*/ 560880 h 560880"/>
              <a:gd name="connsiteX7" fmla="*/ 0 w 2467312"/>
              <a:gd name="connsiteY7" fmla="*/ 467398 h 560880"/>
              <a:gd name="connsiteX8" fmla="*/ 0 w 2467312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7312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73830" y="0"/>
                </a:lnTo>
                <a:cubicBezTo>
                  <a:pt x="2425459" y="0"/>
                  <a:pt x="2467312" y="41853"/>
                  <a:pt x="2467312" y="93482"/>
                </a:cubicBezTo>
                <a:lnTo>
                  <a:pt x="2467312" y="467398"/>
                </a:lnTo>
                <a:cubicBezTo>
                  <a:pt x="2467312" y="519027"/>
                  <a:pt x="2425459" y="560880"/>
                  <a:pt x="2373830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朱元璋的故事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918A65E9-6A56-4BB2-BB1C-6857E4F5C867}"/>
              </a:ext>
            </a:extLst>
          </p:cNvPr>
          <p:cNvSpPr/>
          <p:nvPr/>
        </p:nvSpPr>
        <p:spPr>
          <a:xfrm>
            <a:off x="5910962" y="2475076"/>
            <a:ext cx="2485940" cy="560880"/>
          </a:xfrm>
          <a:custGeom>
            <a:avLst/>
            <a:gdLst>
              <a:gd name="connsiteX0" fmla="*/ 0 w 2485940"/>
              <a:gd name="connsiteY0" fmla="*/ 93482 h 560880"/>
              <a:gd name="connsiteX1" fmla="*/ 93482 w 2485940"/>
              <a:gd name="connsiteY1" fmla="*/ 0 h 560880"/>
              <a:gd name="connsiteX2" fmla="*/ 2392458 w 2485940"/>
              <a:gd name="connsiteY2" fmla="*/ 0 h 560880"/>
              <a:gd name="connsiteX3" fmla="*/ 2485940 w 2485940"/>
              <a:gd name="connsiteY3" fmla="*/ 93482 h 560880"/>
              <a:gd name="connsiteX4" fmla="*/ 2485940 w 2485940"/>
              <a:gd name="connsiteY4" fmla="*/ 467398 h 560880"/>
              <a:gd name="connsiteX5" fmla="*/ 2392458 w 2485940"/>
              <a:gd name="connsiteY5" fmla="*/ 560880 h 560880"/>
              <a:gd name="connsiteX6" fmla="*/ 93482 w 2485940"/>
              <a:gd name="connsiteY6" fmla="*/ 560880 h 560880"/>
              <a:gd name="connsiteX7" fmla="*/ 0 w 2485940"/>
              <a:gd name="connsiteY7" fmla="*/ 467398 h 560880"/>
              <a:gd name="connsiteX8" fmla="*/ 0 w 2485940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5940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92458" y="0"/>
                </a:lnTo>
                <a:cubicBezTo>
                  <a:pt x="2444087" y="0"/>
                  <a:pt x="2485940" y="41853"/>
                  <a:pt x="2485940" y="93482"/>
                </a:cubicBezTo>
                <a:lnTo>
                  <a:pt x="2485940" y="467398"/>
                </a:lnTo>
                <a:cubicBezTo>
                  <a:pt x="2485940" y="519027"/>
                  <a:pt x="2444087" y="560880"/>
                  <a:pt x="2392458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068C0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佛教释迦牟尼</a:t>
            </a:r>
            <a:endParaRPr lang="zh-CN" altLang="en-US" sz="2800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66FAEFFB-95F7-4A28-8626-CB61652E989B}"/>
              </a:ext>
            </a:extLst>
          </p:cNvPr>
          <p:cNvSpPr/>
          <p:nvPr/>
        </p:nvSpPr>
        <p:spPr>
          <a:xfrm>
            <a:off x="5910962" y="3336916"/>
            <a:ext cx="2481225" cy="560880"/>
          </a:xfrm>
          <a:custGeom>
            <a:avLst/>
            <a:gdLst>
              <a:gd name="connsiteX0" fmla="*/ 0 w 2481225"/>
              <a:gd name="connsiteY0" fmla="*/ 93482 h 560880"/>
              <a:gd name="connsiteX1" fmla="*/ 93482 w 2481225"/>
              <a:gd name="connsiteY1" fmla="*/ 0 h 560880"/>
              <a:gd name="connsiteX2" fmla="*/ 2387743 w 2481225"/>
              <a:gd name="connsiteY2" fmla="*/ 0 h 560880"/>
              <a:gd name="connsiteX3" fmla="*/ 2481225 w 2481225"/>
              <a:gd name="connsiteY3" fmla="*/ 93482 h 560880"/>
              <a:gd name="connsiteX4" fmla="*/ 2481225 w 2481225"/>
              <a:gd name="connsiteY4" fmla="*/ 467398 h 560880"/>
              <a:gd name="connsiteX5" fmla="*/ 2387743 w 2481225"/>
              <a:gd name="connsiteY5" fmla="*/ 560880 h 560880"/>
              <a:gd name="connsiteX6" fmla="*/ 93482 w 2481225"/>
              <a:gd name="connsiteY6" fmla="*/ 560880 h 560880"/>
              <a:gd name="connsiteX7" fmla="*/ 0 w 2481225"/>
              <a:gd name="connsiteY7" fmla="*/ 467398 h 560880"/>
              <a:gd name="connsiteX8" fmla="*/ 0 w 2481225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1225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87743" y="0"/>
                </a:lnTo>
                <a:cubicBezTo>
                  <a:pt x="2439372" y="0"/>
                  <a:pt x="2481225" y="41853"/>
                  <a:pt x="2481225" y="93482"/>
                </a:cubicBezTo>
                <a:lnTo>
                  <a:pt x="2481225" y="467398"/>
                </a:lnTo>
                <a:cubicBezTo>
                  <a:pt x="2481225" y="519027"/>
                  <a:pt x="2439372" y="560880"/>
                  <a:pt x="2387743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A83C2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475363"/>
              <a:satOff val="0"/>
              <a:lumOff val="3864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俩儿子娶媳妇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0DACE3DC-9DB7-470B-898F-91A5D6361E8F}"/>
              </a:ext>
            </a:extLst>
          </p:cNvPr>
          <p:cNvSpPr/>
          <p:nvPr/>
        </p:nvSpPr>
        <p:spPr>
          <a:xfrm>
            <a:off x="5910962" y="4198756"/>
            <a:ext cx="2482248" cy="560880"/>
          </a:xfrm>
          <a:custGeom>
            <a:avLst/>
            <a:gdLst>
              <a:gd name="connsiteX0" fmla="*/ 0 w 2482248"/>
              <a:gd name="connsiteY0" fmla="*/ 93482 h 560880"/>
              <a:gd name="connsiteX1" fmla="*/ 93482 w 2482248"/>
              <a:gd name="connsiteY1" fmla="*/ 0 h 560880"/>
              <a:gd name="connsiteX2" fmla="*/ 2388766 w 2482248"/>
              <a:gd name="connsiteY2" fmla="*/ 0 h 560880"/>
              <a:gd name="connsiteX3" fmla="*/ 2482248 w 2482248"/>
              <a:gd name="connsiteY3" fmla="*/ 93482 h 560880"/>
              <a:gd name="connsiteX4" fmla="*/ 2482248 w 2482248"/>
              <a:gd name="connsiteY4" fmla="*/ 467398 h 560880"/>
              <a:gd name="connsiteX5" fmla="*/ 2388766 w 2482248"/>
              <a:gd name="connsiteY5" fmla="*/ 560880 h 560880"/>
              <a:gd name="connsiteX6" fmla="*/ 93482 w 2482248"/>
              <a:gd name="connsiteY6" fmla="*/ 560880 h 560880"/>
              <a:gd name="connsiteX7" fmla="*/ 0 w 2482248"/>
              <a:gd name="connsiteY7" fmla="*/ 467398 h 560880"/>
              <a:gd name="connsiteX8" fmla="*/ 0 w 2482248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2248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88766" y="0"/>
                </a:lnTo>
                <a:cubicBezTo>
                  <a:pt x="2440395" y="0"/>
                  <a:pt x="2482248" y="41853"/>
                  <a:pt x="2482248" y="93482"/>
                </a:cubicBezTo>
                <a:lnTo>
                  <a:pt x="2482248" y="467398"/>
                </a:lnTo>
                <a:cubicBezTo>
                  <a:pt x="2482248" y="519027"/>
                  <a:pt x="2440395" y="560880"/>
                  <a:pt x="2388766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475363"/>
              <a:satOff val="0"/>
              <a:lumOff val="3864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赤豆打鬼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847D8867-6A8B-4525-836C-C8417F795E76}"/>
              </a:ext>
            </a:extLst>
          </p:cNvPr>
          <p:cNvSpPr/>
          <p:nvPr/>
        </p:nvSpPr>
        <p:spPr>
          <a:xfrm>
            <a:off x="5910962" y="5060596"/>
            <a:ext cx="2513622" cy="560880"/>
          </a:xfrm>
          <a:custGeom>
            <a:avLst/>
            <a:gdLst>
              <a:gd name="connsiteX0" fmla="*/ 0 w 2513622"/>
              <a:gd name="connsiteY0" fmla="*/ 93482 h 560880"/>
              <a:gd name="connsiteX1" fmla="*/ 93482 w 2513622"/>
              <a:gd name="connsiteY1" fmla="*/ 0 h 560880"/>
              <a:gd name="connsiteX2" fmla="*/ 2420140 w 2513622"/>
              <a:gd name="connsiteY2" fmla="*/ 0 h 560880"/>
              <a:gd name="connsiteX3" fmla="*/ 2513622 w 2513622"/>
              <a:gd name="connsiteY3" fmla="*/ 93482 h 560880"/>
              <a:gd name="connsiteX4" fmla="*/ 2513622 w 2513622"/>
              <a:gd name="connsiteY4" fmla="*/ 467398 h 560880"/>
              <a:gd name="connsiteX5" fmla="*/ 2420140 w 2513622"/>
              <a:gd name="connsiteY5" fmla="*/ 560880 h 560880"/>
              <a:gd name="connsiteX6" fmla="*/ 93482 w 2513622"/>
              <a:gd name="connsiteY6" fmla="*/ 560880 h 560880"/>
              <a:gd name="connsiteX7" fmla="*/ 0 w 2513622"/>
              <a:gd name="connsiteY7" fmla="*/ 467398 h 560880"/>
              <a:gd name="connsiteX8" fmla="*/ 0 w 2513622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3622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420140" y="0"/>
                </a:lnTo>
                <a:cubicBezTo>
                  <a:pt x="2471769" y="0"/>
                  <a:pt x="2513622" y="41853"/>
                  <a:pt x="2513622" y="93482"/>
                </a:cubicBezTo>
                <a:lnTo>
                  <a:pt x="2513622" y="467398"/>
                </a:lnTo>
                <a:cubicBezTo>
                  <a:pt x="2513622" y="519027"/>
                  <a:pt x="2471769" y="560880"/>
                  <a:pt x="2420140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237682"/>
              <a:satOff val="0"/>
              <a:lumOff val="193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098E2F0-2C57-45CF-BFA7-C52672CE8F2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912" b="95441" l="4000" r="95250">
                        <a14:foregroundMark x1="18250" y1="86930" x2="18250" y2="869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608437" y="1489865"/>
            <a:ext cx="2849480" cy="2531302"/>
          </a:xfrm>
          <a:prstGeom prst="rect">
            <a:avLst/>
          </a:prstGeom>
        </p:spPr>
      </p:pic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170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101" y="565760"/>
            <a:ext cx="3015092" cy="81195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写作顺序</a:t>
            </a:r>
          </a:p>
        </p:txBody>
      </p:sp>
      <p:sp>
        <p:nvSpPr>
          <p:cNvPr id="9" name="矩形 8"/>
          <p:cNvSpPr/>
          <p:nvPr/>
        </p:nvSpPr>
        <p:spPr>
          <a:xfrm>
            <a:off x="7665144" y="2892380"/>
            <a:ext cx="1356360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看粥</a:t>
            </a: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4980364" y="3279306"/>
            <a:ext cx="614680" cy="127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7050464" y="3292006"/>
            <a:ext cx="614680" cy="127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529511" y="2866980"/>
            <a:ext cx="1461347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盼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粥</a:t>
            </a:r>
          </a:p>
        </p:txBody>
      </p:sp>
      <p:sp>
        <p:nvSpPr>
          <p:cNvPr id="16" name="矩形 15"/>
          <p:cNvSpPr/>
          <p:nvPr/>
        </p:nvSpPr>
        <p:spPr>
          <a:xfrm>
            <a:off x="5595044" y="2879680"/>
            <a:ext cx="1501987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猜粥</a:t>
            </a: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6249405" y="1653377"/>
            <a:ext cx="2342872" cy="12704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798564" y="1124745"/>
            <a:ext cx="1920213" cy="934611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2927648" y="3252563"/>
            <a:ext cx="614680" cy="127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542328" y="2852937"/>
            <a:ext cx="1501987" cy="811953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想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粥</a:t>
            </a:r>
            <a:endParaRPr lang="en-US" altLang="zh-CN" sz="37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74208" y="1124747"/>
            <a:ext cx="1626992" cy="943027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1" name="右中括号 20"/>
          <p:cNvSpPr/>
          <p:nvPr/>
        </p:nvSpPr>
        <p:spPr>
          <a:xfrm rot="16200000">
            <a:off x="4959675" y="-549107"/>
            <a:ext cx="689583" cy="6218784"/>
          </a:xfrm>
          <a:prstGeom prst="righ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153405" y="4681584"/>
            <a:ext cx="12192000" cy="863309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3700" dirty="0" err="1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课文</a:t>
            </a:r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详细描述</a:t>
            </a:r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了</a:t>
            </a:r>
            <a:r>
              <a:rPr lang="zh-CN" altLang="en-US" sz="37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</a:t>
            </a:r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的过程，略</a:t>
            </a:r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写</a:t>
            </a:r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了</a:t>
            </a:r>
            <a:r>
              <a:rPr lang="zh-CN" altLang="en-US" sz="37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的过程</a:t>
            </a:r>
            <a:r>
              <a:rPr sz="3700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494337" y="4642142"/>
            <a:ext cx="1344812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等粥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19871" y="4673762"/>
            <a:ext cx="1344812" cy="7797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9231" y="4814560"/>
            <a:ext cx="9828900" cy="7775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39" r="74833" b="-2339"/>
          <a:stretch/>
        </p:blipFill>
        <p:spPr>
          <a:xfrm>
            <a:off x="9355" y="4765089"/>
            <a:ext cx="2545789" cy="800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6" grpId="0" bldLvl="0" animBg="1"/>
      <p:bldP spid="5" grpId="0" bldLvl="0" animBg="1"/>
      <p:bldP spid="19" grpId="0" bldLvl="0" animBg="1"/>
      <p:bldP spid="20" grpId="0" bldLvl="0" animBg="1"/>
      <p:bldP spid="21" grpId="0" animBg="1"/>
      <p:bldP spid="22" grpId="0"/>
      <p:bldP spid="23" grpId="0"/>
      <p:bldP spid="2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3" name="组合 15">
            <a:extLst>
              <a:ext uri="{FF2B5EF4-FFF2-40B4-BE49-F238E27FC236}">
                <a16:creationId xmlns="" xmlns:a16="http://schemas.microsoft.com/office/drawing/2014/main" id="{FD1A96F3-8A27-4C1E-937E-B6454D3BF900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24" name="圆角矩形 22">
              <a:extLst>
                <a:ext uri="{FF2B5EF4-FFF2-40B4-BE49-F238E27FC236}">
                  <a16:creationId xmlns="" xmlns:a16="http://schemas.microsoft.com/office/drawing/2014/main" id="{BCEF0B2F-C159-4E41-BEDB-AFC8BF0F377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5" name="圆角矩形 23">
              <a:extLst>
                <a:ext uri="{FF2B5EF4-FFF2-40B4-BE49-F238E27FC236}">
                  <a16:creationId xmlns="" xmlns:a16="http://schemas.microsoft.com/office/drawing/2014/main" id="{B690C923-5348-45FE-AB54-9BD79F31BC6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圆角矩形 24">
              <a:extLst>
                <a:ext uri="{FF2B5EF4-FFF2-40B4-BE49-F238E27FC236}">
                  <a16:creationId xmlns="" xmlns:a16="http://schemas.microsoft.com/office/drawing/2014/main" id="{A15CD3C1-557D-427C-8240-DF6B614406D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合作交流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TextBox 33">
            <a:extLst>
              <a:ext uri="{FF2B5EF4-FFF2-40B4-BE49-F238E27FC236}">
                <a16:creationId xmlns="" xmlns:a16="http://schemas.microsoft.com/office/drawing/2014/main" id="{EA6EE7BA-E5B0-4A9F-8E2A-26DF6718F88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83038" y="2748028"/>
            <a:ext cx="2101765" cy="608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anchor="ctr"/>
          <a:lstStyle/>
          <a:p>
            <a:pPr lvl="0" algn="just" defTabSz="1219170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重点突出</a:t>
            </a:r>
          </a:p>
        </p:txBody>
      </p:sp>
      <p:sp>
        <p:nvSpPr>
          <p:cNvPr id="30" name="TextBox 33">
            <a:extLst>
              <a:ext uri="{FF2B5EF4-FFF2-40B4-BE49-F238E27FC236}">
                <a16:creationId xmlns="" xmlns:a16="http://schemas.microsoft.com/office/drawing/2014/main" id="{AE8B9C67-2644-46A9-AFD9-A0313F573F9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88761" y="3924980"/>
            <a:ext cx="2101763" cy="6088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anchor="ctr">
            <a:normAutofit fontScale="92500" lnSpcReduction="20000"/>
          </a:bodyPr>
          <a:lstStyle/>
          <a:p>
            <a:pPr lvl="0" algn="just" defTabSz="1219170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主次分明</a:t>
            </a:r>
          </a:p>
        </p:txBody>
      </p:sp>
      <p:sp>
        <p:nvSpPr>
          <p:cNvPr id="32" name="文本框 99">
            <a:extLst>
              <a:ext uri="{FF2B5EF4-FFF2-40B4-BE49-F238E27FC236}">
                <a16:creationId xmlns="" xmlns:a16="http://schemas.microsoft.com/office/drawing/2014/main" id="{0E37DCCD-FFCE-480C-9111-2A864E22061A}"/>
              </a:ext>
            </a:extLst>
          </p:cNvPr>
          <p:cNvSpPr txBox="1"/>
          <p:nvPr/>
        </p:nvSpPr>
        <p:spPr>
          <a:xfrm>
            <a:off x="1296123" y="1354121"/>
            <a:ext cx="5209223" cy="553998"/>
          </a:xfrm>
          <a:prstGeom prst="rect">
            <a:avLst/>
          </a:prstGeom>
          <a:solidFill>
            <a:schemeClr val="accent6">
              <a:lumMod val="40000"/>
              <a:lumOff val="60000"/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noProof="1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en-US" sz="3000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读详</a:t>
            </a:r>
            <a:r>
              <a:rPr lang="zh-CN" altLang="en-US" sz="3000" noProof="1">
                <a:latin typeface="楷体" panose="02010609060101010101" pitchFamily="49" charset="-122"/>
                <a:ea typeface="楷体" panose="02010609060101010101" pitchFamily="49" charset="-122"/>
              </a:rPr>
              <a:t>写和略写的</a:t>
            </a:r>
            <a:r>
              <a:rPr lang="zh-CN" altLang="en-US" sz="3000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好处。</a:t>
            </a:r>
            <a:endParaRPr lang="zh-CN" altLang="en-US" sz="30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CFDD15A-D201-440F-8EE5-F071BA3789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8525" b="82295" l="3607" r="96230">
                        <a14:foregroundMark x1="39016" y1="68361" x2="39016" y2="68361"/>
                        <a14:foregroundMark x1="39016" y1="68361" x2="39016" y2="68361"/>
                      </a14:backgroundRemoval>
                    </a14:imgEffect>
                  </a14:imgLayer>
                </a14:imgProps>
              </a:ext>
            </a:extLst>
          </a:blip>
          <a:srcRect b="13934"/>
          <a:stretch/>
        </p:blipFill>
        <p:spPr>
          <a:xfrm flipH="1">
            <a:off x="6185985" y="2346957"/>
            <a:ext cx="3816706" cy="304432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6F5A0EE-EC7B-4EA4-BD79-4217235DB97A}"/>
              </a:ext>
            </a:extLst>
          </p:cNvPr>
          <p:cNvGrpSpPr/>
          <p:nvPr/>
        </p:nvGrpSpPr>
        <p:grpSpPr>
          <a:xfrm>
            <a:off x="1420088" y="1987739"/>
            <a:ext cx="1274763" cy="4483347"/>
            <a:chOff x="1420088" y="1987739"/>
            <a:chExt cx="1274763" cy="4483347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EBDD9941-0566-4DAA-91F6-34879CE4F252}"/>
                </a:ext>
              </a:extLst>
            </p:cNvPr>
            <p:cNvGrpSpPr/>
            <p:nvPr/>
          </p:nvGrpSpPr>
          <p:grpSpPr>
            <a:xfrm>
              <a:off x="1420088" y="1987739"/>
              <a:ext cx="1274763" cy="4483347"/>
              <a:chOff x="3501870" y="2110900"/>
              <a:chExt cx="1274763" cy="7169749"/>
            </a:xfrm>
            <a:solidFill>
              <a:srgbClr val="BABD3D"/>
            </a:solidFill>
          </p:grpSpPr>
          <p:sp>
            <p:nvSpPr>
              <p:cNvPr id="18" name="圆角矩形 4">
                <a:extLst>
                  <a:ext uri="{FF2B5EF4-FFF2-40B4-BE49-F238E27FC236}">
                    <a16:creationId xmlns="" xmlns:a16="http://schemas.microsoft.com/office/drawing/2014/main" id="{F4F6BB38-5192-4091-84CC-A08567DA71EE}"/>
                  </a:ext>
                </a:extLst>
              </p:cNvPr>
              <p:cNvSpPr/>
              <p:nvPr/>
            </p:nvSpPr>
            <p:spPr>
              <a:xfrm>
                <a:off x="3501870" y="3485106"/>
                <a:ext cx="1274763" cy="708025"/>
              </a:xfrm>
              <a:custGeom>
                <a:avLst/>
                <a:gdLst/>
                <a:ahLst/>
                <a:cxnLst/>
                <a:rect l="l" t="t" r="r" b="b"/>
                <a:pathLst>
                  <a:path w="1944216" h="1080120">
                    <a:moveTo>
                      <a:pt x="0" y="0"/>
                    </a:moveTo>
                    <a:lnTo>
                      <a:pt x="1404156" y="0"/>
                    </a:lnTo>
                    <a:cubicBezTo>
                      <a:pt x="1702423" y="0"/>
                      <a:pt x="1944216" y="241793"/>
                      <a:pt x="1944216" y="540060"/>
                    </a:cubicBezTo>
                    <a:cubicBezTo>
                      <a:pt x="1944216" y="838327"/>
                      <a:pt x="1702423" y="1080120"/>
                      <a:pt x="1404156" y="1080120"/>
                    </a:cubicBezTo>
                    <a:lnTo>
                      <a:pt x="0" y="10801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76200" dist="254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68580" tIns="34290" rIns="68580" bIns="34290" anchor="ctr"/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7" name="任意多边形 21">
                <a:extLst>
                  <a:ext uri="{FF2B5EF4-FFF2-40B4-BE49-F238E27FC236}">
                    <a16:creationId xmlns="" xmlns:a16="http://schemas.microsoft.com/office/drawing/2014/main" id="{476137BD-2540-442B-98C9-F988390D216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01870" y="2110900"/>
                <a:ext cx="262034" cy="7169749"/>
              </a:xfrm>
              <a:custGeom>
                <a:avLst/>
                <a:gdLst>
                  <a:gd name="T0" fmla="*/ 0 w 169863"/>
                  <a:gd name="T1" fmla="*/ 0 h 4347924"/>
                  <a:gd name="T2" fmla="*/ 169863 w 169863"/>
                  <a:gd name="T3" fmla="*/ 0 h 4347924"/>
                  <a:gd name="T4" fmla="*/ 169863 w 169863"/>
                  <a:gd name="T5" fmla="*/ 6475848 h 4347924"/>
                  <a:gd name="T6" fmla="*/ 0 w 169863"/>
                  <a:gd name="T7" fmla="*/ 6475848 h 43479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9863" h="4347924">
                    <a:moveTo>
                      <a:pt x="0" y="0"/>
                    </a:moveTo>
                    <a:lnTo>
                      <a:pt x="169863" y="0"/>
                    </a:lnTo>
                    <a:lnTo>
                      <a:pt x="169863" y="4347924"/>
                    </a:lnTo>
                    <a:lnTo>
                      <a:pt x="0" y="43479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0" name="圆角矩形 4">
                <a:extLst>
                  <a:ext uri="{FF2B5EF4-FFF2-40B4-BE49-F238E27FC236}">
                    <a16:creationId xmlns="" xmlns:a16="http://schemas.microsoft.com/office/drawing/2014/main" id="{7F045104-E84F-4E64-8A8E-F6380DBA1A7B}"/>
                  </a:ext>
                </a:extLst>
              </p:cNvPr>
              <p:cNvSpPr/>
              <p:nvPr/>
            </p:nvSpPr>
            <p:spPr>
              <a:xfrm>
                <a:off x="3594137" y="5373766"/>
                <a:ext cx="1116653" cy="708025"/>
              </a:xfrm>
              <a:custGeom>
                <a:avLst/>
                <a:gdLst/>
                <a:ahLst/>
                <a:cxnLst/>
                <a:rect l="l" t="t" r="r" b="b"/>
                <a:pathLst>
                  <a:path w="1944216" h="1080120">
                    <a:moveTo>
                      <a:pt x="0" y="0"/>
                    </a:moveTo>
                    <a:lnTo>
                      <a:pt x="1404156" y="0"/>
                    </a:lnTo>
                    <a:cubicBezTo>
                      <a:pt x="1702423" y="0"/>
                      <a:pt x="1944216" y="241793"/>
                      <a:pt x="1944216" y="540060"/>
                    </a:cubicBezTo>
                    <a:cubicBezTo>
                      <a:pt x="1944216" y="838327"/>
                      <a:pt x="1702423" y="1080120"/>
                      <a:pt x="1404156" y="1080120"/>
                    </a:cubicBezTo>
                    <a:lnTo>
                      <a:pt x="0" y="10801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76200" dist="254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68580" tIns="34290" rIns="68580" bIns="34290" anchor="ctr"/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21" name="圆角矩形 4">
              <a:extLst>
                <a:ext uri="{FF2B5EF4-FFF2-40B4-BE49-F238E27FC236}">
                  <a16:creationId xmlns="" xmlns:a16="http://schemas.microsoft.com/office/drawing/2014/main" id="{B41F53EE-2E90-4E40-A536-727AD8583025}"/>
                </a:ext>
              </a:extLst>
            </p:cNvPr>
            <p:cNvSpPr/>
            <p:nvPr/>
          </p:nvSpPr>
          <p:spPr>
            <a:xfrm>
              <a:off x="1571987" y="5391281"/>
              <a:ext cx="1116653" cy="442738"/>
            </a:xfrm>
            <a:custGeom>
              <a:avLst/>
              <a:gdLst/>
              <a:ahLst/>
              <a:cxnLst/>
              <a:rect l="l" t="t" r="r" b="b"/>
              <a:pathLst>
                <a:path w="1944216" h="1080120">
                  <a:moveTo>
                    <a:pt x="0" y="0"/>
                  </a:moveTo>
                  <a:lnTo>
                    <a:pt x="1404156" y="0"/>
                  </a:lnTo>
                  <a:cubicBezTo>
                    <a:pt x="1702423" y="0"/>
                    <a:pt x="1944216" y="241793"/>
                    <a:pt x="1944216" y="540060"/>
                  </a:cubicBezTo>
                  <a:cubicBezTo>
                    <a:pt x="1944216" y="838327"/>
                    <a:pt x="1702423" y="1080120"/>
                    <a:pt x="1404156" y="1080120"/>
                  </a:cubicBezTo>
                  <a:lnTo>
                    <a:pt x="0" y="1080120"/>
                  </a:lnTo>
                  <a:close/>
                </a:path>
              </a:pathLst>
            </a:custGeom>
            <a:solidFill>
              <a:srgbClr val="BABD3D"/>
            </a:solidFill>
            <a:ln w="25400" cap="flat" cmpd="sng" algn="ctr">
              <a:noFill/>
              <a:prstDash val="solid"/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7" name="TextBox 33">
            <a:extLst>
              <a:ext uri="{FF2B5EF4-FFF2-40B4-BE49-F238E27FC236}">
                <a16:creationId xmlns="" xmlns:a16="http://schemas.microsoft.com/office/drawing/2014/main" id="{BD4F4700-E012-480C-866D-866A9F2D72E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77318" y="5263571"/>
            <a:ext cx="2101765" cy="608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anchor="ctr"/>
          <a:lstStyle/>
          <a:p>
            <a:pPr lvl="0" algn="just" defTabSz="1219170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条理清楚</a:t>
            </a:r>
          </a:p>
        </p:txBody>
      </p:sp>
      <p:sp>
        <p:nvSpPr>
          <p:cNvPr id="19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2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4460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 autoUpdateAnimBg="0"/>
      <p:bldP spid="2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381" y="787109"/>
            <a:ext cx="1679787" cy="2407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5147" y="899892"/>
            <a:ext cx="9507976" cy="176458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/>
            <a:r>
              <a:rPr lang="zh-CN" altLang="en-US" sz="5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思考：本文表现了一家人怎样的情感呢？</a:t>
            </a:r>
            <a:endParaRPr lang="zh-CN" altLang="en-US" sz="43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5787" y="2984693"/>
            <a:ext cx="2400267" cy="8333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淳朴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75653" y="4010107"/>
            <a:ext cx="2400267" cy="8333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和睦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5627" y="5078832"/>
            <a:ext cx="2880320" cy="8333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其乐融融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7" name="图片 6" descr="3_副本"/>
          <p:cNvPicPr>
            <a:picLocks noChangeAspect="1"/>
          </p:cNvPicPr>
          <p:nvPr/>
        </p:nvPicPr>
        <p:blipFill>
          <a:blip r:embed="rId5" cstate="print"/>
          <a:srcRect l="5563" t="7739" r="4333" b="25672"/>
          <a:stretch>
            <a:fillRect/>
          </a:stretch>
        </p:blipFill>
        <p:spPr>
          <a:xfrm>
            <a:off x="6508181" y="2660915"/>
            <a:ext cx="3585760" cy="3531776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3797948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5521" y="2180861"/>
            <a:ext cx="9622321" cy="233909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26669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   腊八粥是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一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种传统节日美食，你还知道哪些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与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节日有关的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美食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呢？</a:t>
            </a:r>
            <a:endParaRPr lang="zh-CN" altLang="en-US" sz="4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767" y="2365229"/>
            <a:ext cx="1679787" cy="24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56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9"/>
          <p:cNvSpPr txBox="1"/>
          <p:nvPr/>
        </p:nvSpPr>
        <p:spPr>
          <a:xfrm>
            <a:off x="335360" y="164638"/>
            <a:ext cx="4800533" cy="913071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5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元宵节汤圆</a:t>
            </a:r>
            <a:endParaRPr lang="zh-CN" altLang="en-US" sz="5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868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83"/>
            <a:ext cx="12192000" cy="689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9"/>
          <p:cNvSpPr txBox="1"/>
          <p:nvPr/>
        </p:nvSpPr>
        <p:spPr>
          <a:xfrm>
            <a:off x="7440149" y="499705"/>
            <a:ext cx="4416491" cy="913071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5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端午节粽子</a:t>
            </a:r>
            <a:endParaRPr lang="zh-CN" altLang="en-US" sz="5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2696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75" b="11370"/>
          <a:stretch/>
        </p:blipFill>
        <p:spPr bwMode="auto">
          <a:xfrm>
            <a:off x="0" y="1"/>
            <a:ext cx="12192000" cy="684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9"/>
          <p:cNvSpPr txBox="1"/>
          <p:nvPr/>
        </p:nvSpPr>
        <p:spPr>
          <a:xfrm>
            <a:off x="6960096" y="317474"/>
            <a:ext cx="4896544" cy="913071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5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中秋节月饼</a:t>
            </a:r>
            <a:endParaRPr lang="zh-CN" altLang="en-US" sz="5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68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8279" y="2084851"/>
            <a:ext cx="10725573" cy="144654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26669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   作者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笔下的腊八粥让人垂涎欲滴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。仿照课文第1自然段，写</a:t>
            </a:r>
            <a:r>
              <a:rPr lang="zh-CN" altLang="en-US" sz="4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一种你最喜爱的</a:t>
            </a:r>
            <a:r>
              <a:rPr lang="zh-CN" altLang="en-US" sz="4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食物吧。</a:t>
            </a:r>
            <a:endParaRPr lang="zh-CN" altLang="en-US" sz="4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608773" y="1220755"/>
            <a:ext cx="2798928" cy="748923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43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小练笔</a:t>
              </a:r>
              <a:endPara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6844" y="4197086"/>
            <a:ext cx="3048443" cy="205007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8236" y="3957162"/>
            <a:ext cx="2088336" cy="288389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566" r="33293"/>
          <a:stretch/>
        </p:blipFill>
        <p:spPr bwMode="auto">
          <a:xfrm>
            <a:off x="8784299" y="3957162"/>
            <a:ext cx="1800304" cy="285380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951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3938" y="1665506"/>
            <a:ext cx="10337399" cy="26545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ctr" anchorCtr="0" compatLnSpc="1">
            <a:spAutoFit/>
          </a:bodyPr>
          <a:lstStyle/>
          <a:p>
            <a:pPr indent="26669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   提示：除了直接描述食物的味道，还可以通过这种食物受各种人的欢迎体现它的美味。写一写这种食物的制作材料可以更细致地体现其特点。</a:t>
            </a:r>
          </a:p>
        </p:txBody>
      </p:sp>
    </p:spTree>
    <p:extLst>
      <p:ext uri="{BB962C8B-B14F-4D97-AF65-F5344CB8AC3E}">
        <p14:creationId xmlns:p14="http://schemas.microsoft.com/office/powerpoint/2010/main" xmlns="" val="305480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6111" y="548680"/>
            <a:ext cx="3535633" cy="748923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4300" b="1" dirty="0">
                  <a:solidFill>
                    <a:srgbClr val="875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结构梳理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9" name="圆角矩形 18"/>
          <p:cNvSpPr/>
          <p:nvPr/>
        </p:nvSpPr>
        <p:spPr>
          <a:xfrm>
            <a:off x="623394" y="1562100"/>
            <a:ext cx="11137237" cy="452966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焦急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07439" y="2754503"/>
            <a:ext cx="923326" cy="1910136"/>
          </a:xfrm>
          <a:prstGeom prst="rect">
            <a:avLst/>
          </a:prstGeom>
          <a:noFill/>
        </p:spPr>
        <p:txBody>
          <a:bodyPr vert="eaVert" wrap="none" lIns="91438" tIns="45719" rIns="91438" bIns="45719" rtlCol="0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腊八粥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26741" y="2039799"/>
            <a:ext cx="1097280" cy="64516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盼粥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85325" y="2354746"/>
            <a:ext cx="738660" cy="29215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eaVert" wrap="square" lIns="91438" tIns="45719" rIns="91438" bIns="45719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家庭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温馨和睦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44581" y="2362379"/>
            <a:ext cx="313267" cy="285627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6740962" y="2231818"/>
            <a:ext cx="332740" cy="298683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7243708" y="2318842"/>
            <a:ext cx="738660" cy="30562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eaVert" wrap="none" lIns="91438" tIns="45719" rIns="91438" bIns="45719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八儿活泼可爱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526741" y="4108295"/>
            <a:ext cx="1097280" cy="64516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看粥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2526741" y="4824108"/>
            <a:ext cx="1097280" cy="64516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喝粥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4798364" y="2066713"/>
            <a:ext cx="2011680" cy="64516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迫不及待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4729284" y="3490029"/>
            <a:ext cx="2150533" cy="64516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美妙想象</a:t>
            </a:r>
          </a:p>
        </p:txBody>
      </p:sp>
      <p:sp>
        <p:nvSpPr>
          <p:cNvPr id="12" name="TextBox 27"/>
          <p:cNvSpPr txBox="1"/>
          <p:nvPr/>
        </p:nvSpPr>
        <p:spPr>
          <a:xfrm>
            <a:off x="4729285" y="4180496"/>
            <a:ext cx="2012527" cy="64516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惊异非常</a:t>
            </a:r>
          </a:p>
        </p:txBody>
      </p:sp>
      <p:sp>
        <p:nvSpPr>
          <p:cNvPr id="14" name="TextBox 27"/>
          <p:cNvSpPr txBox="1"/>
          <p:nvPr/>
        </p:nvSpPr>
        <p:spPr>
          <a:xfrm>
            <a:off x="4728937" y="4896075"/>
            <a:ext cx="2011680" cy="64516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心满意足</a:t>
            </a:r>
          </a:p>
        </p:txBody>
      </p:sp>
      <p:sp>
        <p:nvSpPr>
          <p:cNvPr id="9" name="TextBox 26"/>
          <p:cNvSpPr txBox="1"/>
          <p:nvPr/>
        </p:nvSpPr>
        <p:spPr>
          <a:xfrm>
            <a:off x="2527088" y="3423143"/>
            <a:ext cx="1224280" cy="64516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猜粥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 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20693" y="2711873"/>
            <a:ext cx="1107996" cy="64633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想粥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4765184" y="2758111"/>
            <a:ext cx="2031321" cy="64632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苦苦等待</a:t>
            </a:r>
          </a:p>
        </p:txBody>
      </p:sp>
      <p:pic>
        <p:nvPicPr>
          <p:cNvPr id="25" name="图片 24" descr="3_副本"/>
          <p:cNvPicPr>
            <a:picLocks noChangeAspect="1"/>
          </p:cNvPicPr>
          <p:nvPr/>
        </p:nvPicPr>
        <p:blipFill>
          <a:blip r:embed="rId5" cstate="print"/>
          <a:srcRect l="5563" t="7739" r="4333" b="25672"/>
          <a:stretch>
            <a:fillRect/>
          </a:stretch>
        </p:blipFill>
        <p:spPr>
          <a:xfrm>
            <a:off x="8977834" y="2711874"/>
            <a:ext cx="2432119" cy="2395503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1" grpId="0" animBg="1"/>
      <p:bldP spid="3" grpId="0" bldLvl="0" animBg="1"/>
      <p:bldP spid="6" grpId="0" bldLvl="0" animBg="1"/>
      <p:bldP spid="7" grpId="0" animBg="1"/>
      <p:bldP spid="5" grpId="0"/>
      <p:bldP spid="8" grpId="0"/>
      <p:bldP spid="10" grpId="0"/>
      <p:bldP spid="11" grpId="0"/>
      <p:bldP spid="12" grpId="0"/>
      <p:bldP spid="14" grpId="0"/>
      <p:bldP spid="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FF1F7E8-CEF8-4217-88BC-75562C5ACFE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E3E3E3"/>
              </a:clrFrom>
              <a:clrTo>
                <a:srgbClr val="E3E3E3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270" b="99121" l="2256" r="98389">
                        <a14:foregroundMark x1="18475" y1="62695" x2="18475" y2="62695"/>
                        <a14:foregroundMark x1="20623" y1="59961" x2="28249" y2="87109"/>
                        <a14:foregroundMark x1="51235" y1="79980" x2="62943" y2="90918"/>
                        <a14:foregroundMark x1="82062" y1="79297" x2="88077" y2="87988"/>
                        <a14:foregroundMark x1="29431" y1="42676" x2="31901" y2="40918"/>
                        <a14:foregroundMark x1="36305" y1="43555" x2="39527" y2="53516"/>
                        <a14:foregroundMark x1="44576" y1="48633" x2="31472" y2="52441"/>
                        <a14:foregroundMark x1="18582" y1="94336" x2="90333" y2="95410"/>
                        <a14:foregroundMark x1="9882" y1="10645" x2="9882" y2="10645"/>
                        <a14:foregroundMark x1="9882" y1="10645" x2="17401" y2="18066"/>
                        <a14:foregroundMark x1="11171" y1="20313" x2="21805" y2="56348"/>
                        <a14:foregroundMark x1="9237" y1="39746" x2="17078" y2="53223"/>
                        <a14:foregroundMark x1="44683" y1="49512" x2="37487" y2="59180"/>
                        <a14:foregroundMark x1="27820" y1="42090" x2="32438" y2="53809"/>
                        <a14:foregroundMark x1="30934" y1="40918" x2="32760" y2="41797"/>
                        <a14:foregroundMark x1="46939" y1="96582" x2="62943" y2="98828"/>
                        <a14:backgroundMark x1="30720" y1="58887" x2="87433" y2="59375"/>
                      </a14:backgroundRemoval>
                    </a14:imgEffect>
                  </a14:imgLayer>
                </a14:imgProps>
              </a:ext>
            </a:extLst>
          </a:blip>
          <a:srcRect b="3786"/>
          <a:stretch/>
        </p:blipFill>
        <p:spPr>
          <a:xfrm>
            <a:off x="713952" y="1488252"/>
            <a:ext cx="4853861" cy="51366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5BD94C5-29EA-47C2-85D6-9D936269660C}"/>
              </a:ext>
            </a:extLst>
          </p:cNvPr>
          <p:cNvSpPr/>
          <p:nvPr/>
        </p:nvSpPr>
        <p:spPr>
          <a:xfrm>
            <a:off x="2854888" y="1257603"/>
            <a:ext cx="80562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腊 粥 腻 栗 咽 匙 灌 搅</a:t>
            </a:r>
          </a:p>
          <a:p>
            <a:pPr algn="dist"/>
            <a:r>
              <a:rPr lang="zh-CN" altLang="en-US" sz="48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稠 嘟 熬 褐 缸 脏 筷</a:t>
            </a:r>
          </a:p>
        </p:txBody>
      </p:sp>
      <p:grpSp>
        <p:nvGrpSpPr>
          <p:cNvPr id="3" name="组合 15">
            <a:extLst>
              <a:ext uri="{FF2B5EF4-FFF2-40B4-BE49-F238E27FC236}">
                <a16:creationId xmlns="" xmlns:a16="http://schemas.microsoft.com/office/drawing/2014/main" id="{5351F7F6-E6CC-4588-A8BD-7DB456CA2F8E}"/>
              </a:ext>
            </a:extLst>
          </p:cNvPr>
          <p:cNvGrpSpPr>
            <a:grpSpLocks/>
          </p:cNvGrpSpPr>
          <p:nvPr/>
        </p:nvGrpSpPr>
        <p:grpSpPr bwMode="auto">
          <a:xfrm>
            <a:off x="618259" y="551814"/>
            <a:ext cx="2693988" cy="670877"/>
            <a:chOff x="2493963" y="1344613"/>
            <a:chExt cx="2062162" cy="1128712"/>
          </a:xfrm>
        </p:grpSpPr>
        <p:sp>
          <p:nvSpPr>
            <p:cNvPr id="4" name="圆角矩形 22">
              <a:extLst>
                <a:ext uri="{FF2B5EF4-FFF2-40B4-BE49-F238E27FC236}">
                  <a16:creationId xmlns="" xmlns:a16="http://schemas.microsoft.com/office/drawing/2014/main" id="{9A3F280E-AFB3-40CD-8778-6EE99DBFCED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3963" y="1344613"/>
              <a:ext cx="1814265" cy="1128712"/>
            </a:xfrm>
            <a:prstGeom prst="roundRect">
              <a:avLst/>
            </a:prstGeom>
            <a:solidFill>
              <a:srgbClr val="AD84C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  <a:defRPr/>
              </a:pPr>
              <a:endParaRPr lang="en-US" sz="48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5" name="圆角矩形 23">
              <a:extLst>
                <a:ext uri="{FF2B5EF4-FFF2-40B4-BE49-F238E27FC236}">
                  <a16:creationId xmlns="" xmlns:a16="http://schemas.microsoft.com/office/drawing/2014/main" id="{4813413B-7681-40EA-BF9C-FED66563796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60592" y="1435100"/>
              <a:ext cx="1595533" cy="949325"/>
            </a:xfrm>
            <a:prstGeom prst="roundRect">
              <a:avLst/>
            </a:prstGeom>
            <a:solidFill>
              <a:srgbClr val="AD84C6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" name="圆角矩形 24">
              <a:extLst>
                <a:ext uri="{FF2B5EF4-FFF2-40B4-BE49-F238E27FC236}">
                  <a16:creationId xmlns="" xmlns:a16="http://schemas.microsoft.com/office/drawing/2014/main" id="{B46F41DC-4E72-4BA2-9D23-0D0B35192E4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12846" y="1493838"/>
              <a:ext cx="1498317" cy="83185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0" rIns="7200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000" b="1" kern="0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学写生字</a:t>
              </a:r>
              <a:endParaRPr lang="en-US" altLang="zh-CN" sz="3000" b="1" kern="0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FF2FFDA-331E-4774-BD83-194C88AF7237}"/>
              </a:ext>
            </a:extLst>
          </p:cNvPr>
          <p:cNvSpPr/>
          <p:nvPr/>
        </p:nvSpPr>
        <p:spPr>
          <a:xfrm>
            <a:off x="2854888" y="3100686"/>
            <a:ext cx="7909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想一想你能怎样快速记住这些</a:t>
            </a:r>
            <a:r>
              <a:rPr lang="zh-CN" altLang="en-US" sz="3200" b="1" kern="0" dirty="0" smtClean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字？</a:t>
            </a:r>
            <a:endParaRPr lang="en-US" altLang="zh-CN" sz="3600" b="1" kern="0" dirty="0">
              <a:solidFill>
                <a:srgbClr val="B1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63445B61-E367-4D1F-A042-D962D155A1A1}"/>
              </a:ext>
            </a:extLst>
          </p:cNvPr>
          <p:cNvSpPr/>
          <p:nvPr/>
        </p:nvSpPr>
        <p:spPr>
          <a:xfrm>
            <a:off x="6245003" y="3885025"/>
            <a:ext cx="2030316" cy="560880"/>
          </a:xfrm>
          <a:custGeom>
            <a:avLst/>
            <a:gdLst>
              <a:gd name="connsiteX0" fmla="*/ 0 w 2467312"/>
              <a:gd name="connsiteY0" fmla="*/ 93482 h 560880"/>
              <a:gd name="connsiteX1" fmla="*/ 93482 w 2467312"/>
              <a:gd name="connsiteY1" fmla="*/ 0 h 560880"/>
              <a:gd name="connsiteX2" fmla="*/ 2373830 w 2467312"/>
              <a:gd name="connsiteY2" fmla="*/ 0 h 560880"/>
              <a:gd name="connsiteX3" fmla="*/ 2467312 w 2467312"/>
              <a:gd name="connsiteY3" fmla="*/ 93482 h 560880"/>
              <a:gd name="connsiteX4" fmla="*/ 2467312 w 2467312"/>
              <a:gd name="connsiteY4" fmla="*/ 467398 h 560880"/>
              <a:gd name="connsiteX5" fmla="*/ 2373830 w 2467312"/>
              <a:gd name="connsiteY5" fmla="*/ 560880 h 560880"/>
              <a:gd name="connsiteX6" fmla="*/ 93482 w 2467312"/>
              <a:gd name="connsiteY6" fmla="*/ 560880 h 560880"/>
              <a:gd name="connsiteX7" fmla="*/ 0 w 2467312"/>
              <a:gd name="connsiteY7" fmla="*/ 467398 h 560880"/>
              <a:gd name="connsiteX8" fmla="*/ 0 w 2467312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7312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73830" y="0"/>
                </a:lnTo>
                <a:cubicBezTo>
                  <a:pt x="2425459" y="0"/>
                  <a:pt x="2467312" y="41853"/>
                  <a:pt x="2467312" y="93482"/>
                </a:cubicBezTo>
                <a:lnTo>
                  <a:pt x="2467312" y="467398"/>
                </a:lnTo>
                <a:cubicBezTo>
                  <a:pt x="2467312" y="519027"/>
                  <a:pt x="2425459" y="560880"/>
                  <a:pt x="2373830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换一换识字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F88AD81-F4B4-41D2-8363-B08A24B0D56D}"/>
              </a:ext>
            </a:extLst>
          </p:cNvPr>
          <p:cNvSpPr/>
          <p:nvPr/>
        </p:nvSpPr>
        <p:spPr>
          <a:xfrm>
            <a:off x="6303193" y="4951999"/>
            <a:ext cx="1710276" cy="560880"/>
          </a:xfrm>
          <a:custGeom>
            <a:avLst/>
            <a:gdLst>
              <a:gd name="connsiteX0" fmla="*/ 0 w 2481225"/>
              <a:gd name="connsiteY0" fmla="*/ 93482 h 560880"/>
              <a:gd name="connsiteX1" fmla="*/ 93482 w 2481225"/>
              <a:gd name="connsiteY1" fmla="*/ 0 h 560880"/>
              <a:gd name="connsiteX2" fmla="*/ 2387743 w 2481225"/>
              <a:gd name="connsiteY2" fmla="*/ 0 h 560880"/>
              <a:gd name="connsiteX3" fmla="*/ 2481225 w 2481225"/>
              <a:gd name="connsiteY3" fmla="*/ 93482 h 560880"/>
              <a:gd name="connsiteX4" fmla="*/ 2481225 w 2481225"/>
              <a:gd name="connsiteY4" fmla="*/ 467398 h 560880"/>
              <a:gd name="connsiteX5" fmla="*/ 2387743 w 2481225"/>
              <a:gd name="connsiteY5" fmla="*/ 560880 h 560880"/>
              <a:gd name="connsiteX6" fmla="*/ 93482 w 2481225"/>
              <a:gd name="connsiteY6" fmla="*/ 560880 h 560880"/>
              <a:gd name="connsiteX7" fmla="*/ 0 w 2481225"/>
              <a:gd name="connsiteY7" fmla="*/ 467398 h 560880"/>
              <a:gd name="connsiteX8" fmla="*/ 0 w 2481225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1225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2387743" y="0"/>
                </a:lnTo>
                <a:cubicBezTo>
                  <a:pt x="2439372" y="0"/>
                  <a:pt x="2481225" y="41853"/>
                  <a:pt x="2481225" y="93482"/>
                </a:cubicBezTo>
                <a:lnTo>
                  <a:pt x="2481225" y="467398"/>
                </a:lnTo>
                <a:cubicBezTo>
                  <a:pt x="2481225" y="519027"/>
                  <a:pt x="2439372" y="560880"/>
                  <a:pt x="2387743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  <a:solidFill>
            <a:srgbClr val="A83C2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shade val="50000"/>
              <a:hueOff val="-475363"/>
              <a:satOff val="0"/>
              <a:lumOff val="3864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228" tIns="27380" rIns="106228" bIns="2738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kern="1200" dirty="0">
                <a:latin typeface="楷体" panose="02010609060101010101" pitchFamily="49" charset="-122"/>
                <a:ea typeface="楷体" panose="02010609060101010101" pitchFamily="49" charset="-122"/>
              </a:rPr>
              <a:t>谜语识字</a:t>
            </a: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8987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 animBg="1"/>
      <p:bldP spid="1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35194" y="1873469"/>
            <a:ext cx="9817100" cy="29700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文章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讲述了腊八那天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八儿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等不及要吃粥的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_____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_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对粥的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______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以及看到粥的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_____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写出了一家人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_____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的氛围、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其乐融融的亲情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，</a:t>
            </a:r>
            <a:r>
              <a:rPr lang="en-US" altLang="zh-CN" sz="37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表现出作者对普通百姓生活的热爱和对家庭亲情的眷恋</a:t>
            </a:r>
            <a:r>
              <a:rPr lang="en-US" altLang="zh-CN" sz="3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138073" y="2405175"/>
            <a:ext cx="1197187" cy="6959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l"/>
            <a:r>
              <a:rPr lang="en-US" altLang="zh-CN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惊异</a:t>
            </a:r>
          </a:p>
        </p:txBody>
      </p:sp>
      <p:grpSp>
        <p:nvGrpSpPr>
          <p:cNvPr id="2" name="组合 7"/>
          <p:cNvGrpSpPr/>
          <p:nvPr/>
        </p:nvGrpSpPr>
        <p:grpSpPr>
          <a:xfrm>
            <a:off x="476416" y="548680"/>
            <a:ext cx="3308896" cy="748923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4300" b="1" dirty="0">
                  <a:solidFill>
                    <a:srgbClr val="875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4884420" y="2405175"/>
            <a:ext cx="1197187" cy="6959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l"/>
            <a:r>
              <a:rPr lang="en-US" altLang="zh-CN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猜想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76513" y="3001228"/>
            <a:ext cx="1197187" cy="6959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l"/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温馨</a:t>
            </a:r>
          </a:p>
        </p:txBody>
      </p:sp>
      <p:sp>
        <p:nvSpPr>
          <p:cNvPr id="5" name="矩形 4"/>
          <p:cNvSpPr/>
          <p:nvPr/>
        </p:nvSpPr>
        <p:spPr>
          <a:xfrm>
            <a:off x="1583499" y="2403508"/>
            <a:ext cx="1208023" cy="69762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7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嘴馋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11" grpId="0"/>
      <p:bldP spid="5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4"/>
          <p:cNvGrpSpPr/>
          <p:nvPr/>
        </p:nvGrpSpPr>
        <p:grpSpPr>
          <a:xfrm>
            <a:off x="239349" y="471832"/>
            <a:ext cx="3168352" cy="748923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4300" b="1" dirty="0">
                  <a:solidFill>
                    <a:srgbClr val="875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拓展延伸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483923" y="1839143"/>
            <a:ext cx="11372717" cy="41088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从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我能记事的日子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起，我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就记得每年农历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十二月初八，母亲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给我们煮腊八粥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。这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腊八粥是用糯米、红糖和十八种干果掺在一起煮成的。干果里大的有红枣、桂圆、核桃、白果、杏仁、栗子、花生、葡萄干等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等，小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的有各种豆子和芝麻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之类，吃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起来十分香甜可口。母亲每年都是煮一大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锅，不但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合家大小都吃到</a:t>
            </a:r>
            <a:r>
              <a:rPr lang="zh-CN" altLang="en-US" sz="37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了，有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多的还分送给邻居和亲友。</a:t>
            </a:r>
          </a:p>
        </p:txBody>
      </p:sp>
      <p:sp>
        <p:nvSpPr>
          <p:cNvPr id="9" name="TextBox 27"/>
          <p:cNvSpPr txBox="1"/>
          <p:nvPr/>
        </p:nvSpPr>
        <p:spPr>
          <a:xfrm>
            <a:off x="3791744" y="1058553"/>
            <a:ext cx="5147559" cy="75405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4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冰心</a:t>
            </a:r>
            <a:r>
              <a:rPr lang="en-US" altLang="zh-CN" sz="4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《</a:t>
            </a:r>
            <a:r>
              <a:rPr lang="zh-CN" altLang="en-US" sz="4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腊八粥</a:t>
            </a:r>
            <a:r>
              <a:rPr lang="en-US" altLang="zh-CN" sz="4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》</a:t>
            </a:r>
            <a:r>
              <a:rPr lang="zh-CN" altLang="en-US" sz="4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节选</a:t>
            </a:r>
          </a:p>
        </p:txBody>
      </p:sp>
    </p:spTree>
    <p:extLst>
      <p:ext uri="{BB962C8B-B14F-4D97-AF65-F5344CB8AC3E}">
        <p14:creationId xmlns:p14="http://schemas.microsoft.com/office/powerpoint/2010/main" xmlns="" val="85835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03693" y="567843"/>
            <a:ext cx="3168352" cy="748923"/>
            <a:chOff x="179512" y="411510"/>
            <a:chExt cx="2376264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4300" b="1" dirty="0" smtClean="0">
                  <a:solidFill>
                    <a:srgbClr val="875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课堂演练</a:t>
              </a:r>
              <a:endParaRPr lang="zh-CN" altLang="en-US" sz="4300" b="1" dirty="0">
                <a:solidFill>
                  <a:srgbClr val="875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6915" y="1508787"/>
            <a:ext cx="10191640" cy="233909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一、把下面的句子改成陈述句。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妈妈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命令，看样还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不够资格的八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儿，难道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还能设什么法来反抗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7488" y="4039910"/>
            <a:ext cx="9930848" cy="1261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妈妈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命令，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看样还不够资格的八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儿，没法反抗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832264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5312" y="1028734"/>
            <a:ext cx="11177683" cy="486286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二、根据课文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内容，判断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下面的说法是否正确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en-US" altLang="zh-CN" sz="4300" b="1" dirty="0" smtClean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1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.“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嘴巴上长了许多白胡胡的老孩子”句中的“老孩子”指长相显得比较老成的孩子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。（    ）</a:t>
            </a:r>
            <a:endParaRPr lang="zh-CN" altLang="en-US" sz="3700" b="1" dirty="0"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2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.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八儿的妈妈要到太阳落下时才准他吃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腊八粥，说明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他的妈妈不十分爱他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。（     ）</a:t>
            </a:r>
            <a:endParaRPr lang="zh-CN" altLang="en-US" sz="3700" b="1" dirty="0">
              <a:latin typeface="楷体" pitchFamily="49" charset="-122"/>
              <a:ea typeface="楷体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TextBox 27"/>
          <p:cNvSpPr txBox="1"/>
          <p:nvPr/>
        </p:nvSpPr>
        <p:spPr>
          <a:xfrm>
            <a:off x="9744405" y="2468893"/>
            <a:ext cx="939147" cy="9951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altLang="zh-CN" sz="5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×</a:t>
            </a:r>
            <a:endParaRPr lang="zh-CN" altLang="en-US" sz="59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7056107" y="4260388"/>
            <a:ext cx="939147" cy="9951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altLang="zh-CN" sz="5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×</a:t>
            </a:r>
            <a:endParaRPr lang="zh-CN" altLang="en-US" sz="59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23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6795" y="1028734"/>
            <a:ext cx="11177683" cy="486286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二、根据课文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内容，判断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下面的说法是否正确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en-US" altLang="zh-CN" sz="4300" b="1" dirty="0" smtClean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3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.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课文主要写了等粥和喝粥两件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事，其中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“等粥”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写得详细，“喝粥”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写得简略。（    ）</a:t>
            </a:r>
          </a:p>
          <a:p>
            <a:pPr>
              <a:lnSpc>
                <a:spcPct val="150000"/>
              </a:lnSpc>
            </a:pPr>
            <a:r>
              <a:rPr lang="en-US" altLang="zh-CN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    4.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这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篇课文是以八儿的心理活动变化为线索来行文的</a:t>
            </a:r>
            <a:r>
              <a:rPr lang="zh-CN" altLang="en-US" sz="3700" b="1" dirty="0" smtClean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。（    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  <a:sym typeface="楷体" panose="02010609060101010101" pitchFamily="49" charset="-122"/>
              </a:rPr>
              <a:t>）</a:t>
            </a:r>
          </a:p>
        </p:txBody>
      </p:sp>
      <p:sp>
        <p:nvSpPr>
          <p:cNvPr id="3" name="TextBox 27"/>
          <p:cNvSpPr txBox="1"/>
          <p:nvPr/>
        </p:nvSpPr>
        <p:spPr>
          <a:xfrm>
            <a:off x="8803120" y="2468893"/>
            <a:ext cx="939147" cy="9951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5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√</a:t>
            </a:r>
          </a:p>
        </p:txBody>
      </p:sp>
      <p:sp>
        <p:nvSpPr>
          <p:cNvPr id="4" name="TextBox 27"/>
          <p:cNvSpPr txBox="1"/>
          <p:nvPr/>
        </p:nvSpPr>
        <p:spPr>
          <a:xfrm>
            <a:off x="3023659" y="4260388"/>
            <a:ext cx="939147" cy="99514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5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58929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796577" y="1604798"/>
            <a:ext cx="11115356" cy="1843578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三、关于腊八粥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有许多有趣的传说和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故事，上网查一查，和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同学们</a:t>
            </a:r>
            <a:r>
              <a:rPr lang="zh-CN" altLang="en-US" sz="4300" b="1" dirty="0" smtClean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分享。</a:t>
            </a:r>
            <a:endParaRPr lang="en-US" altLang="zh-CN" sz="43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PRE" val="1259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7月15日"/>
  <p:tag name="POCKET_APPLY_TYPE" val="Slid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7月15日"/>
  <p:tag name="POCKET_APPLY_TYPE" val="Slid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7月15日"/>
  <p:tag name="POCKET_APPLY_TYPE" val="Slid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T125MbGgMN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Sj8Blr3CTp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RESOURCELIBID_SLIDE" val="305715"/>
  <p:tag name="RESOURCELIB_SLIDETYPE" val="12"/>
  <p:tag name="POCKET_APPLY_TIME" val="2019年5月4日"/>
  <p:tag name="POCKET_APPLY_TYPE" val="Slid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Text"/>
  <p:tag name="APPLY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Text"/>
  <p:tag name="APPLY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Text"/>
  <p:tag name="APPLY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2月1日"/>
  <p:tag name="POCKET_APPLY_TYPE" val="Slide"/>
  <p:tag name="APPLYTYPE" val="Other"/>
  <p:tag name="APPLYORDER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RJamtQFnU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20vAXNkh4u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3日"/>
  <p:tag name="POCKET_APPLY_TYPE" val="Slide"/>
</p:tagLst>
</file>

<file path=ppt/theme/theme1.xml><?xml version="1.0" encoding="utf-8"?>
<a:theme xmlns:a="http://schemas.openxmlformats.org/drawingml/2006/main" name="A000120140530A99PPBG">
  <a:themeElements>
    <a:clrScheme name="自定义 137">
      <a:dk1>
        <a:srgbClr val="5F5F5F"/>
      </a:dk1>
      <a:lt1>
        <a:srgbClr val="FFFFFF"/>
      </a:lt1>
      <a:dk2>
        <a:srgbClr val="4D4D4D"/>
      </a:dk2>
      <a:lt2>
        <a:srgbClr val="EAF5FC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FFC000"/>
      </a:accent5>
      <a:accent6>
        <a:srgbClr val="00B0F0"/>
      </a:accent6>
      <a:hlink>
        <a:srgbClr val="3DBFD1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636989814160850000</Template>
  <TotalTime>9556</TotalTime>
  <Words>5088</Words>
  <Application>Microsoft Office PowerPoint</Application>
  <PresentationFormat>自定义</PresentationFormat>
  <Paragraphs>581</Paragraphs>
  <Slides>95</Slides>
  <Notes>95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95</vt:i4>
      </vt:variant>
    </vt:vector>
  </HeadingPairs>
  <TitlesOfParts>
    <vt:vector size="96" baseType="lpstr"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1466</cp:revision>
  <dcterms:created xsi:type="dcterms:W3CDTF">2017-07-18T14:30:00Z</dcterms:created>
  <dcterms:modified xsi:type="dcterms:W3CDTF">2020-01-15T14:49:07Z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