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7" r:id="rId3"/>
    <p:sldId id="333" r:id="rId4"/>
    <p:sldId id="283" r:id="rId5"/>
    <p:sldId id="337" r:id="rId7"/>
    <p:sldId id="341" r:id="rId8"/>
    <p:sldId id="338" r:id="rId9"/>
    <p:sldId id="339" r:id="rId10"/>
    <p:sldId id="340" r:id="rId11"/>
    <p:sldId id="342" r:id="rId12"/>
    <p:sldId id="367" r:id="rId13"/>
    <p:sldId id="344" r:id="rId14"/>
    <p:sldId id="343" r:id="rId15"/>
    <p:sldId id="347" r:id="rId16"/>
    <p:sldId id="346" r:id="rId17"/>
    <p:sldId id="348" r:id="rId18"/>
    <p:sldId id="350" r:id="rId19"/>
    <p:sldId id="353" r:id="rId20"/>
    <p:sldId id="345" r:id="rId21"/>
    <p:sldId id="354" r:id="rId22"/>
    <p:sldId id="349" r:id="rId23"/>
    <p:sldId id="351" r:id="rId24"/>
    <p:sldId id="358" r:id="rId25"/>
    <p:sldId id="359" r:id="rId26"/>
    <p:sldId id="356" r:id="rId27"/>
    <p:sldId id="357" r:id="rId28"/>
    <p:sldId id="355" r:id="rId29"/>
    <p:sldId id="281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6" d="100"/>
          <a:sy n="56" d="100"/>
        </p:scale>
        <p:origin x="31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4821B4-CB20-4521-A148-A35AB145B3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4821B4-CB20-4521-A148-A35AB145B3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8226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b="10029"/>
          <a:stretch>
            <a:fillRect/>
          </a:stretch>
        </p:blipFill>
        <p:spPr>
          <a:xfrm>
            <a:off x="0" y="0"/>
            <a:ext cx="12207111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95211" y="980600"/>
            <a:ext cx="5827236" cy="1785104"/>
          </a:xfrm>
          <a:prstGeom prst="rect">
            <a:avLst/>
          </a:prstGeom>
          <a:noFill/>
          <a:ln>
            <a:noFill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1000" dirty="0">
                <a:ln w="25400">
                  <a:solidFill>
                    <a:srgbClr val="352D18">
                      <a:alpha val="70000"/>
                    </a:srgbClr>
                  </a:solidFill>
                </a:ln>
                <a:solidFill>
                  <a:schemeClr val="bg1">
                    <a:lumMod val="95000"/>
                  </a:schemeClr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鸟的天堂</a:t>
            </a:r>
            <a:endParaRPr lang="zh-CN" altLang="en-US" sz="11000" dirty="0">
              <a:ln w="25400">
                <a:solidFill>
                  <a:srgbClr val="352D18">
                    <a:alpha val="70000"/>
                  </a:srgbClr>
                </a:solidFill>
              </a:ln>
              <a:solidFill>
                <a:schemeClr val="bg1">
                  <a:lumMod val="95000"/>
                </a:schemeClr>
              </a:solidFill>
              <a:latin typeface="汉仪铸字美心体W" panose="00000500000000000000" pitchFamily="2" charset="-122"/>
              <a:ea typeface="汉仪铸字美心体W" panose="00000500000000000000" pitchFamily="2" charset="-122"/>
            </a:endParaRPr>
          </a:p>
        </p:txBody>
      </p:sp>
      <p:pic>
        <p:nvPicPr>
          <p:cNvPr id="2" name="图片 1" descr="thumbnail_icon_ppt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pic>
        <p:nvPicPr>
          <p:cNvPr id="7" name="饭碗的彼岸 - 小河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12220" y="6198235"/>
            <a:ext cx="309880" cy="309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23578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5010" y="538480"/>
            <a:ext cx="10761980" cy="5780405"/>
          </a:xfrm>
        </p:spPr>
        <p:txBody>
          <a:bodyPr>
            <a:noAutofit/>
          </a:bodyPr>
          <a:lstStyle/>
          <a:p>
            <a:pPr algn="l"/>
            <a:r>
              <a:rPr lang="en-US" altLang="zh-CN" sz="5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榕树正值茂盛的时期，好像在把它的全部生命力展示给我们看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那么多的绿叶，一簇堆在另一簇上面，不留一点缝隙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那翠绿的颜色，明亮的照耀着我们的眼睛，似乎每一片绿叶上都有一个新的生命在颤动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这美丽的南国的树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en-US" sz="5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274763"/>
            <a:ext cx="9144000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榕树正值茂盛的时期，好像在把它的全部生命力</a:t>
            </a:r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展示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给我们看</a:t>
            </a: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5010" y="538480"/>
            <a:ext cx="10761980" cy="5780405"/>
          </a:xfrm>
        </p:spPr>
        <p:txBody>
          <a:bodyPr>
            <a:noAutofit/>
          </a:bodyPr>
          <a:lstStyle/>
          <a:p>
            <a:pPr algn="l"/>
            <a:r>
              <a:rPr lang="en-US" altLang="zh-CN" sz="5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榕树正值茂盛的时期，好像在把它的全部生命力展示给我们看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那么多的绿叶，一簇堆在另一簇上面，不留一点缝隙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那翠绿的颜色，明亮的照耀着我们的眼睛，似乎每一片绿叶上都有一个新的生命在颤动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这美丽的南国的树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en-US" sz="5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sp>
        <p:nvSpPr>
          <p:cNvPr id="5" name="椭圆形标注 4"/>
          <p:cNvSpPr/>
          <p:nvPr/>
        </p:nvSpPr>
        <p:spPr>
          <a:xfrm>
            <a:off x="4973320" y="1978660"/>
            <a:ext cx="1041400" cy="744855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多</a:t>
            </a:r>
            <a:endParaRPr lang="zh-CN" altLang="en-US"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9163685" y="2266950"/>
            <a:ext cx="1009650" cy="712470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绿</a:t>
            </a:r>
            <a:endParaRPr lang="zh-CN" altLang="en-US"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5" grpId="1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40155" y="2202815"/>
            <a:ext cx="9711690" cy="2460625"/>
          </a:xfrm>
        </p:spPr>
        <p:txBody>
          <a:bodyPr>
            <a:normAutofit/>
          </a:bodyPr>
          <a:lstStyle/>
          <a:p>
            <a:pPr algn="l"/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榕树叶子多，叶子绿。啊，真漂亮！</a:t>
            </a:r>
            <a:endParaRPr lang="zh-CN" altLang="en-US"/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43965" y="1275715"/>
            <a:ext cx="9704705" cy="3347720"/>
          </a:xfrm>
        </p:spPr>
        <p:txBody>
          <a:bodyPr>
            <a:normAutofit/>
          </a:bodyPr>
          <a:lstStyle/>
          <a:p>
            <a:pPr algn="l"/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那绿叶真是多啊，多得不得了！叶子还一片片绿得发亮！多么旺盛的生命力！</a:t>
            </a:r>
            <a:endParaRPr lang="zh-CN" altLang="en-US"/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5010" y="538480"/>
            <a:ext cx="10761980" cy="5780405"/>
          </a:xfrm>
        </p:spPr>
        <p:txBody>
          <a:bodyPr>
            <a:noAutofit/>
          </a:bodyPr>
          <a:lstStyle/>
          <a:p>
            <a:pPr algn="l"/>
            <a:r>
              <a:rPr lang="en-US" altLang="zh-CN" sz="5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榕树正值茂盛的时期，好像在把它的全部生命力展示给我们看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那么多的绿叶，一簇堆在另一簇上面，不留一点缝隙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那翠绿的颜色，明亮的照耀着我们的眼睛，似乎每一片绿叶上都有一个新的生命在颤动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这美丽的南国的树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en-US" sz="5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这美丽的南国的树！</a:t>
            </a:r>
            <a:endParaRPr lang="zh-CN" altLang="en-US"/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5010" y="538480"/>
            <a:ext cx="10761980" cy="5780405"/>
          </a:xfrm>
        </p:spPr>
        <p:txBody>
          <a:bodyPr>
            <a:noAutofit/>
          </a:bodyPr>
          <a:lstStyle/>
          <a:p>
            <a:pPr algn="l"/>
            <a:r>
              <a:rPr lang="en-US" altLang="zh-CN" sz="5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榕树正值茂盛的时期，好像在把它的全部生命力展示给我们看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那么多的绿叶，一簇堆在另一簇上面，不留一点缝隙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那翠绿的颜色，明亮的照耀着我们的眼睛，似乎每一片绿叶上都有一个新的生命在颤动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这美丽的南国的树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en-US" sz="5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pic>
        <p:nvPicPr>
          <p:cNvPr id="7" name="Stewart Dudley - Love Is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15675" y="6165850"/>
            <a:ext cx="309880" cy="309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258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35710" y="1074420"/>
            <a:ext cx="9720580" cy="2043430"/>
          </a:xfrm>
        </p:spPr>
        <p:txBody>
          <a:bodyPr>
            <a:normAutofit/>
          </a:bodyPr>
          <a:lstStyle/>
          <a:p>
            <a:pPr algn="l"/>
            <a:r>
              <a:rPr lang="zh-CN" altLang="en-US" sz="533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朗读的节奏较为（   ）</a:t>
            </a:r>
            <a:br>
              <a:rPr lang="zh-CN" altLang="en-US" sz="533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533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</a:t>
            </a:r>
            <a:r>
              <a:rPr lang="zh-CN" altLang="en-US" sz="533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舒缓 </a:t>
            </a:r>
            <a:r>
              <a:rPr lang="en-US" altLang="zh-CN" sz="533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</a:t>
            </a:r>
            <a:r>
              <a:rPr lang="zh-CN" altLang="en-US" sz="533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紧张 </a:t>
            </a:r>
            <a:r>
              <a:rPr lang="en-US" altLang="zh-CN" sz="533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</a:t>
            </a:r>
            <a:r>
              <a:rPr lang="zh-CN" altLang="en-US" sz="533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低沉 </a:t>
            </a:r>
            <a:r>
              <a:rPr lang="en-US" altLang="zh-CN" sz="533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</a:t>
            </a:r>
            <a:r>
              <a:rPr lang="zh-CN" altLang="en-US" sz="533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轻快</a:t>
            </a:r>
            <a:endParaRPr lang="zh-CN" altLang="en-US" sz="5335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35710" y="3618230"/>
            <a:ext cx="9497060" cy="2543175"/>
          </a:xfrm>
        </p:spPr>
        <p:txBody>
          <a:bodyPr>
            <a:noAutofit/>
          </a:bodyPr>
          <a:lstStyle/>
          <a:p>
            <a:pPr algn="l"/>
            <a:r>
              <a:rPr lang="zh-CN" altLang="en-US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朗读的语气是（   ）</a:t>
            </a:r>
            <a:endParaRPr lang="zh-CN" altLang="en-US" sz="5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愤恨 </a:t>
            </a: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赞美 </a:t>
            </a: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悲伤 </a:t>
            </a: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喜悦 </a:t>
            </a:r>
            <a:endParaRPr lang="zh-CN" altLang="en-US" sz="5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E.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深情</a:t>
            </a:r>
            <a:endParaRPr lang="zh-CN" altLang="en-US" sz="5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5010" y="538480"/>
            <a:ext cx="10761980" cy="5780405"/>
          </a:xfrm>
        </p:spPr>
        <p:txBody>
          <a:bodyPr>
            <a:noAutofit/>
          </a:bodyPr>
          <a:lstStyle/>
          <a:p>
            <a:pPr algn="l"/>
            <a:r>
              <a:rPr lang="en-US" altLang="zh-CN" sz="5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榕树正值茂盛的时期，好像在把它的全部生命力展示给我们看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那么多的绿叶，一簇堆在另一簇上面，不留一点缝隙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那翠绿的颜色，明亮的照耀着我们的眼睛，似乎每一片绿叶上都有一个新的生命在颤动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这美丽的南国的树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en-US" sz="5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680"/>
            <a:ext cx="9144000" cy="4325620"/>
          </a:xfrm>
        </p:spPr>
        <p:txBody>
          <a:bodyPr>
            <a:normAutofit fontScale="90000"/>
          </a:bodyPr>
          <a:lstStyle/>
          <a:p>
            <a:r>
              <a:rPr lang="zh-CN" altLang="en-US" sz="6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陆续  榕树  纠正  照耀</a:t>
            </a:r>
            <a:br>
              <a:rPr lang="zh-CN" altLang="en-US" sz="6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br>
              <a:rPr lang="zh-CN" altLang="en-US" sz="6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6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木桩  涨潮  树梢  画眉</a:t>
            </a:r>
            <a:br>
              <a:rPr lang="zh-CN" altLang="en-US" sz="6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br>
              <a:rPr lang="zh-CN" altLang="en-US" sz="6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6665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不可计数</a:t>
            </a:r>
            <a:r>
              <a:rPr lang="zh-CN" altLang="en-US" sz="6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6665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应接不暇</a:t>
            </a:r>
            <a:endParaRPr lang="zh-CN" altLang="en-US" sz="6665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85390" y="421005"/>
            <a:ext cx="9144000" cy="352615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555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起初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周围是寂静的。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后来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忽然起了一声鸟叫。我们把手一拍，便看见一只大鸟飞了起来。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接着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又看见第二只、第三只。我们继续拍掌，树上就变得热闹了，到处都是鸟声，到处都是鸟影。大的，小的，花的，黑的，有的站在树枝上叫，有的飞起来，有的在扑翅膀。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85390" y="3947160"/>
            <a:ext cx="9144000" cy="2727960"/>
          </a:xfrm>
        </p:spPr>
        <p:txBody>
          <a:bodyPr>
            <a:no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我注意地看着，眼睛应接不暇，看清楚了 这只，又错过了那只，看见了那只，另一只又飞起来了。一只画眉飞了出来，被我们的掌声一吓，又飞进了叶丛，站在一根小枝上兴奋地叫着，那歌声真好听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sp>
        <p:nvSpPr>
          <p:cNvPr id="5" name="流程图: 过程 4"/>
          <p:cNvSpPr/>
          <p:nvPr/>
        </p:nvSpPr>
        <p:spPr>
          <a:xfrm>
            <a:off x="600075" y="977265"/>
            <a:ext cx="1505585" cy="776605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周围寂静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流程图: 过程 5"/>
          <p:cNvSpPr/>
          <p:nvPr/>
        </p:nvSpPr>
        <p:spPr>
          <a:xfrm>
            <a:off x="600075" y="5069205"/>
            <a:ext cx="1505585" cy="776605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画眉鸟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流程图: 过程 6"/>
          <p:cNvSpPr/>
          <p:nvPr/>
        </p:nvSpPr>
        <p:spPr>
          <a:xfrm>
            <a:off x="600075" y="3705860"/>
            <a:ext cx="1505585" cy="776605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众鸟飞鸣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流程图: 过程 7"/>
          <p:cNvSpPr/>
          <p:nvPr/>
        </p:nvSpPr>
        <p:spPr>
          <a:xfrm>
            <a:off x="600075" y="2303145"/>
            <a:ext cx="1505585" cy="776605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一鸟飞鸣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7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75665" y="186055"/>
            <a:ext cx="10440035" cy="3060065"/>
          </a:xfrm>
        </p:spPr>
        <p:txBody>
          <a:bodyPr>
            <a:normAutofit/>
          </a:bodyPr>
          <a:lstStyle/>
          <a:p>
            <a:pPr algn="l"/>
            <a:r>
              <a:rPr lang="en-US" altLang="zh-CN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大的，小的，花的，黑的，有的站在树枝上叫，有的飞起来，有的在扑翅膀。</a:t>
            </a:r>
            <a:b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4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599440" y="2699385"/>
            <a:ext cx="10992485" cy="39427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en-US" altLang="zh-CN" sz="48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  <a:sym typeface="+mn-ea"/>
              </a:rPr>
              <a:t>大一点的，小一点的，穿花衣服的，黑不溜秋的，有的站在树枝上叫得真是欢，有的呼啦一声就飞了起来，有的在用力地扑翅膀。</a:t>
            </a:r>
            <a:br>
              <a:rPr lang="zh-CN" altLang="en-US" sz="4800"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endParaRPr lang="zh-CN" altLang="en-US" sz="4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75665" y="866775"/>
            <a:ext cx="10440035" cy="535051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接着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又看见第二只、第三只。我们继续拍掌，树上就变得热闹了，到处都是鸟声，到处都是鸟影。大的，小的，花的，黑的，有的站在树枝上叫，有的飞起来，有的在扑翅膀。</a:t>
            </a:r>
            <a:br>
              <a:rPr lang="zh-CN" altLang="en-US">
                <a:latin typeface="楷体" panose="02010609060101010101" charset="-122"/>
                <a:ea typeface="楷体" panose="02010609060101010101" charset="-122"/>
              </a:rPr>
            </a:br>
            <a:endParaRPr lang="zh-CN" altLang="en-US"/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432435" y="264795"/>
            <a:ext cx="1858645" cy="140906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节奏欢快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7817485" y="5022215"/>
            <a:ext cx="2795905" cy="144208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语气惊喜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纯音乐 - 大自然鸟叫声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83925" y="6154420"/>
            <a:ext cx="309880" cy="309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2483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pic>
        <p:nvPicPr>
          <p:cNvPr id="5" name="图片 4" descr="fg4HPL2qNeYD1q8mx4aYklZ4fQ43zEA7zmNHiW=g6bapw15386166096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" y="88265"/>
            <a:ext cx="11815445" cy="6697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95325" y="1370965"/>
            <a:ext cx="10801350" cy="1915160"/>
          </a:xfrm>
        </p:spPr>
        <p:txBody>
          <a:bodyPr/>
          <a:lstStyle/>
          <a:p>
            <a:r>
              <a:rPr lang="zh-CN" altLang="en-US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</a:t>
            </a: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鸟的天堂</a:t>
            </a: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的确是鸟的天堂啊！</a:t>
            </a:r>
            <a:endParaRPr lang="zh-CN" altLang="en-US" sz="5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8800" y="4285615"/>
            <a:ext cx="108445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那（  ）的大榕树的确是（  ）啊！</a:t>
            </a:r>
            <a:endParaRPr lang="zh-CN" altLang="en-US" sz="5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2059305" y="1184910"/>
            <a:ext cx="2353945" cy="1185545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大榕树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353695"/>
            <a:ext cx="9144000" cy="319659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4445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4445">
                <a:latin typeface="楷体" panose="02010609060101010101" charset="-122"/>
                <a:ea typeface="楷体" panose="02010609060101010101" charset="-122"/>
                <a:sym typeface="+mn-ea"/>
              </a:rPr>
              <a:t>树上就变得热闹了，到处都是鸟声，到处都是鸟影。大的，小的，花的，黑的，有的站在树枝上叫，有的飞起来，有的在扑翅膀。</a:t>
            </a:r>
            <a:b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）变得热闹了，到处都是（  ），到处都是（  ）。（  ）的，（  ）的，（  ）的，（  ）的，有的（  ），有的（  ），有的（  ）。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pic>
        <p:nvPicPr>
          <p:cNvPr id="5" name="吉森信 - 秋も冬も春も (秋天也，冬天也，春天也)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07395" y="6109970"/>
            <a:ext cx="309880" cy="309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668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83995"/>
            <a:ext cx="9144000" cy="337185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444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44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课文写出了鸟的天堂不同时间内的动静变化。我们生活中也有。譬如，校园的一角，早晨的宁静，课间的热闹，傍晚恢复到宁静。</a:t>
            </a:r>
            <a:br>
              <a:rPr lang="zh-CN" altLang="en-US" sz="444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444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请认真观察生活中的动静变化，完成两个片段，也为习作积累材料。</a:t>
            </a:r>
            <a:endParaRPr lang="zh-CN" altLang="en-US" sz="4445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b="10029"/>
          <a:stretch>
            <a:fillRect/>
          </a:stretch>
        </p:blipFill>
        <p:spPr>
          <a:xfrm>
            <a:off x="-25753" y="0"/>
            <a:ext cx="12207111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82384" y="557519"/>
            <a:ext cx="5827236" cy="1785104"/>
          </a:xfrm>
          <a:prstGeom prst="rect">
            <a:avLst/>
          </a:prstGeom>
          <a:noFill/>
          <a:ln>
            <a:noFill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1000" dirty="0">
                <a:ln w="25400">
                  <a:solidFill>
                    <a:srgbClr val="352D18">
                      <a:alpha val="70000"/>
                    </a:srgbClr>
                  </a:solidFill>
                </a:ln>
                <a:solidFill>
                  <a:schemeClr val="bg1">
                    <a:lumMod val="95000"/>
                  </a:schemeClr>
                </a:solidFill>
                <a:latin typeface="汉仪铸字美心体W" panose="00000500000000000000" pitchFamily="2" charset="-122"/>
                <a:ea typeface="汉仪铸字美心体W" panose="00000500000000000000" pitchFamily="2" charset="-122"/>
              </a:rPr>
              <a:t>感谢观看</a:t>
            </a:r>
            <a:endParaRPr lang="zh-CN" altLang="en-US" sz="11000" dirty="0">
              <a:ln w="25400">
                <a:solidFill>
                  <a:srgbClr val="352D18">
                    <a:alpha val="70000"/>
                  </a:srgbClr>
                </a:solidFill>
              </a:ln>
              <a:solidFill>
                <a:schemeClr val="bg1">
                  <a:lumMod val="95000"/>
                </a:schemeClr>
              </a:solidFill>
              <a:latin typeface="汉仪铸字美心体W" panose="00000500000000000000" pitchFamily="2" charset="-122"/>
              <a:ea typeface="汉仪铸字美心体W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9034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LENOVO\Pictures\0MRKMkNgUP.jpeg0MRKMkNgUP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 rot="10800000" flipV="1">
            <a:off x="64770" y="0"/>
            <a:ext cx="12190730" cy="475615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-7555" y="4756244"/>
            <a:ext cx="12207111" cy="0"/>
          </a:xfrm>
          <a:prstGeom prst="line">
            <a:avLst/>
          </a:prstGeom>
          <a:ln w="63500">
            <a:solidFill>
              <a:srgbClr val="C6B78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143125" y="5302885"/>
            <a:ext cx="78905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枝干的数目不可计数。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62585" y="4867910"/>
            <a:ext cx="11673840" cy="1823720"/>
          </a:xfrm>
        </p:spPr>
        <p:txBody>
          <a:bodyPr>
            <a:noAutofit/>
          </a:bodyPr>
          <a:lstStyle/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枝上又生根，有许多根直垂到地上，伸进泥土里。一部分树枝垂到水面，从远处看，就像一株大树卧在水面上。</a:t>
            </a: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pic>
        <p:nvPicPr>
          <p:cNvPr id="5" name="图片 4" descr="t01345ad141ca3592a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" y="0"/>
            <a:ext cx="12111355" cy="4690745"/>
          </a:xfrm>
          <a:prstGeom prst="rect">
            <a:avLst/>
          </a:prstGeom>
        </p:spPr>
      </p:pic>
      <p:pic>
        <p:nvPicPr>
          <p:cNvPr id="6" name="图片 5" descr="t0159cf74949f0c13ec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" y="0"/>
            <a:ext cx="12111990" cy="469074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175760" y="3357880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独木成林</a:t>
            </a:r>
            <a:endParaRPr lang="zh-CN" altLang="en-US" sz="7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680"/>
            <a:ext cx="9144000" cy="4325620"/>
          </a:xfrm>
        </p:spPr>
        <p:txBody>
          <a:bodyPr>
            <a:normAutofit fontScale="90000"/>
          </a:bodyPr>
          <a:lstStyle/>
          <a:p>
            <a:r>
              <a:rPr lang="zh-CN" altLang="en-US" sz="6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陆续  榕树  纠正  照耀</a:t>
            </a:r>
            <a:br>
              <a:rPr lang="zh-CN" altLang="en-US" sz="6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br>
              <a:rPr lang="zh-CN" altLang="en-US" sz="6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6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木桩  涨潮  树梢  画眉</a:t>
            </a:r>
            <a:br>
              <a:rPr lang="zh-CN" altLang="en-US" sz="6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br>
              <a:rPr lang="zh-CN" altLang="en-US" sz="6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6665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不可计数</a:t>
            </a:r>
            <a:r>
              <a:rPr lang="zh-CN" altLang="en-US" sz="6665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6665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应接不暇</a:t>
            </a:r>
            <a:endParaRPr lang="zh-CN" altLang="en-US" sz="6665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66610" y="5518785"/>
            <a:ext cx="35013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目不暇接</a:t>
            </a:r>
            <a:endParaRPr lang="zh-CN" altLang="en-US" sz="6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43990" y="1034415"/>
            <a:ext cx="9144000" cy="2059305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作者几次经过</a:t>
            </a:r>
            <a:r>
              <a:rPr lang="en-US" altLang="zh-CN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鸟的天堂</a:t>
            </a:r>
            <a:r>
              <a:rPr lang="en-US" altLang="zh-CN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？所见有什么不同？</a:t>
            </a:r>
            <a:endParaRPr lang="zh-CN" altLang="en-US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49655" y="3860800"/>
            <a:ext cx="104603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作者（  ）次经过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鸟的天堂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，第一次是在（  ），看到了（  ）；第二次是在（  ），看到了（  ）。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75640" y="1924685"/>
            <a:ext cx="10840720" cy="2155190"/>
          </a:xfrm>
        </p:spPr>
        <p:txBody>
          <a:bodyPr>
            <a:noAutofit/>
          </a:bodyPr>
          <a:lstStyle/>
          <a:p>
            <a:r>
              <a:rPr lang="en-US" altLang="zh-CN" sz="6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6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默读</a:t>
            </a:r>
            <a:r>
              <a:rPr lang="en-US" altLang="zh-CN" sz="6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5-9</a:t>
            </a:r>
            <a:r>
              <a:rPr lang="zh-CN" altLang="en-US" sz="6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自然段，作者是按照什么顺序描写大榕树的？</a:t>
            </a:r>
            <a:endParaRPr lang="zh-CN" altLang="en-US" sz="6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1260" y="1274445"/>
            <a:ext cx="9808845" cy="153924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再次默读</a:t>
            </a:r>
            <a:r>
              <a:rPr lang="en-US" altLang="zh-CN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5-9</a:t>
            </a:r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</a:t>
            </a:r>
            <a:endParaRPr lang="zh-CN" altLang="en-US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79805" y="3994785"/>
            <a:ext cx="10785475" cy="1391920"/>
          </a:xfrm>
        </p:spPr>
        <p:txBody>
          <a:bodyPr>
            <a:noAutofit/>
          </a:bodyPr>
          <a:lstStyle/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这是一株（      ）的榕树。</a:t>
            </a:r>
            <a:endParaRPr lang="zh-CN" altLang="en-US" sz="6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54625" y="4130675"/>
            <a:ext cx="300355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枝繁叶茂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生机勃勃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生命力旺盛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978535"/>
            <a:ext cx="9144000" cy="2035175"/>
          </a:xfrm>
        </p:spPr>
        <p:txBody>
          <a:bodyPr/>
          <a:lstStyle/>
          <a:p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作者是如何写出榕树生命力旺盛的？聚焦第</a:t>
            </a:r>
            <a:r>
              <a:rPr lang="en-US" altLang="zh-CN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自然段。</a:t>
            </a:r>
            <a:endParaRPr lang="zh-CN" altLang="en-US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1699</Words>
  <Application>WPS 演示</Application>
  <PresentationFormat>宽屏</PresentationFormat>
  <Paragraphs>95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Wingdings</vt:lpstr>
      <vt:lpstr>汉仪铸字美心体W</vt:lpstr>
      <vt:lpstr>楷体</vt:lpstr>
      <vt:lpstr>微软雅黑</vt:lpstr>
      <vt:lpstr>Arial Unicode MS</vt:lpstr>
      <vt:lpstr>等线 Light</vt:lpstr>
      <vt:lpstr>等线</vt:lpstr>
      <vt:lpstr>Calibri</vt:lpstr>
      <vt:lpstr>1_Office 主题​​</vt:lpstr>
      <vt:lpstr>PowerPoint 演示文稿</vt:lpstr>
      <vt:lpstr>陆续  榕树  纠正  照耀  木桩  涨潮  树梢  画眉  不可计数      应接不暇</vt:lpstr>
      <vt:lpstr>PowerPoint 演示文稿</vt:lpstr>
      <vt:lpstr>PowerPoint 演示文稿</vt:lpstr>
      <vt:lpstr>陆续  榕树  纠正  照耀  木桩  涨潮  树梢  画眉  不可计数      应接不暇</vt:lpstr>
      <vt:lpstr>作者几次经过“鸟的天堂”？所见有什么不同？</vt:lpstr>
      <vt:lpstr>  默读5-9自然段，作者是按照什么顺序描写大榕树的？</vt:lpstr>
      <vt:lpstr>再次默读5-9自然段</vt:lpstr>
      <vt:lpstr> 作者是如何写出榕树生命力旺盛的？聚焦第8自然段。</vt:lpstr>
      <vt:lpstr>PowerPoint 演示文稿</vt:lpstr>
      <vt:lpstr>    榕树正值茂盛的时期，好像在把它的全部生命力展示给我们看。</vt:lpstr>
      <vt:lpstr>PowerPoint 演示文稿</vt:lpstr>
      <vt:lpstr>   榕树叶子多，叶子绿。啊，真漂亮！</vt:lpstr>
      <vt:lpstr>    那绿叶真是多啊，多得不得了！叶子还一片片绿得发亮！多么旺盛的生命力！</vt:lpstr>
      <vt:lpstr>PowerPoint 演示文稿</vt:lpstr>
      <vt:lpstr>这美丽的南国的树！</vt:lpstr>
      <vt:lpstr>PowerPoint 演示文稿</vt:lpstr>
      <vt:lpstr>朗读的节奏较为（   ） A.舒缓 B.紧张 C.低沉 D.轻快</vt:lpstr>
      <vt:lpstr>PowerPoint 演示文稿</vt:lpstr>
      <vt:lpstr>  起初周围是寂静的。后来忽然起了一声鸟叫。我们把手一拍，便看见一只大鸟飞了起来。接着又看见第二只、第三只。我们继续拍掌，树上就变得热闹了，到处都是鸟声，到处都是鸟影。大的，小的，花的，黑的，有的站在树枝上叫，有的飞起来，有的在扑翅膀。</vt:lpstr>
      <vt:lpstr>    大一点的，小一点的，穿花衣服的，黑不溜秋的，有的站在树枝上叫得真是欢，有的呼啦一声就飞了起来，有的在用力地扑翅膀。 </vt:lpstr>
      <vt:lpstr>    接着又看见第二只、第三只。我们继续拍掌，树上就变得热闹了，到处都是鸟声，到处都是鸟影。大的，小的，花的，黑的，有的站在树枝上叫，有的飞起来，有的在扑翅膀。 </vt:lpstr>
      <vt:lpstr>PowerPoint 演示文稿</vt:lpstr>
      <vt:lpstr>那“鸟的天堂”的确是鸟的天堂啊！</vt:lpstr>
      <vt:lpstr>  树上就变得热闹了，到处都是鸟声，到处都是鸟影。大的，小的，花的，黑的，有的站在树枝上叫，有的飞起来，有的在扑翅膀。 </vt:lpstr>
      <vt:lpstr>  课文写出了鸟的天堂不同时间内的动静变化。我们生活中也有。譬如，校园的一角，早晨的宁静，课间的热闹，傍晚恢复到宁静。   请认真观察生活中的动静变化，完成两个片段，也为习作积累材料。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</cp:lastModifiedBy>
  <cp:revision>21</cp:revision>
  <dcterms:created xsi:type="dcterms:W3CDTF">2020-11-24T14:17:00Z</dcterms:created>
  <dcterms:modified xsi:type="dcterms:W3CDTF">2020-11-25T15:47:54Z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