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56" r:id="rId5"/>
    <p:sldId id="260" r:id="rId6"/>
    <p:sldId id="261" r:id="rId7"/>
    <p:sldId id="262" r:id="rId8"/>
    <p:sldId id="268" r:id="rId9"/>
    <p:sldId id="269" r:id="rId10"/>
    <p:sldId id="263" r:id="rId11"/>
    <p:sldId id="266" r:id="rId12"/>
    <p:sldId id="264" r:id="rId13"/>
    <p:sldId id="265" r:id="rId14"/>
    <p:sldId id="267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5" autoAdjust="0"/>
    <p:restoredTop sz="75875" autoAdjust="0"/>
  </p:normalViewPr>
  <p:slideViewPr>
    <p:cSldViewPr>
      <p:cViewPr varScale="1">
        <p:scale>
          <a:sx n="71" d="100"/>
          <a:sy n="71" d="100"/>
        </p:scale>
        <p:origin x="-13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CDD6A3-A3C5-4B56-80E0-C0853BEA64D8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BB335-8CC6-468C-9852-8D85593B0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432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BB335-8CC6-468C-9852-8D85593B00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87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BB335-8CC6-468C-9852-8D85593B00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86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83978"/>
            <a:ext cx="8219256" cy="49421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i="1" u="sng" dirty="0"/>
              <a:t>Three weeks ago</a:t>
            </a:r>
            <a:r>
              <a:rPr lang="en-US" altLang="zh-CN" sz="3600" u="sng" dirty="0"/>
              <a:t>, </a:t>
            </a:r>
            <a:r>
              <a:rPr lang="en-US" altLang="zh-CN" sz="3600" i="1" u="sng" dirty="0"/>
              <a:t>I </a:t>
            </a:r>
            <a:r>
              <a:rPr lang="en-US" altLang="zh-CN" sz="3600" u="sng" dirty="0"/>
              <a:t>went to </a:t>
            </a:r>
            <a:r>
              <a:rPr lang="en-US" altLang="zh-CN" sz="3600" i="1" u="sng" dirty="0"/>
              <a:t>Wal-Mart Supermarket</a:t>
            </a:r>
            <a:r>
              <a:rPr lang="en-US" altLang="zh-CN" sz="3600" u="sng" dirty="0"/>
              <a:t>. </a:t>
            </a:r>
            <a:r>
              <a:rPr lang="en-US" altLang="zh-CN" sz="3600" u="sng" dirty="0" smtClean="0"/>
              <a:t>I met </a:t>
            </a:r>
            <a:r>
              <a:rPr lang="en-US" altLang="zh-CN" sz="3600" u="sng" dirty="0"/>
              <a:t>my </a:t>
            </a:r>
            <a:r>
              <a:rPr lang="en-US" altLang="zh-CN" sz="3600" u="sng" dirty="0" smtClean="0"/>
              <a:t>students, Brit and Robert. </a:t>
            </a:r>
            <a:r>
              <a:rPr lang="en-US" altLang="zh-CN" sz="3600" dirty="0" smtClean="0"/>
              <a:t>However, </a:t>
            </a:r>
            <a:r>
              <a:rPr lang="en-US" altLang="zh-CN" sz="3600" dirty="0"/>
              <a:t>I passed them as quickly as </a:t>
            </a:r>
            <a:r>
              <a:rPr lang="en-US" altLang="zh-CN" sz="3600" dirty="0" smtClean="0"/>
              <a:t>possible because </a:t>
            </a:r>
            <a:r>
              <a:rPr lang="en-US" altLang="zh-CN" sz="3600" dirty="0"/>
              <a:t>I did not want to interrupt them. But </a:t>
            </a:r>
            <a:r>
              <a:rPr lang="en-US" altLang="zh-CN" sz="3600" dirty="0" smtClean="0"/>
              <a:t>later I regretted a little, I realized that I </a:t>
            </a:r>
            <a:r>
              <a:rPr lang="en-US" altLang="zh-CN" sz="3600" dirty="0"/>
              <a:t>should have said “hello” </a:t>
            </a:r>
            <a:r>
              <a:rPr lang="en-US" altLang="zh-CN" sz="3600" dirty="0" smtClean="0"/>
              <a:t>or smiled </a:t>
            </a:r>
            <a:r>
              <a:rPr lang="en-US" altLang="zh-CN" sz="3600" dirty="0"/>
              <a:t>to </a:t>
            </a:r>
            <a:r>
              <a:rPr lang="en-US" altLang="zh-CN" sz="3600" dirty="0" smtClean="0"/>
              <a:t>them instead of ignoring them.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27584" y="260648"/>
            <a:ext cx="73448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Listening  My  Story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Administrator\Desktop\u=3536339345,1138790476&amp;fm=23&amp;gp=0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775" y="5301208"/>
            <a:ext cx="1571625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47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5877272"/>
            <a:ext cx="8395907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    </a:t>
            </a:r>
            <a:endParaRPr lang="en-US" altLang="zh-CN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07504" y="404664"/>
            <a:ext cx="9036496" cy="235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dirty="0">
                <a:solidFill>
                  <a:prstClr val="black"/>
                </a:solidFill>
              </a:rPr>
              <a:t>找出下面哪个不是强调句</a:t>
            </a:r>
            <a:endParaRPr lang="en-US" altLang="zh-CN" sz="32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en-US" altLang="zh-CN" sz="3200" dirty="0" smtClean="0">
                <a:solidFill>
                  <a:prstClr val="black"/>
                </a:solidFill>
              </a:rPr>
              <a:t>1.It</a:t>
            </a:r>
            <a:r>
              <a:rPr lang="en-US" altLang="zh-CN" sz="3200" dirty="0">
                <a:solidFill>
                  <a:prstClr val="black"/>
                </a:solidFill>
              </a:rPr>
              <a:t> is novels that she enjoys reading.</a:t>
            </a:r>
          </a:p>
          <a:p>
            <a:pPr lvl="0">
              <a:spcBef>
                <a:spcPct val="20000"/>
              </a:spcBef>
            </a:pPr>
            <a:r>
              <a:rPr lang="en-US" altLang="zh-CN" sz="3200" dirty="0" smtClean="0">
                <a:solidFill>
                  <a:prstClr val="black"/>
                </a:solidFill>
              </a:rPr>
              <a:t>2.It</a:t>
            </a:r>
            <a:r>
              <a:rPr lang="en-US" altLang="zh-CN" sz="3200" dirty="0">
                <a:solidFill>
                  <a:prstClr val="black"/>
                </a:solidFill>
              </a:rPr>
              <a:t> is a question that needs careful consideration.</a:t>
            </a:r>
          </a:p>
          <a:p>
            <a:pPr lvl="0">
              <a:spcBef>
                <a:spcPct val="20000"/>
              </a:spcBef>
            </a:pPr>
            <a:r>
              <a:rPr lang="en-US" altLang="zh-CN" sz="3200" dirty="0" smtClean="0">
                <a:solidFill>
                  <a:prstClr val="black"/>
                </a:solidFill>
              </a:rPr>
              <a:t>3.It</a:t>
            </a:r>
            <a:r>
              <a:rPr lang="en-US" altLang="zh-CN" sz="3200" dirty="0">
                <a:solidFill>
                  <a:prstClr val="black"/>
                </a:solidFill>
              </a:rPr>
              <a:t> was because she was ill that we decided to return.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2924944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</a:rPr>
              <a:t>甄别的方法</a:t>
            </a:r>
            <a:r>
              <a:rPr lang="en-US" altLang="zh-CN" sz="3200" dirty="0">
                <a:solidFill>
                  <a:srgbClr val="FF0000"/>
                </a:solidFill>
              </a:rPr>
              <a:t>】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541146"/>
            <a:ext cx="8784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dirty="0">
                <a:solidFill>
                  <a:prstClr val="black"/>
                </a:solidFill>
              </a:rPr>
              <a:t>一是定语从句中的</a:t>
            </a:r>
            <a:r>
              <a:rPr lang="en-US" altLang="zh-CN" sz="3200" dirty="0">
                <a:solidFill>
                  <a:prstClr val="black"/>
                </a:solidFill>
              </a:rPr>
              <a:t>that</a:t>
            </a:r>
            <a:r>
              <a:rPr lang="zh-CN" altLang="en-US" sz="3200" dirty="0">
                <a:solidFill>
                  <a:prstClr val="black"/>
                </a:solidFill>
              </a:rPr>
              <a:t>充当句子成分，而强调句型中的</a:t>
            </a:r>
            <a:r>
              <a:rPr lang="en-US" altLang="zh-CN" sz="3200" dirty="0">
                <a:solidFill>
                  <a:prstClr val="black"/>
                </a:solidFill>
              </a:rPr>
              <a:t>that</a:t>
            </a:r>
            <a:r>
              <a:rPr lang="zh-CN" altLang="en-US" sz="3200" dirty="0">
                <a:solidFill>
                  <a:prstClr val="black"/>
                </a:solidFill>
              </a:rPr>
              <a:t>不充当句子成分。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001" y="4626872"/>
            <a:ext cx="87849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dirty="0">
                <a:solidFill>
                  <a:prstClr val="black"/>
                </a:solidFill>
              </a:rPr>
              <a:t>二是去掉</a:t>
            </a:r>
            <a:r>
              <a:rPr lang="en-US" altLang="zh-CN" sz="3200" dirty="0">
                <a:solidFill>
                  <a:prstClr val="black"/>
                </a:solidFill>
              </a:rPr>
              <a:t>It is / was</a:t>
            </a:r>
            <a:r>
              <a:rPr lang="zh-CN" altLang="en-US" sz="3200" dirty="0">
                <a:solidFill>
                  <a:prstClr val="black"/>
                </a:solidFill>
              </a:rPr>
              <a:t>和</a:t>
            </a:r>
            <a:r>
              <a:rPr lang="en-US" altLang="zh-CN" sz="3200" dirty="0">
                <a:solidFill>
                  <a:prstClr val="black"/>
                </a:solidFill>
              </a:rPr>
              <a:t>that</a:t>
            </a:r>
            <a:r>
              <a:rPr lang="zh-CN" altLang="en-US" sz="3200" dirty="0">
                <a:solidFill>
                  <a:prstClr val="black"/>
                </a:solidFill>
              </a:rPr>
              <a:t>并作适当调整后，强调句型的结构和意思仍然完整；而定语从句中的</a:t>
            </a:r>
            <a:r>
              <a:rPr lang="en-US" altLang="zh-CN" sz="3200" dirty="0">
                <a:solidFill>
                  <a:prstClr val="black"/>
                </a:solidFill>
              </a:rPr>
              <a:t>that</a:t>
            </a:r>
            <a:r>
              <a:rPr lang="zh-CN" altLang="en-US" sz="3200" dirty="0" smtClean="0">
                <a:solidFill>
                  <a:prstClr val="black"/>
                </a:solidFill>
              </a:rPr>
              <a:t>充当</a:t>
            </a:r>
            <a:r>
              <a:rPr lang="zh-CN" altLang="en-US" sz="3200" dirty="0">
                <a:solidFill>
                  <a:prstClr val="black"/>
                </a:solidFill>
              </a:rPr>
              <a:t>成分</a:t>
            </a:r>
            <a:r>
              <a:rPr lang="zh-CN" altLang="en-US" sz="3200" dirty="0" smtClean="0">
                <a:solidFill>
                  <a:prstClr val="black"/>
                </a:solidFill>
              </a:rPr>
              <a:t>，</a:t>
            </a:r>
            <a:r>
              <a:rPr lang="zh-CN" altLang="en-US" sz="3200" dirty="0">
                <a:solidFill>
                  <a:prstClr val="black"/>
                </a:solidFill>
              </a:rPr>
              <a:t>如果省略</a:t>
            </a:r>
            <a:r>
              <a:rPr lang="en-US" altLang="zh-CN" sz="3200" dirty="0">
                <a:solidFill>
                  <a:prstClr val="black"/>
                </a:solidFill>
              </a:rPr>
              <a:t>that</a:t>
            </a:r>
            <a:r>
              <a:rPr lang="zh-CN" altLang="en-US" sz="3200" dirty="0">
                <a:solidFill>
                  <a:prstClr val="black"/>
                </a:solidFill>
              </a:rPr>
              <a:t>的话，句子结构不再完整。   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pic>
        <p:nvPicPr>
          <p:cNvPr id="8194" name="Picture 2" descr="C:\Users\Administrator\Desktop\my74750712220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605" y="1387078"/>
            <a:ext cx="909372" cy="90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19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" dur="indefinite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6024" y="4509120"/>
            <a:ext cx="8712968" cy="64807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 </a:t>
            </a:r>
            <a:r>
              <a:rPr lang="en-US" altLang="zh-CN" dirty="0" smtClean="0"/>
              <a:t>1.</a:t>
            </a:r>
            <a:r>
              <a:rPr lang="zh-CN" altLang="en-US" dirty="0" smtClean="0"/>
              <a:t>强调</a:t>
            </a:r>
            <a:r>
              <a:rPr lang="zh-CN" altLang="en-US" dirty="0"/>
              <a:t>主语或宾语且其为人称代词时</a:t>
            </a:r>
            <a:r>
              <a:rPr lang="en-US" altLang="zh-CN" dirty="0"/>
              <a:t>,</a:t>
            </a:r>
            <a:r>
              <a:rPr lang="zh-CN" altLang="en-US" dirty="0"/>
              <a:t>应注意其</a:t>
            </a:r>
            <a:r>
              <a:rPr lang="zh-CN" altLang="en-US" dirty="0" smtClean="0"/>
              <a:t>形式</a:t>
            </a:r>
            <a:r>
              <a:rPr lang="en-US" altLang="zh-CN" dirty="0" smtClean="0"/>
              <a:t>,</a:t>
            </a:r>
            <a:r>
              <a:rPr lang="zh-CN" altLang="en-US" dirty="0" smtClean="0"/>
              <a:t>仍</a:t>
            </a:r>
            <a:r>
              <a:rPr lang="zh-CN" altLang="en-US" dirty="0"/>
              <a:t>用主格或宾格形式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/>
              <a:t>强调主语时</a:t>
            </a:r>
            <a:r>
              <a:rPr lang="en-US" altLang="zh-CN" dirty="0" smtClean="0"/>
              <a:t>,</a:t>
            </a:r>
            <a:r>
              <a:rPr lang="zh-CN" altLang="en-US" dirty="0" smtClean="0"/>
              <a:t>从句的谓语</a:t>
            </a:r>
            <a:r>
              <a:rPr lang="zh-CN" altLang="en-US" dirty="0"/>
              <a:t>动词应与之保持一致。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33265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dirty="0">
                <a:solidFill>
                  <a:prstClr val="black"/>
                </a:solidFill>
              </a:rPr>
              <a:t>找茬纠错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941099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prstClr val="black"/>
                </a:solidFill>
              </a:rPr>
              <a:t>(1)It was her that told me about it.</a:t>
            </a:r>
            <a:r>
              <a:rPr lang="en-US" altLang="zh-CN" sz="3200" dirty="0">
                <a:solidFill>
                  <a:prstClr val="black"/>
                </a:solidFill>
              </a:rPr>
              <a:t>  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988840"/>
            <a:ext cx="89289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4000" dirty="0" smtClean="0">
                <a:solidFill>
                  <a:prstClr val="black"/>
                </a:solidFill>
              </a:rPr>
              <a:t>(2)It</a:t>
            </a:r>
            <a:r>
              <a:rPr lang="en-US" altLang="zh-CN" sz="4000" dirty="0">
                <a:solidFill>
                  <a:prstClr val="black"/>
                </a:solidFill>
              </a:rPr>
              <a:t> is I </a:t>
            </a:r>
            <a:r>
              <a:rPr lang="en-US" altLang="zh-CN" sz="4000" dirty="0" smtClean="0">
                <a:solidFill>
                  <a:prstClr val="black"/>
                </a:solidFill>
              </a:rPr>
              <a:t>who </a:t>
            </a:r>
            <a:r>
              <a:rPr lang="en-US" altLang="zh-CN" sz="4000" dirty="0">
                <a:solidFill>
                  <a:prstClr val="black"/>
                </a:solidFill>
              </a:rPr>
              <a:t> is </a:t>
            </a:r>
            <a:r>
              <a:rPr lang="en-US" altLang="zh-CN" sz="4000" dirty="0" smtClean="0">
                <a:solidFill>
                  <a:prstClr val="black"/>
                </a:solidFill>
              </a:rPr>
              <a:t> going</a:t>
            </a:r>
            <a:r>
              <a:rPr lang="en-US" altLang="zh-CN" sz="4000" dirty="0">
                <a:solidFill>
                  <a:prstClr val="black"/>
                </a:solidFill>
              </a:rPr>
              <a:t> to be sent there </a:t>
            </a:r>
            <a:r>
              <a:rPr lang="en-US" altLang="zh-CN" sz="4000" dirty="0" smtClean="0">
                <a:solidFill>
                  <a:prstClr val="black"/>
                </a:solidFill>
              </a:rPr>
              <a:t>to               help them. 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1998984" y="893836"/>
            <a:ext cx="864096" cy="731554"/>
          </a:xfrm>
          <a:prstGeom prst="round2Same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She</a:t>
            </a:r>
            <a:endParaRPr lang="zh-CN" altLang="en-US" sz="2800" b="1" dirty="0"/>
          </a:p>
        </p:txBody>
      </p:sp>
      <p:sp>
        <p:nvSpPr>
          <p:cNvPr id="7" name="同侧圆角矩形 6"/>
          <p:cNvSpPr/>
          <p:nvPr/>
        </p:nvSpPr>
        <p:spPr>
          <a:xfrm>
            <a:off x="2684756" y="2080726"/>
            <a:ext cx="712590" cy="572685"/>
          </a:xfrm>
          <a:prstGeom prst="round2Same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am</a:t>
            </a:r>
            <a:endParaRPr lang="zh-CN" altLang="en-US" sz="2800" b="1" dirty="0"/>
          </a:p>
        </p:txBody>
      </p:sp>
      <p:pic>
        <p:nvPicPr>
          <p:cNvPr id="9220" name="Picture 4" descr="C:\Users\Administrator\Desktop\6996382_124016229115_2_副本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37619"/>
            <a:ext cx="1915747" cy="179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09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11970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dirty="0">
                <a:solidFill>
                  <a:prstClr val="black"/>
                </a:solidFill>
              </a:rPr>
              <a:t>将划线部分变成强调句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5060" y="1696745"/>
            <a:ext cx="8631187" cy="344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 smtClean="0">
                <a:solidFill>
                  <a:prstClr val="black"/>
                </a:solidFill>
              </a:rPr>
              <a:t>1. He wants to see </a:t>
            </a:r>
            <a:r>
              <a:rPr lang="en-US" altLang="zh-CN" sz="3200" u="sng" dirty="0" smtClean="0">
                <a:solidFill>
                  <a:prstClr val="black"/>
                </a:solidFill>
              </a:rPr>
              <a:t>me</a:t>
            </a:r>
            <a:r>
              <a:rPr lang="en-US" altLang="zh-CN" sz="3200" dirty="0" smtClean="0">
                <a:solidFill>
                  <a:prstClr val="black"/>
                </a:solidFill>
              </a:rPr>
              <a:t> at once.</a:t>
            </a:r>
          </a:p>
          <a:p>
            <a:pPr lvl="0">
              <a:spcBef>
                <a:spcPct val="20000"/>
              </a:spcBef>
            </a:pPr>
            <a:r>
              <a:rPr lang="en-US" altLang="zh-CN" sz="3200" dirty="0" smtClean="0">
                <a:solidFill>
                  <a:prstClr val="black"/>
                </a:solidFill>
              </a:rPr>
              <a:t>2</a:t>
            </a:r>
            <a:r>
              <a:rPr lang="en-US" altLang="zh-CN" sz="3200" dirty="0">
                <a:solidFill>
                  <a:prstClr val="black"/>
                </a:solidFill>
              </a:rPr>
              <a:t>.  I met the foreigner from Canada </a:t>
            </a:r>
            <a:r>
              <a:rPr lang="en-US" altLang="zh-CN" sz="3200" u="sng" dirty="0">
                <a:solidFill>
                  <a:prstClr val="black"/>
                </a:solidFill>
              </a:rPr>
              <a:t>when I was visiting the Great Wall</a:t>
            </a:r>
            <a:r>
              <a:rPr lang="en-US" altLang="zh-CN" sz="3200" u="sng" dirty="0" smtClean="0">
                <a:solidFill>
                  <a:prstClr val="black"/>
                </a:solidFill>
              </a:rPr>
              <a:t>.</a:t>
            </a:r>
          </a:p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3. I am gong to attend the meeting </a:t>
            </a:r>
            <a:r>
              <a:rPr lang="en-US" altLang="zh-CN" sz="3200" u="sng" dirty="0">
                <a:solidFill>
                  <a:prstClr val="black"/>
                </a:solidFill>
              </a:rPr>
              <a:t>tomorrow.  </a:t>
            </a:r>
          </a:p>
          <a:p>
            <a:pPr lvl="0">
              <a:spcBef>
                <a:spcPct val="20000"/>
              </a:spcBef>
            </a:pPr>
            <a:endParaRPr lang="en-US" altLang="zh-CN" sz="3200" u="sng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5060" y="3935828"/>
            <a:ext cx="8319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1. It is</a:t>
            </a:r>
            <a:r>
              <a:rPr lang="en-US" altLang="zh-CN" sz="3200" u="sng" dirty="0">
                <a:solidFill>
                  <a:prstClr val="black"/>
                </a:solidFill>
              </a:rPr>
              <a:t> me</a:t>
            </a:r>
            <a:r>
              <a:rPr lang="en-US" altLang="zh-CN" sz="3200" dirty="0">
                <a:solidFill>
                  <a:prstClr val="black"/>
                </a:solidFill>
              </a:rPr>
              <a:t> that he wants to </a:t>
            </a:r>
            <a:r>
              <a:rPr lang="en-US" altLang="zh-CN" sz="3200" dirty="0" smtClean="0">
                <a:solidFill>
                  <a:prstClr val="black"/>
                </a:solidFill>
              </a:rPr>
              <a:t>see at once.</a:t>
            </a:r>
            <a:r>
              <a:rPr lang="en-US" altLang="zh-CN" sz="3200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7792" y="4445823"/>
            <a:ext cx="8624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2. It was </a:t>
            </a:r>
            <a:r>
              <a:rPr lang="en-US" altLang="zh-CN" sz="3200" u="sng" dirty="0">
                <a:solidFill>
                  <a:prstClr val="black"/>
                </a:solidFill>
              </a:rPr>
              <a:t> when I was visiting the Great </a:t>
            </a:r>
            <a:r>
              <a:rPr lang="en-US" altLang="zh-CN" sz="3200" u="sng" dirty="0" smtClean="0">
                <a:solidFill>
                  <a:prstClr val="black"/>
                </a:solidFill>
              </a:rPr>
              <a:t>Wall</a:t>
            </a:r>
            <a:r>
              <a:rPr lang="en-US" altLang="zh-CN" sz="3200" dirty="0">
                <a:solidFill>
                  <a:prstClr val="black"/>
                </a:solidFill>
              </a:rPr>
              <a:t> that  I met the foreigner from Canada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7792" y="5541297"/>
            <a:ext cx="82808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3. </a:t>
            </a:r>
            <a:r>
              <a:rPr lang="en-US" altLang="zh-CN" sz="3200" dirty="0" smtClean="0">
                <a:solidFill>
                  <a:prstClr val="black"/>
                </a:solidFill>
              </a:rPr>
              <a:t>It is tomorrow that I am going to attend the meeting.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pic>
        <p:nvPicPr>
          <p:cNvPr id="5123" name="Picture 3" descr="C:\Users\Administrator\Desktop\20130727135552_YJFwF.thumb.600_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888" y="162372"/>
            <a:ext cx="2028825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84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4653136"/>
            <a:ext cx="6804248" cy="374441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  </a:t>
            </a:r>
            <a:endParaRPr lang="en-US" altLang="zh-CN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23528" y="620688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dirty="0">
                <a:solidFill>
                  <a:prstClr val="black"/>
                </a:solidFill>
              </a:rPr>
              <a:t>将下面强调句变成一般句子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205463"/>
            <a:ext cx="8964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</a:rPr>
              <a:t>1) It</a:t>
            </a:r>
            <a:r>
              <a:rPr lang="en-US" altLang="zh-CN" sz="3200" dirty="0">
                <a:solidFill>
                  <a:prstClr val="black"/>
                </a:solidFill>
              </a:rPr>
              <a:t> is the monitor who wins the first prize in the </a:t>
            </a:r>
            <a:endParaRPr lang="en-US" altLang="zh-CN" sz="3200" dirty="0" smtClean="0">
              <a:solidFill>
                <a:prstClr val="black"/>
              </a:solidFill>
            </a:endParaRPr>
          </a:p>
          <a:p>
            <a:r>
              <a:rPr lang="en-US" altLang="zh-CN" sz="3200" dirty="0">
                <a:solidFill>
                  <a:prstClr val="black"/>
                </a:solidFill>
              </a:rPr>
              <a:t> </a:t>
            </a:r>
            <a:r>
              <a:rPr lang="en-US" altLang="zh-CN" sz="3200" dirty="0" smtClean="0">
                <a:solidFill>
                  <a:prstClr val="black"/>
                </a:solidFill>
              </a:rPr>
              <a:t>   exam</a:t>
            </a:r>
            <a:r>
              <a:rPr lang="en-US" altLang="zh-CN" sz="3200" dirty="0">
                <a:solidFill>
                  <a:prstClr val="black"/>
                </a:solidFill>
              </a:rPr>
              <a:t>. 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2420888"/>
            <a:ext cx="8352928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2) It was on October 1st, 1949 that new China </a:t>
            </a:r>
            <a:endParaRPr lang="en-US" altLang="zh-CN" sz="32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en-US" altLang="zh-CN" sz="3200" dirty="0" smtClean="0">
                <a:solidFill>
                  <a:prstClr val="black"/>
                </a:solidFill>
              </a:rPr>
              <a:t>     was</a:t>
            </a:r>
            <a:r>
              <a:rPr lang="en-US" altLang="zh-CN" sz="3200" dirty="0">
                <a:solidFill>
                  <a:prstClr val="black"/>
                </a:solidFill>
              </a:rPr>
              <a:t> founded.</a:t>
            </a:r>
            <a:r>
              <a:rPr lang="zh-CN" altLang="en-US" sz="3200" dirty="0">
                <a:solidFill>
                  <a:prstClr val="black"/>
                </a:solidFill>
              </a:rPr>
              <a:t> 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717032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3</a:t>
            </a:r>
            <a:r>
              <a:rPr lang="en-US" altLang="zh-CN" sz="3200" dirty="0" smtClean="0">
                <a:solidFill>
                  <a:prstClr val="black"/>
                </a:solidFill>
              </a:rPr>
              <a:t>)</a:t>
            </a:r>
            <a:r>
              <a:rPr lang="en-US" altLang="zh-CN" sz="3200" dirty="0">
                <a:solidFill>
                  <a:prstClr val="black"/>
                </a:solidFill>
              </a:rPr>
              <a:t> It was because she was ill that they didn’t ask her to do the job.    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pic>
        <p:nvPicPr>
          <p:cNvPr id="10242" name="Picture 2" descr="C:\Users\Administrator\Desktop\sy_201008311954536670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988" y="4509120"/>
            <a:ext cx="2083475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22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" dur="indefinit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CN" sz="2000" b="1" dirty="0" smtClean="0">
                <a:solidFill>
                  <a:srgbClr val="333333"/>
                </a:solidFill>
                <a:latin typeface="宋体"/>
              </a:rPr>
              <a:t>1.</a:t>
            </a:r>
            <a:r>
              <a:rPr lang="zh-CN" altLang="en-US" sz="2000" b="1" dirty="0" smtClean="0">
                <a:solidFill>
                  <a:srgbClr val="333333"/>
                </a:solidFill>
                <a:latin typeface="宋体"/>
              </a:rPr>
              <a:t>用强调句翻译下列句子</a:t>
            </a:r>
            <a:endParaRPr lang="en-US" altLang="zh-CN" sz="2000" b="1" dirty="0" smtClean="0">
              <a:solidFill>
                <a:srgbClr val="333333"/>
              </a:solidFill>
              <a:latin typeface="宋体"/>
            </a:endParaRPr>
          </a:p>
          <a:p>
            <a:pPr marL="0" indent="0" algn="just">
              <a:buNone/>
            </a:pP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1) _______________(</a:t>
            </a:r>
            <a:r>
              <a:rPr lang="zh-CN" altLang="en-US" sz="2000" dirty="0" smtClean="0">
                <a:solidFill>
                  <a:srgbClr val="333333"/>
                </a:solidFill>
                <a:latin typeface="宋体"/>
              </a:rPr>
              <a:t>正是</a:t>
            </a: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Jefferson</a:t>
            </a:r>
            <a:r>
              <a:rPr lang="zh-CN" altLang="en-US" sz="2000" dirty="0" smtClean="0">
                <a:solidFill>
                  <a:srgbClr val="333333"/>
                </a:solidFill>
                <a:latin typeface="宋体"/>
              </a:rPr>
              <a:t>写下了</a:t>
            </a: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)the Declaration of Independence.</a:t>
            </a:r>
          </a:p>
          <a:p>
            <a:pPr marL="0" indent="0" algn="just">
              <a:buNone/>
            </a:pP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2) _______________(</a:t>
            </a:r>
            <a:r>
              <a:rPr lang="zh-CN" altLang="en-US" sz="2000" dirty="0" smtClean="0">
                <a:solidFill>
                  <a:srgbClr val="333333"/>
                </a:solidFill>
                <a:latin typeface="宋体"/>
              </a:rPr>
              <a:t>作者是带着真挚的情感</a:t>
            </a: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)praises all that is progressive.</a:t>
            </a:r>
          </a:p>
          <a:p>
            <a:pPr marL="0" indent="0" algn="just">
              <a:buNone/>
            </a:pP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3) _______________(</a:t>
            </a:r>
            <a:r>
              <a:rPr lang="zh-CN" altLang="en-US" sz="2000" dirty="0" smtClean="0">
                <a:solidFill>
                  <a:srgbClr val="333333"/>
                </a:solidFill>
                <a:latin typeface="宋体"/>
              </a:rPr>
              <a:t>正是因为水涨了</a:t>
            </a: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)we could not cross the river.</a:t>
            </a:r>
          </a:p>
          <a:p>
            <a:pPr marL="0" indent="0" algn="just">
              <a:buNone/>
            </a:pP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4) _______________(</a:t>
            </a:r>
            <a:r>
              <a:rPr lang="zh-CN" altLang="en-US" sz="2000" dirty="0" smtClean="0">
                <a:solidFill>
                  <a:srgbClr val="333333"/>
                </a:solidFill>
                <a:latin typeface="宋体"/>
              </a:rPr>
              <a:t>人们听见正是</a:t>
            </a: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Jim </a:t>
            </a:r>
            <a:r>
              <a:rPr lang="zh-CN" altLang="en-US" sz="2000" dirty="0" smtClean="0">
                <a:solidFill>
                  <a:srgbClr val="333333"/>
                </a:solidFill>
                <a:latin typeface="宋体"/>
              </a:rPr>
              <a:t>这个无情的家伙</a:t>
            </a: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) shouting at his mother in the dead of night.</a:t>
            </a:r>
          </a:p>
          <a:p>
            <a:pPr marL="0" indent="0" algn="just">
              <a:buNone/>
            </a:pP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5) _______________(</a:t>
            </a:r>
            <a:r>
              <a:rPr lang="zh-CN" altLang="en-US" sz="2000" dirty="0" smtClean="0">
                <a:solidFill>
                  <a:srgbClr val="333333"/>
                </a:solidFill>
                <a:latin typeface="宋体"/>
              </a:rPr>
              <a:t>直到我告诉她</a:t>
            </a:r>
            <a:r>
              <a:rPr lang="en-US" altLang="zh-CN" sz="2000" dirty="0" smtClean="0">
                <a:solidFill>
                  <a:srgbClr val="333333"/>
                </a:solidFill>
                <a:latin typeface="宋体"/>
              </a:rPr>
              <a:t>) Mrs. Williams knew anything about it.</a:t>
            </a:r>
          </a:p>
          <a:p>
            <a:pPr marL="0" indent="0" algn="just">
              <a:buNone/>
            </a:pPr>
            <a:r>
              <a:rPr lang="en-US" altLang="zh-CN" sz="2000" b="1" dirty="0" smtClean="0">
                <a:solidFill>
                  <a:srgbClr val="333333"/>
                </a:solidFill>
                <a:latin typeface="宋体"/>
              </a:rPr>
              <a:t>2.</a:t>
            </a:r>
            <a:r>
              <a:rPr lang="zh-CN" altLang="en-US" sz="2000" b="1" dirty="0" smtClean="0">
                <a:solidFill>
                  <a:srgbClr val="333333"/>
                </a:solidFill>
                <a:latin typeface="宋体"/>
              </a:rPr>
              <a:t>预习强调句的几种基本句式（一般疑问句，特殊疑问句等）</a:t>
            </a:r>
            <a:endParaRPr lang="en-US" altLang="zh-CN" sz="2000" b="1" dirty="0" smtClean="0">
              <a:solidFill>
                <a:srgbClr val="333333"/>
              </a:solidFill>
              <a:latin typeface="宋体"/>
            </a:endParaRPr>
          </a:p>
          <a:p>
            <a:pPr marL="0" indent="0" algn="just">
              <a:buNone/>
            </a:pPr>
            <a:endParaRPr lang="en-US" altLang="zh-CN" sz="2000" dirty="0">
              <a:solidFill>
                <a:srgbClr val="333333"/>
              </a:solidFill>
              <a:latin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1760" y="116632"/>
            <a:ext cx="43204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Homework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594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492" y="5661248"/>
            <a:ext cx="8628980" cy="7920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260648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1.Who did I meet?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5766" y="751343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schemeClr val="accent2"/>
                </a:solidFill>
              </a:rPr>
              <a:t>It was Brit and Robert that you met</a:t>
            </a:r>
            <a:r>
              <a:rPr lang="en-US" altLang="zh-CN" sz="3200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1492" y="1628800"/>
            <a:ext cx="6036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2.Where did I meet them?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1492" y="2213575"/>
            <a:ext cx="89644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000" dirty="0">
                <a:solidFill>
                  <a:schemeClr val="accent2"/>
                </a:solidFill>
              </a:rPr>
              <a:t>It was in the Wal-Mart Supermarket that you met them.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0098" y="3185333"/>
            <a:ext cx="8700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3.When did I meet them?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2963" y="3770108"/>
            <a:ext cx="8892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 smtClean="0">
                <a:solidFill>
                  <a:prstClr val="black"/>
                </a:solidFill>
              </a:rPr>
              <a:t>  </a:t>
            </a:r>
            <a:r>
              <a:rPr lang="en-US" altLang="zh-CN" sz="3200" dirty="0" smtClean="0">
                <a:solidFill>
                  <a:schemeClr val="accent2"/>
                </a:solidFill>
              </a:rPr>
              <a:t>It </a:t>
            </a:r>
            <a:r>
              <a:rPr lang="en-US" altLang="zh-CN" sz="3200" dirty="0">
                <a:solidFill>
                  <a:schemeClr val="accent2"/>
                </a:solidFill>
              </a:rPr>
              <a:t>was about three weeks ago that you met them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5766" y="4644425"/>
            <a:ext cx="8340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4.Who met them?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1492" y="5229200"/>
            <a:ext cx="7116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schemeClr val="accent2"/>
                </a:solidFill>
              </a:rPr>
              <a:t>It was you that met them.</a:t>
            </a:r>
          </a:p>
        </p:txBody>
      </p:sp>
      <p:pic>
        <p:nvPicPr>
          <p:cNvPr id="2050" name="Picture 2" descr="C:\Users\Administrator\Desktop\b20edb1406eabb0894fba39939433cc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995" y="4282408"/>
            <a:ext cx="1748047" cy="246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23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7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8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8" grpId="1"/>
      <p:bldP spid="9" grpId="0"/>
      <p:bldP spid="10" grpId="0"/>
      <p:bldP spid="10" grpId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3316" y="1255985"/>
            <a:ext cx="8304255" cy="3181127"/>
          </a:xfrm>
        </p:spPr>
        <p:txBody>
          <a:bodyPr>
            <a:normAutofit lnSpcReduction="10000"/>
          </a:bodyPr>
          <a:lstStyle/>
          <a:p>
            <a:endParaRPr lang="en-US" altLang="zh-CN" b="1" dirty="0" smtClean="0"/>
          </a:p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It </a:t>
            </a:r>
            <a:r>
              <a:rPr lang="en-US" altLang="zh-CN" dirty="0">
                <a:solidFill>
                  <a:srgbClr val="FF0000"/>
                </a:solidFill>
              </a:rPr>
              <a:t>was </a:t>
            </a:r>
            <a:r>
              <a:rPr lang="en-US" altLang="zh-CN" dirty="0"/>
              <a:t>you </a:t>
            </a:r>
            <a:r>
              <a:rPr lang="en-US" altLang="zh-CN" dirty="0">
                <a:solidFill>
                  <a:srgbClr val="FF0000"/>
                </a:solidFill>
              </a:rPr>
              <a:t>that</a:t>
            </a:r>
            <a:r>
              <a:rPr lang="en-US" altLang="zh-CN" dirty="0"/>
              <a:t> met them</a:t>
            </a:r>
            <a:r>
              <a:rPr lang="en-US" altLang="zh-CN" dirty="0" smtClean="0"/>
              <a:t>.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It was </a:t>
            </a:r>
            <a:r>
              <a:rPr lang="en-US" altLang="zh-CN" dirty="0"/>
              <a:t>Brit and Robert </a:t>
            </a:r>
            <a:r>
              <a:rPr lang="en-US" altLang="zh-CN" dirty="0">
                <a:solidFill>
                  <a:srgbClr val="FF0000"/>
                </a:solidFill>
              </a:rPr>
              <a:t>that</a:t>
            </a:r>
            <a:r>
              <a:rPr lang="en-US" altLang="zh-CN" dirty="0"/>
              <a:t> you met. </a:t>
            </a:r>
            <a:endParaRPr lang="en-US" altLang="zh-CN" dirty="0" smtClean="0"/>
          </a:p>
          <a:p>
            <a:pPr marL="0" lv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It was </a:t>
            </a:r>
            <a:r>
              <a:rPr lang="en-US" altLang="zh-CN" dirty="0">
                <a:solidFill>
                  <a:prstClr val="black"/>
                </a:solidFill>
              </a:rPr>
              <a:t>about three weeks ago </a:t>
            </a:r>
            <a:r>
              <a:rPr lang="en-US" altLang="zh-CN" dirty="0">
                <a:solidFill>
                  <a:srgbClr val="FF0000"/>
                </a:solidFill>
              </a:rPr>
              <a:t>that</a:t>
            </a:r>
            <a:r>
              <a:rPr lang="en-US" altLang="zh-CN" dirty="0">
                <a:solidFill>
                  <a:prstClr val="black"/>
                </a:solidFill>
              </a:rPr>
              <a:t> you met </a:t>
            </a:r>
            <a:r>
              <a:rPr lang="en-US" altLang="zh-CN" dirty="0" smtClean="0">
                <a:solidFill>
                  <a:prstClr val="black"/>
                </a:solidFill>
              </a:rPr>
              <a:t>them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It was </a:t>
            </a:r>
            <a:r>
              <a:rPr lang="en-US" altLang="zh-CN" dirty="0"/>
              <a:t>in the Wal-Mart Supermarket </a:t>
            </a:r>
            <a:r>
              <a:rPr lang="en-US" altLang="zh-CN" dirty="0">
                <a:solidFill>
                  <a:srgbClr val="FF0000"/>
                </a:solidFill>
              </a:rPr>
              <a:t>that</a:t>
            </a:r>
            <a:r>
              <a:rPr lang="en-US" altLang="zh-CN" dirty="0"/>
              <a:t> you met them. 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09166" y="332656"/>
            <a:ext cx="65472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Observing  &amp;  Finding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5377546"/>
            <a:ext cx="6649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600" b="1" dirty="0" smtClean="0">
                <a:solidFill>
                  <a:srgbClr val="00B050"/>
                </a:solidFill>
              </a:rPr>
              <a:t>It</a:t>
            </a:r>
            <a:r>
              <a:rPr lang="en-US" altLang="zh-CN" sz="3600" b="1" dirty="0">
                <a:solidFill>
                  <a:srgbClr val="00B050"/>
                </a:solidFill>
              </a:rPr>
              <a:t> was + </a:t>
            </a:r>
            <a:r>
              <a:rPr lang="zh-CN" altLang="en-US" sz="3600" b="1" dirty="0">
                <a:solidFill>
                  <a:srgbClr val="00B050"/>
                </a:solidFill>
              </a:rPr>
              <a:t>被强调部分</a:t>
            </a:r>
            <a:r>
              <a:rPr lang="en-US" altLang="zh-CN" sz="3600" b="1" dirty="0">
                <a:solidFill>
                  <a:srgbClr val="00B050"/>
                </a:solidFill>
              </a:rPr>
              <a:t>+ that + </a:t>
            </a:r>
            <a:r>
              <a:rPr lang="zh-CN" altLang="en-US" sz="3600" b="1" dirty="0">
                <a:solidFill>
                  <a:srgbClr val="00B050"/>
                </a:solidFill>
              </a:rPr>
              <a:t>其他</a:t>
            </a:r>
            <a:endParaRPr lang="en-US" altLang="zh-CN" sz="36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5157" y="4572417"/>
            <a:ext cx="7031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srgbClr val="00B050"/>
                </a:solidFill>
              </a:rPr>
              <a:t>Sentence Structure :</a:t>
            </a:r>
          </a:p>
        </p:txBody>
      </p:sp>
    </p:spTree>
    <p:extLst>
      <p:ext uri="{BB962C8B-B14F-4D97-AF65-F5344CB8AC3E}">
        <p14:creationId xmlns:p14="http://schemas.microsoft.com/office/powerpoint/2010/main" val="343505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340768"/>
            <a:ext cx="77768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强调句的基本结构</a:t>
            </a:r>
            <a:endParaRPr lang="zh-CN" altLang="en-US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90520" y="2967335"/>
            <a:ext cx="6362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The Emphatic </a:t>
            </a:r>
            <a:r>
              <a:rPr lang="en-US" altLang="zh-CN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Pattern</a:t>
            </a:r>
            <a:endParaRPr lang="en-US" altLang="zh-CN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099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5544" y="4661312"/>
            <a:ext cx="8424936" cy="29523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i="1" dirty="0" smtClean="0">
                <a:solidFill>
                  <a:srgbClr val="FF0000"/>
                </a:solidFill>
              </a:rPr>
              <a:t>It </a:t>
            </a:r>
            <a:r>
              <a:rPr lang="en-US" altLang="zh-CN" b="1" i="1" dirty="0">
                <a:solidFill>
                  <a:srgbClr val="FF0000"/>
                </a:solidFill>
              </a:rPr>
              <a:t>is/ was + </a:t>
            </a:r>
            <a:r>
              <a:rPr lang="zh-CN" altLang="en-US" b="1" i="1" dirty="0">
                <a:solidFill>
                  <a:srgbClr val="FF0000"/>
                </a:solidFill>
              </a:rPr>
              <a:t>被强调</a:t>
            </a:r>
            <a:r>
              <a:rPr lang="zh-CN" altLang="en-US" b="1" i="1" dirty="0" smtClean="0">
                <a:solidFill>
                  <a:srgbClr val="FF0000"/>
                </a:solidFill>
              </a:rPr>
              <a:t>部分</a:t>
            </a:r>
            <a:r>
              <a:rPr lang="en-US" altLang="zh-CN" b="1" i="1" dirty="0" smtClean="0">
                <a:solidFill>
                  <a:srgbClr val="FF0000"/>
                </a:solidFill>
              </a:rPr>
              <a:t>+ </a:t>
            </a:r>
            <a:r>
              <a:rPr lang="en-US" altLang="zh-CN" b="1" i="1" dirty="0">
                <a:solidFill>
                  <a:srgbClr val="FF0000"/>
                </a:solidFill>
              </a:rPr>
              <a:t>that/ </a:t>
            </a:r>
            <a:r>
              <a:rPr lang="en-US" altLang="zh-CN" b="1" i="1" dirty="0" smtClean="0">
                <a:solidFill>
                  <a:srgbClr val="FF0000"/>
                </a:solidFill>
              </a:rPr>
              <a:t>who+ </a:t>
            </a:r>
            <a:r>
              <a:rPr lang="zh-CN" altLang="en-US" b="1" i="1" dirty="0">
                <a:solidFill>
                  <a:srgbClr val="FF0000"/>
                </a:solidFill>
              </a:rPr>
              <a:t>其他部分。</a:t>
            </a:r>
            <a:endParaRPr lang="en-US" altLang="zh-CN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39752" y="116632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强调句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63888" y="1484784"/>
            <a:ext cx="4536504" cy="324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 smtClean="0">
                <a:solidFill>
                  <a:prstClr val="black"/>
                </a:solidFill>
              </a:rPr>
              <a:t>Definition</a:t>
            </a:r>
            <a:r>
              <a:rPr lang="en-US" altLang="zh-CN" sz="3200" dirty="0">
                <a:solidFill>
                  <a:prstClr val="black"/>
                </a:solidFill>
              </a:rPr>
              <a:t>:</a:t>
            </a:r>
            <a:r>
              <a:rPr lang="zh-CN" altLang="en-US" sz="3200" dirty="0">
                <a:solidFill>
                  <a:prstClr val="black"/>
                </a:solidFill>
              </a:rPr>
              <a:t>强调句型是</a:t>
            </a:r>
            <a:r>
              <a:rPr lang="zh-CN" altLang="en-US" sz="3200" dirty="0" smtClean="0">
                <a:solidFill>
                  <a:prstClr val="black"/>
                </a:solidFill>
              </a:rPr>
              <a:t>通过强调词</a:t>
            </a:r>
            <a:r>
              <a:rPr lang="en-US" altLang="zh-CN" sz="3200" dirty="0" smtClean="0">
                <a:solidFill>
                  <a:prstClr val="black"/>
                </a:solidFill>
              </a:rPr>
              <a:t>it</a:t>
            </a:r>
            <a:r>
              <a:rPr lang="zh-CN" altLang="en-US" sz="3200" dirty="0" smtClean="0">
                <a:solidFill>
                  <a:prstClr val="black"/>
                </a:solidFill>
              </a:rPr>
              <a:t>来</a:t>
            </a:r>
            <a:r>
              <a:rPr lang="zh-CN" altLang="en-US" sz="3200" dirty="0">
                <a:solidFill>
                  <a:prstClr val="black"/>
                </a:solidFill>
              </a:rPr>
              <a:t>改变句子结构，使句子的某一成分受到</a:t>
            </a:r>
            <a:r>
              <a:rPr lang="zh-CN" altLang="en-US" sz="3200" dirty="0" smtClean="0">
                <a:solidFill>
                  <a:prstClr val="black"/>
                </a:solidFill>
              </a:rPr>
              <a:t>强调。</a:t>
            </a:r>
            <a:endParaRPr lang="en-US" altLang="zh-CN" sz="32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Pattern: </a:t>
            </a:r>
          </a:p>
          <a:p>
            <a:pPr lvl="0">
              <a:spcBef>
                <a:spcPct val="20000"/>
              </a:spcBef>
            </a:pPr>
            <a:endParaRPr lang="en-US" altLang="zh-CN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92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哪些句子成分可充当被强调部分？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dirty="0" smtClean="0">
                <a:solidFill>
                  <a:srgbClr val="FF0000"/>
                </a:solidFill>
              </a:rPr>
              <a:t>  I </a:t>
            </a:r>
            <a:r>
              <a:rPr lang="en-US" altLang="zh-CN" sz="4400" dirty="0" smtClean="0">
                <a:solidFill>
                  <a:srgbClr val="00B050"/>
                </a:solidFill>
              </a:rPr>
              <a:t>saw</a:t>
            </a:r>
            <a:r>
              <a:rPr lang="en-US" altLang="zh-CN" sz="4400" dirty="0" smtClean="0"/>
              <a:t> </a:t>
            </a:r>
            <a:r>
              <a:rPr lang="en-US" altLang="zh-CN" sz="4400" dirty="0" smtClean="0">
                <a:solidFill>
                  <a:srgbClr val="0070C0"/>
                </a:solidFill>
              </a:rPr>
              <a:t>the man </a:t>
            </a:r>
            <a:r>
              <a:rPr lang="en-US" altLang="zh-CN" sz="4400" dirty="0" smtClean="0">
                <a:solidFill>
                  <a:schemeClr val="accent2"/>
                </a:solidFill>
              </a:rPr>
              <a:t>in the park</a:t>
            </a:r>
            <a:r>
              <a:rPr lang="en-US" altLang="zh-CN" sz="4400" dirty="0" smtClean="0"/>
              <a:t> </a:t>
            </a:r>
            <a:r>
              <a:rPr lang="en-US" altLang="zh-CN" sz="4400" dirty="0" smtClean="0">
                <a:solidFill>
                  <a:schemeClr val="accent1">
                    <a:lumMod val="50000"/>
                  </a:schemeClr>
                </a:solidFill>
              </a:rPr>
              <a:t>yesterday.</a:t>
            </a:r>
          </a:p>
        </p:txBody>
      </p:sp>
      <p:sp>
        <p:nvSpPr>
          <p:cNvPr id="4" name="椭圆形标注 3"/>
          <p:cNvSpPr/>
          <p:nvPr/>
        </p:nvSpPr>
        <p:spPr>
          <a:xfrm>
            <a:off x="323528" y="908720"/>
            <a:ext cx="720080" cy="72008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主语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1187624" y="908720"/>
            <a:ext cx="720080" cy="72008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谓语</a:t>
            </a:r>
            <a:endParaRPr lang="zh-CN" altLang="en-US" sz="2400" b="1" dirty="0"/>
          </a:p>
        </p:txBody>
      </p:sp>
      <p:sp>
        <p:nvSpPr>
          <p:cNvPr id="6" name="椭圆形标注 5"/>
          <p:cNvSpPr/>
          <p:nvPr/>
        </p:nvSpPr>
        <p:spPr>
          <a:xfrm>
            <a:off x="2627784" y="764704"/>
            <a:ext cx="864096" cy="86409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宾语</a:t>
            </a:r>
            <a:endParaRPr lang="zh-CN" altLang="en-US" sz="2400" b="1" dirty="0"/>
          </a:p>
        </p:txBody>
      </p:sp>
      <p:sp>
        <p:nvSpPr>
          <p:cNvPr id="7" name="椭圆形标注 6"/>
          <p:cNvSpPr/>
          <p:nvPr/>
        </p:nvSpPr>
        <p:spPr>
          <a:xfrm>
            <a:off x="4932040" y="260648"/>
            <a:ext cx="1296144" cy="136815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地点状语</a:t>
            </a:r>
            <a:endParaRPr lang="zh-CN" altLang="en-US" sz="2800" b="1" dirty="0"/>
          </a:p>
        </p:txBody>
      </p:sp>
      <p:sp>
        <p:nvSpPr>
          <p:cNvPr id="8" name="椭圆形标注 7"/>
          <p:cNvSpPr/>
          <p:nvPr/>
        </p:nvSpPr>
        <p:spPr>
          <a:xfrm>
            <a:off x="7164288" y="260648"/>
            <a:ext cx="1440160" cy="136815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时间状语</a:t>
            </a:r>
            <a:endParaRPr lang="zh-CN" alt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784294" y="5452622"/>
            <a:ext cx="87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800" dirty="0" smtClean="0">
                <a:solidFill>
                  <a:prstClr val="black"/>
                </a:solidFill>
              </a:rPr>
              <a:t>It </a:t>
            </a:r>
            <a:r>
              <a:rPr lang="en-US" altLang="zh-CN" sz="2800" dirty="0">
                <a:solidFill>
                  <a:prstClr val="black"/>
                </a:solidFill>
              </a:rPr>
              <a:t>was yesterday that I saw the man in the </a:t>
            </a:r>
            <a:r>
              <a:rPr lang="en-US" altLang="zh-CN" sz="2800" dirty="0" smtClean="0">
                <a:solidFill>
                  <a:prstClr val="black"/>
                </a:solidFill>
              </a:rPr>
              <a:t>park</a:t>
            </a:r>
            <a:endParaRPr lang="en-US" altLang="zh-CN" sz="28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5975842"/>
            <a:ext cx="774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800" dirty="0" smtClean="0">
                <a:solidFill>
                  <a:prstClr val="black"/>
                </a:solidFill>
              </a:rPr>
              <a:t>   Conclusion:   </a:t>
            </a:r>
            <a:r>
              <a:rPr lang="zh-CN" altLang="en-US" sz="2800" dirty="0" smtClean="0">
                <a:solidFill>
                  <a:prstClr val="black"/>
                </a:solidFill>
              </a:rPr>
              <a:t>主语   </a:t>
            </a:r>
            <a:r>
              <a:rPr lang="zh-CN" altLang="en-US" sz="2800" dirty="0">
                <a:solidFill>
                  <a:prstClr val="black"/>
                </a:solidFill>
              </a:rPr>
              <a:t>宾语  状语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504" y="2492896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dirty="0">
                <a:solidFill>
                  <a:prstClr val="black"/>
                </a:solidFill>
              </a:rPr>
              <a:t>用</a:t>
            </a:r>
            <a:r>
              <a:rPr lang="en-US" altLang="zh-CN" sz="3200" dirty="0">
                <a:solidFill>
                  <a:prstClr val="black"/>
                </a:solidFill>
              </a:rPr>
              <a:t>It is/ was + </a:t>
            </a:r>
            <a:r>
              <a:rPr lang="zh-CN" altLang="en-US" sz="3200" dirty="0">
                <a:solidFill>
                  <a:prstClr val="black"/>
                </a:solidFill>
              </a:rPr>
              <a:t>被强调部分</a:t>
            </a:r>
            <a:r>
              <a:rPr lang="en-US" altLang="zh-CN" sz="3200" dirty="0">
                <a:solidFill>
                  <a:prstClr val="black"/>
                </a:solidFill>
              </a:rPr>
              <a:t>+ that/ who+ </a:t>
            </a:r>
            <a:r>
              <a:rPr lang="zh-CN" altLang="en-US" sz="3200" dirty="0">
                <a:solidFill>
                  <a:prstClr val="black"/>
                </a:solidFill>
              </a:rPr>
              <a:t>其他部分：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4706" y="3056095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强调主语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780890" y="3080676"/>
            <a:ext cx="716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800" dirty="0">
                <a:solidFill>
                  <a:prstClr val="black"/>
                </a:solidFill>
              </a:rPr>
              <a:t>It was I that saw the man in the park yesterday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4706" y="360389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dirty="0">
                <a:solidFill>
                  <a:prstClr val="black"/>
                </a:solidFill>
              </a:rPr>
              <a:t>强调谓语</a:t>
            </a:r>
            <a:endParaRPr lang="en-US" altLang="zh-CN" sz="280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3508" y="4162538"/>
            <a:ext cx="1637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</a:rPr>
              <a:t>强调宾语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751769" y="4127116"/>
            <a:ext cx="6981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800" dirty="0">
                <a:solidFill>
                  <a:prstClr val="black"/>
                </a:solidFill>
              </a:rPr>
              <a:t>It was the man that I saw in the park yesterday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1338" y="479370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强调地状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729656" y="4761399"/>
            <a:ext cx="7012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800" dirty="0">
                <a:solidFill>
                  <a:prstClr val="black"/>
                </a:solidFill>
              </a:rPr>
              <a:t>It was in the park that I saw the man yesterday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7944" y="5452622"/>
            <a:ext cx="1609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</a:rPr>
              <a:t>强调时状</a:t>
            </a:r>
            <a:endParaRPr lang="zh-CN" altLang="en-US" dirty="0"/>
          </a:p>
        </p:txBody>
      </p:sp>
      <p:pic>
        <p:nvPicPr>
          <p:cNvPr id="7173" name="Picture 5" descr="C:\Users\Administrator\Desktop\201032019262740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47851"/>
            <a:ext cx="764282" cy="76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06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24136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It is/ was + </a:t>
            </a:r>
            <a:r>
              <a:rPr lang="zh-CN" altLang="en-US" sz="3600" dirty="0"/>
              <a:t>被强调部分</a:t>
            </a:r>
            <a:r>
              <a:rPr lang="en-US" altLang="zh-CN" sz="3600" dirty="0"/>
              <a:t>+ that/ who+ </a:t>
            </a:r>
            <a:r>
              <a:rPr lang="zh-CN" altLang="en-US" sz="3600" dirty="0"/>
              <a:t>其他部分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20272" y="458781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/>
              <a:t>when</a:t>
            </a:r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13213" y="5022998"/>
            <a:ext cx="1296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where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1340768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dirty="0">
                <a:solidFill>
                  <a:prstClr val="black"/>
                </a:solidFill>
              </a:rPr>
              <a:t>注意：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925543"/>
            <a:ext cx="8892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1.</a:t>
            </a:r>
            <a:r>
              <a:rPr lang="zh-CN" altLang="en-US" sz="3200" dirty="0">
                <a:solidFill>
                  <a:prstClr val="black"/>
                </a:solidFill>
              </a:rPr>
              <a:t>在这个句型中，</a:t>
            </a:r>
            <a:r>
              <a:rPr lang="en-US" altLang="zh-CN" sz="3200" dirty="0">
                <a:solidFill>
                  <a:prstClr val="black"/>
                </a:solidFill>
              </a:rPr>
              <a:t>it</a:t>
            </a:r>
            <a:r>
              <a:rPr lang="zh-CN" altLang="en-US" sz="3200" dirty="0">
                <a:solidFill>
                  <a:prstClr val="black"/>
                </a:solidFill>
              </a:rPr>
              <a:t>和</a:t>
            </a:r>
            <a:r>
              <a:rPr lang="en-US" altLang="zh-CN" sz="3200" dirty="0">
                <a:solidFill>
                  <a:prstClr val="black"/>
                </a:solidFill>
              </a:rPr>
              <a:t>that</a:t>
            </a:r>
            <a:r>
              <a:rPr lang="zh-CN" altLang="en-US" sz="3200" dirty="0">
                <a:solidFill>
                  <a:prstClr val="black"/>
                </a:solidFill>
              </a:rPr>
              <a:t>不充当成分，没有词汇意义。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439" y="2990180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dirty="0">
                <a:solidFill>
                  <a:prstClr val="black"/>
                </a:solidFill>
              </a:rPr>
              <a:t>2.</a:t>
            </a:r>
            <a:r>
              <a:rPr lang="zh-CN" altLang="en-US" sz="3200" dirty="0">
                <a:solidFill>
                  <a:prstClr val="black"/>
                </a:solidFill>
              </a:rPr>
              <a:t>强调句的时态要和原句保持一致。现在时态用</a:t>
            </a:r>
            <a:r>
              <a:rPr lang="en-US" altLang="zh-CN" sz="3200" dirty="0">
                <a:solidFill>
                  <a:prstClr val="black"/>
                </a:solidFill>
              </a:rPr>
              <a:t>is</a:t>
            </a:r>
            <a:r>
              <a:rPr lang="zh-CN" altLang="en-US" sz="3200" dirty="0">
                <a:solidFill>
                  <a:prstClr val="black"/>
                </a:solidFill>
              </a:rPr>
              <a:t>，过去时态用</a:t>
            </a:r>
            <a:r>
              <a:rPr lang="en-US" altLang="zh-CN" sz="3200" dirty="0">
                <a:solidFill>
                  <a:prstClr val="black"/>
                </a:solidFill>
              </a:rPr>
              <a:t>was.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7289" y="3991946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200" smtClean="0">
                <a:solidFill>
                  <a:prstClr val="black"/>
                </a:solidFill>
              </a:rPr>
              <a:t>3.</a:t>
            </a:r>
            <a:r>
              <a:rPr lang="zh-CN" altLang="en-US" sz="3200" smtClean="0">
                <a:solidFill>
                  <a:prstClr val="black"/>
                </a:solidFill>
              </a:rPr>
              <a:t>被强调成分是人时，从句可用</a:t>
            </a:r>
            <a:r>
              <a:rPr lang="en-US" altLang="zh-CN" sz="3200" smtClean="0">
                <a:solidFill>
                  <a:prstClr val="black"/>
                </a:solidFill>
              </a:rPr>
              <a:t>that</a:t>
            </a:r>
            <a:r>
              <a:rPr lang="zh-CN" altLang="en-US" sz="3200" smtClean="0">
                <a:solidFill>
                  <a:prstClr val="black"/>
                </a:solidFill>
              </a:rPr>
              <a:t>或</a:t>
            </a:r>
            <a:r>
              <a:rPr lang="en-US" altLang="zh-CN" sz="3200" smtClean="0">
                <a:solidFill>
                  <a:prstClr val="black"/>
                </a:solidFill>
              </a:rPr>
              <a:t>who</a:t>
            </a:r>
            <a:r>
              <a:rPr lang="zh-CN" altLang="en-US" sz="3200" smtClean="0">
                <a:solidFill>
                  <a:prstClr val="black"/>
                </a:solidFill>
              </a:rPr>
              <a:t>引导。被强调成分为时间状语时，从句不用</a:t>
            </a:r>
            <a:r>
              <a:rPr lang="en-US" altLang="zh-CN" sz="3200" smtClean="0">
                <a:solidFill>
                  <a:prstClr val="black"/>
                </a:solidFill>
              </a:rPr>
              <a:t>_______</a:t>
            </a:r>
            <a:r>
              <a:rPr lang="zh-CN" altLang="en-US" sz="3200" smtClean="0">
                <a:solidFill>
                  <a:prstClr val="black"/>
                </a:solidFill>
              </a:rPr>
              <a:t>引导；为地点状语时，不用  </a:t>
            </a:r>
            <a:r>
              <a:rPr lang="en-US" altLang="zh-CN" sz="3200" smtClean="0">
                <a:solidFill>
                  <a:prstClr val="black"/>
                </a:solidFill>
              </a:rPr>
              <a:t>_____</a:t>
            </a:r>
            <a:r>
              <a:rPr lang="zh-CN" altLang="en-US" sz="3200" smtClean="0">
                <a:solidFill>
                  <a:prstClr val="black"/>
                </a:solidFill>
              </a:rPr>
              <a:t> </a:t>
            </a:r>
            <a:r>
              <a:rPr lang="en-US" altLang="zh-CN" sz="3200" smtClean="0">
                <a:solidFill>
                  <a:prstClr val="black"/>
                </a:solidFill>
              </a:rPr>
              <a:t>  </a:t>
            </a:r>
            <a:r>
              <a:rPr lang="zh-CN" altLang="en-US" sz="3200" smtClean="0">
                <a:solidFill>
                  <a:prstClr val="black"/>
                </a:solidFill>
              </a:rPr>
              <a:t>而都要使用连词</a:t>
            </a:r>
            <a:r>
              <a:rPr lang="en-US" altLang="zh-CN" sz="3200" smtClean="0">
                <a:solidFill>
                  <a:prstClr val="black"/>
                </a:solidFill>
              </a:rPr>
              <a:t>that</a:t>
            </a:r>
            <a:r>
              <a:rPr lang="zh-CN" altLang="en-US" sz="3200" smtClean="0">
                <a:solidFill>
                  <a:prstClr val="black"/>
                </a:solidFill>
              </a:rPr>
              <a:t>。 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07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sz="3600" dirty="0">
                <a:solidFill>
                  <a:prstClr val="black"/>
                </a:solidFill>
              </a:rPr>
              <a:t>It is/ was + </a:t>
            </a:r>
            <a:r>
              <a:rPr lang="zh-CN" altLang="en-US" sz="3600" dirty="0">
                <a:solidFill>
                  <a:prstClr val="black"/>
                </a:solidFill>
              </a:rPr>
              <a:t>被强调部分</a:t>
            </a:r>
            <a:r>
              <a:rPr lang="en-US" altLang="zh-CN" sz="3600" dirty="0">
                <a:solidFill>
                  <a:prstClr val="black"/>
                </a:solidFill>
              </a:rPr>
              <a:t>+ that/ who+ </a:t>
            </a:r>
            <a:r>
              <a:rPr lang="zh-CN" altLang="en-US" sz="3600" dirty="0">
                <a:solidFill>
                  <a:prstClr val="black"/>
                </a:solidFill>
              </a:rPr>
              <a:t>其他</a:t>
            </a:r>
            <a:r>
              <a:rPr lang="zh-CN" altLang="en-US" sz="3600" dirty="0" smtClean="0">
                <a:solidFill>
                  <a:prstClr val="black"/>
                </a:solidFill>
              </a:rPr>
              <a:t>部</a:t>
            </a:r>
            <a:r>
              <a:rPr lang="en-US" altLang="zh-CN" sz="3600" dirty="0" smtClean="0">
                <a:solidFill>
                  <a:prstClr val="black"/>
                </a:solidFill>
              </a:rPr>
              <a:t/>
            </a:r>
            <a:br>
              <a:rPr lang="en-US" altLang="zh-CN" sz="3600" dirty="0" smtClean="0">
                <a:solidFill>
                  <a:prstClr val="black"/>
                </a:solidFill>
              </a:rPr>
            </a:br>
            <a:r>
              <a:rPr lang="zh-CN" altLang="en-US" sz="3600" dirty="0" smtClean="0">
                <a:solidFill>
                  <a:prstClr val="black"/>
                </a:solidFill>
              </a:rPr>
              <a:t>注意：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altLang="zh-CN" dirty="0">
                <a:solidFill>
                  <a:prstClr val="black"/>
                </a:solidFill>
              </a:rPr>
              <a:t>4</a:t>
            </a:r>
            <a:r>
              <a:rPr lang="zh-CN" altLang="en-US" dirty="0">
                <a:solidFill>
                  <a:prstClr val="black"/>
                </a:solidFill>
              </a:rPr>
              <a:t>、 无论被强调成分为单复数，强调句主句谓语动词要用单数，即为      </a:t>
            </a:r>
            <a:r>
              <a:rPr lang="en-US" altLang="zh-CN" dirty="0">
                <a:solidFill>
                  <a:prstClr val="black"/>
                </a:solidFill>
              </a:rPr>
              <a:t>It is(was)…that(who)</a:t>
            </a:r>
            <a:r>
              <a:rPr lang="zh-CN" altLang="en-US" dirty="0">
                <a:solidFill>
                  <a:prstClr val="black"/>
                </a:solidFill>
              </a:rPr>
              <a:t>的形式。    * 但若被强调成分是主语，从句谓语动词仍需与之保持</a:t>
            </a:r>
            <a:r>
              <a:rPr lang="zh-CN" altLang="en-US" dirty="0" smtClean="0">
                <a:solidFill>
                  <a:prstClr val="black"/>
                </a:solidFill>
              </a:rPr>
              <a:t>一致</a:t>
            </a:r>
            <a:r>
              <a:rPr lang="zh-CN" altLang="en-US" dirty="0">
                <a:solidFill>
                  <a:prstClr val="black"/>
                </a:solidFill>
              </a:rPr>
              <a:t>。</a:t>
            </a:r>
            <a:endParaRPr lang="en-US" altLang="zh-CN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altLang="zh-CN" dirty="0" err="1" smtClean="0">
                <a:solidFill>
                  <a:prstClr val="black"/>
                </a:solidFill>
              </a:rPr>
              <a:t>eg</a:t>
            </a:r>
            <a:r>
              <a:rPr lang="en-US" altLang="zh-CN" dirty="0">
                <a:solidFill>
                  <a:prstClr val="black"/>
                </a:solidFill>
              </a:rPr>
              <a:t>. It is I who am wrong. </a:t>
            </a:r>
            <a:endParaRPr lang="zh-CN" altLang="en-US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pic>
        <p:nvPicPr>
          <p:cNvPr id="4098" name="Picture 2" descr="C:\Users\Administrator\Desktop\t011f214dadc9fee2d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445321"/>
            <a:ext cx="2087563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76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1484784"/>
            <a:ext cx="8229600" cy="1143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altLang="zh-CN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Exercise</a:t>
            </a:r>
            <a:r>
              <a:rPr lang="zh-CN" altLang="en-US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/>
            </a:r>
            <a:br>
              <a:rPr lang="zh-CN" altLang="en-US" sz="9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</a:br>
            <a:endParaRPr lang="zh-CN" altLang="en-US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6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619</Words>
  <Application>Microsoft Office PowerPoint</Application>
  <PresentationFormat>全屏显示(4:3)</PresentationFormat>
  <Paragraphs>95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哪些句子成分可充当被强调部分？</vt:lpstr>
      <vt:lpstr>It is/ was + 被强调部分+ that/ who+ 其他部分</vt:lpstr>
      <vt:lpstr>It is/ was + 被强调部分+ that/ who+ 其他部 注意：</vt:lpstr>
      <vt:lpstr>Exercise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强调句的基本结构</dc:title>
  <dc:creator>Administrator</dc:creator>
  <cp:lastModifiedBy>微软用户</cp:lastModifiedBy>
  <cp:revision>49</cp:revision>
  <dcterms:created xsi:type="dcterms:W3CDTF">2014-05-17T01:56:42Z</dcterms:created>
  <dcterms:modified xsi:type="dcterms:W3CDTF">2014-05-20T13:42:48Z</dcterms:modified>
</cp:coreProperties>
</file>