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1"/>
  </p:notesMasterIdLst>
  <p:sldIdLst>
    <p:sldId id="259" r:id="rId6"/>
    <p:sldId id="346" r:id="rId7"/>
    <p:sldId id="269" r:id="rId8"/>
    <p:sldId id="275" r:id="rId9"/>
    <p:sldId id="279" r:id="rId10"/>
    <p:sldId id="318" r:id="rId11"/>
    <p:sldId id="369" r:id="rId12"/>
    <p:sldId id="284" r:id="rId13"/>
    <p:sldId id="282" r:id="rId14"/>
    <p:sldId id="319" r:id="rId15"/>
    <p:sldId id="290" r:id="rId16"/>
    <p:sldId id="336" r:id="rId17"/>
    <p:sldId id="378" r:id="rId18"/>
    <p:sldId id="321" r:id="rId19"/>
    <p:sldId id="34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97"/>
    <a:srgbClr val="FFFD3D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6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" Target="slide11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7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slide" Target="slide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7.xml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内容占位符 8" descr="春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0" y="0"/>
            <a:ext cx="4573905" cy="3329940"/>
          </a:xfrm>
          <a:prstGeom prst="rect">
            <a:avLst/>
          </a:prstGeom>
        </p:spPr>
      </p:pic>
      <p:pic>
        <p:nvPicPr>
          <p:cNvPr id="10" name="图片 9" descr="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340" y="0"/>
            <a:ext cx="4518660" cy="3329940"/>
          </a:xfrm>
          <a:prstGeom prst="rect">
            <a:avLst/>
          </a:prstGeom>
        </p:spPr>
      </p:pic>
      <p:pic>
        <p:nvPicPr>
          <p:cNvPr id="11" name="图片 10" descr="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82010"/>
            <a:ext cx="4575175" cy="3609340"/>
          </a:xfrm>
          <a:prstGeom prst="rect">
            <a:avLst/>
          </a:prstGeom>
        </p:spPr>
      </p:pic>
      <p:pic>
        <p:nvPicPr>
          <p:cNvPr id="12" name="图片 11" descr="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5340" y="3381375"/>
            <a:ext cx="4518660" cy="36099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80105" y="0"/>
            <a:ext cx="1194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春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9565" y="0"/>
            <a:ext cx="1194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夏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80105" y="3382010"/>
            <a:ext cx="1194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秋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49565" y="3381375"/>
            <a:ext cx="1194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冬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3" descr="礼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36512"/>
            <a:ext cx="9170987" cy="7351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247900" y="-352425"/>
            <a:ext cx="4508500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优</a:t>
            </a:r>
            <a:endParaRPr lang="zh-CN" altLang="en-US" sz="3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十字星 2">
            <a:hlinkClick r:id="rId2" action="ppaction://hlinksldjump"/>
          </p:cNvPr>
          <p:cNvSpPr/>
          <p:nvPr/>
        </p:nvSpPr>
        <p:spPr>
          <a:xfrm>
            <a:off x="6372225" y="188913"/>
            <a:ext cx="863600" cy="863600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45575" cy="846138"/>
          </a:xfrm>
        </p:spPr>
        <p:txBody>
          <a:bodyPr anchor="b"/>
          <a:p>
            <a:pPr defTabSz="914400">
              <a:buNone/>
            </a:pPr>
            <a:r>
              <a:rPr lang="zh-CN" altLang="en-US" sz="5400" b="1" kern="1200" baseline="0">
                <a:latin typeface="楷体" panose="02010609060101010101" charset="-122"/>
                <a:ea typeface="楷体" panose="02010609060101010101" charset="-122"/>
                <a:cs typeface="+mj-cs"/>
              </a:rPr>
              <a:t>换 一 换 识 字 法</a:t>
            </a:r>
            <a:endParaRPr lang="zh-CN" altLang="en-US" sz="5400" b="1" kern="1200" baseline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9460" name="文本占位符 2"/>
          <p:cNvSpPr>
            <a:spLocks noGrp="1"/>
          </p:cNvSpPr>
          <p:nvPr>
            <p:ph type="body" idx="1"/>
          </p:nvPr>
        </p:nvSpPr>
        <p:spPr>
          <a:xfrm>
            <a:off x="0" y="846455"/>
            <a:ext cx="9147175" cy="5622925"/>
          </a:xfrm>
        </p:spPr>
        <p:txBody>
          <a:bodyPr anchor="t"/>
          <a:p>
            <a:pPr defTabSz="914400"/>
            <a:endParaRPr lang="en-US" altLang="zh-CN" sz="80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“</a:t>
            </a:r>
            <a:r>
              <a:rPr lang="zh-CN" altLang="en-US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优</a:t>
            </a:r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”    “</a:t>
            </a:r>
            <a:r>
              <a:rPr lang="zh-CN" altLang="en-US" sz="8000" b="1" kern="1200" baseline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就</a:t>
            </a:r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”</a:t>
            </a:r>
            <a:endParaRPr lang="en-US" altLang="zh-CN" sz="80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“亻”</a:t>
            </a:r>
            <a:r>
              <a:rPr lang="zh-CN" altLang="en-US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换为</a:t>
            </a:r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“</a:t>
            </a:r>
            <a:r>
              <a:rPr lang="zh-CN" altLang="en-US" sz="8000" b="1" kern="1200" baseline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京</a:t>
            </a:r>
            <a:r>
              <a:rPr lang="en-US" altLang="zh-CN" sz="80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”</a:t>
            </a:r>
            <a:endParaRPr lang="en-US" altLang="zh-CN" sz="80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335338" y="2943225"/>
            <a:ext cx="172878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笑脸 1">
            <a:hlinkClick r:id="rId2" action="ppaction://hlinksldjump"/>
          </p:cNvPr>
          <p:cNvSpPr/>
          <p:nvPr/>
        </p:nvSpPr>
        <p:spPr>
          <a:xfrm>
            <a:off x="8147050" y="5745163"/>
            <a:ext cx="892175" cy="8636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9460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457200" y="3175"/>
            <a:ext cx="8229600" cy="884238"/>
          </a:xfrm>
        </p:spPr>
        <p:txBody>
          <a:bodyPr anchor="ctr"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书写生字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4579" name="图片 4" descr="空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425" y="887413"/>
            <a:ext cx="443865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1"/>
          <p:cNvSpPr txBox="1"/>
          <p:nvPr/>
        </p:nvSpPr>
        <p:spPr>
          <a:xfrm>
            <a:off x="4612958" y="975995"/>
            <a:ext cx="4368800" cy="4554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9000" b="1">
                <a:latin typeface="楷体" panose="02010609060101010101" charset="-122"/>
                <a:ea typeface="楷体" panose="02010609060101010101" charset="-122"/>
              </a:rPr>
              <a:t>天</a:t>
            </a:r>
            <a:endParaRPr lang="zh-CN" altLang="en-US" sz="29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天 撇变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958" y="964565"/>
            <a:ext cx="4276725" cy="443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6" descr="空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8" y="887413"/>
            <a:ext cx="443865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文本框 2"/>
          <p:cNvSpPr txBox="1"/>
          <p:nvPr/>
        </p:nvSpPr>
        <p:spPr>
          <a:xfrm>
            <a:off x="319405" y="975995"/>
            <a:ext cx="4367213" cy="4554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9000" b="1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9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是 撇变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98" y="964565"/>
            <a:ext cx="4281487" cy="439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3515" y="6021388"/>
            <a:ext cx="939958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相同笔画：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撇和捺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是 捺变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45" y="963930"/>
            <a:ext cx="4320540" cy="4431665"/>
          </a:xfrm>
          <a:prstGeom prst="rect">
            <a:avLst/>
          </a:prstGeom>
        </p:spPr>
      </p:pic>
      <p:pic>
        <p:nvPicPr>
          <p:cNvPr id="10" name="图片 9" descr="天 捺变红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3275" y="963930"/>
            <a:ext cx="4277360" cy="443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541780"/>
            <a:ext cx="4262755" cy="4214495"/>
          </a:xfrm>
          <a:prstGeom prst="rect">
            <a:avLst/>
          </a:prstGeom>
        </p:spPr>
      </p:pic>
      <p:pic>
        <p:nvPicPr>
          <p:cNvPr id="8" name="图片 7" descr="是 捺变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41780"/>
            <a:ext cx="4541520" cy="4227830"/>
          </a:xfrm>
          <a:prstGeom prst="rect">
            <a:avLst/>
          </a:prstGeom>
        </p:spPr>
      </p:pic>
      <p:pic>
        <p:nvPicPr>
          <p:cNvPr id="4" name="图片 3" descr="天（新）"/>
          <p:cNvPicPr>
            <a:picLocks noChangeAspect="1"/>
          </p:cNvPicPr>
          <p:nvPr/>
        </p:nvPicPr>
        <p:blipFill>
          <a:blip r:embed="rId4"/>
          <a:srcRect l="969" t="1511" r="716" b="1134"/>
          <a:stretch>
            <a:fillRect/>
          </a:stretch>
        </p:blipFill>
        <p:spPr>
          <a:xfrm>
            <a:off x="4541520" y="1542415"/>
            <a:ext cx="4201160" cy="4227195"/>
          </a:xfrm>
          <a:prstGeom prst="rect">
            <a:avLst/>
          </a:prstGeom>
        </p:spPr>
      </p:pic>
      <p:pic>
        <p:nvPicPr>
          <p:cNvPr id="5" name="图片 4" descr="天（新）_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7970" y="3802380"/>
            <a:ext cx="3578225" cy="5079365"/>
          </a:xfrm>
          <a:prstGeom prst="rect">
            <a:avLst/>
          </a:prstGeom>
        </p:spPr>
      </p:pic>
      <p:pic>
        <p:nvPicPr>
          <p:cNvPr id="10" name="图片 9" descr="是 捺变红_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0530" y="4022090"/>
            <a:ext cx="4001135" cy="537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960 0.020280 L 0.240141 0.00972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890 -0.070090 L -0.246596 -0.028887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457200" y="3175"/>
            <a:ext cx="8229600" cy="884238"/>
          </a:xfrm>
        </p:spPr>
        <p:txBody>
          <a:bodyPr anchor="ctr"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书写生字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627" name="图片 6" descr="空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3" y="887413"/>
            <a:ext cx="443865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2"/>
          <p:cNvSpPr txBox="1"/>
          <p:nvPr/>
        </p:nvSpPr>
        <p:spPr>
          <a:xfrm>
            <a:off x="319088" y="1038225"/>
            <a:ext cx="4367212" cy="4554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9000" b="1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9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149600" y="954088"/>
            <a:ext cx="1588" cy="2259013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563688" y="954088"/>
            <a:ext cx="49213" cy="2259013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674813" y="954088"/>
            <a:ext cx="82550" cy="3051175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457200" y="3175"/>
            <a:ext cx="8229600" cy="884238"/>
          </a:xfrm>
        </p:spPr>
        <p:txBody>
          <a:bodyPr anchor="ctr"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书写生字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3" name="图片 4" descr="空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887413"/>
            <a:ext cx="443865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1"/>
          <p:cNvSpPr txBox="1"/>
          <p:nvPr/>
        </p:nvSpPr>
        <p:spPr>
          <a:xfrm>
            <a:off x="461963" y="1156335"/>
            <a:ext cx="4368800" cy="4554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9000" b="1">
                <a:latin typeface="楷体" panose="02010609060101010101" charset="-122"/>
                <a:ea typeface="楷体" panose="02010609060101010101" charset="-122"/>
              </a:rPr>
              <a:t>天</a:t>
            </a:r>
            <a:endParaRPr lang="zh-CN" altLang="en-US" sz="29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177223" y="954088"/>
            <a:ext cx="49213" cy="2259013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1598613" y="954088"/>
            <a:ext cx="49213" cy="2259013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2457331_10005000736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2275" y="1484313"/>
            <a:ext cx="1228725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05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1341438"/>
            <a:ext cx="1128712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205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4652963"/>
            <a:ext cx="1243012" cy="98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205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888" y="4508500"/>
            <a:ext cx="1439862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9" name="矩形 2058"/>
          <p:cNvSpPr/>
          <p:nvPr/>
        </p:nvSpPr>
        <p:spPr>
          <a:xfrm>
            <a:off x="1763713" y="2565400"/>
            <a:ext cx="5257800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四季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副标题 2"/>
          <p:cNvSpPr>
            <a:spLocks noGrp="1"/>
          </p:cNvSpPr>
          <p:nvPr>
            <p:ph type="subTitle" idx="1"/>
          </p:nvPr>
        </p:nvSpPr>
        <p:spPr>
          <a:xfrm>
            <a:off x="-14287" y="-6350"/>
            <a:ext cx="9156700" cy="6858000"/>
          </a:xfrm>
        </p:spPr>
        <p:txBody>
          <a:bodyPr anchor="t"/>
          <a:p>
            <a:pPr defTabSz="914400"/>
            <a:r>
              <a:rPr lang="zh-CN" altLang="en-US" sz="5400" b="1" kern="1200" baseline="0">
                <a:latin typeface="+mn-lt"/>
                <a:ea typeface="+mn-ea"/>
                <a:cs typeface="+mn-cs"/>
              </a:rPr>
              <a:t>   </a:t>
            </a:r>
            <a:endParaRPr lang="zh-CN" altLang="en-US" sz="5400" b="1" kern="1200" baseline="0"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5400" b="1" kern="1200" baseline="0">
                <a:latin typeface="+mn-lt"/>
                <a:ea typeface="+mn-ea"/>
                <a:cs typeface="+mn-cs"/>
              </a:rPr>
              <a:t>   </a:t>
            </a:r>
            <a:r>
              <a:rPr lang="zh-CN" altLang="en-US" sz="80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春天  青蛙  夏天</a:t>
            </a:r>
            <a:endParaRPr lang="zh-CN" altLang="en-US" sz="8000" b="1" kern="120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algn="l" defTabSz="914400"/>
            <a:r>
              <a:rPr lang="zh-CN" altLang="en-US" sz="80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endParaRPr lang="zh-CN" altLang="en-US" sz="8000" b="1" kern="120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algn="l" defTabSz="914400"/>
            <a:r>
              <a:rPr lang="zh-CN" altLang="en-US" sz="80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就是   冬天</a:t>
            </a:r>
            <a:endParaRPr lang="zh-CN" altLang="en-US" sz="8000" b="1" kern="120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algn="l" defTabSz="914400"/>
            <a:endParaRPr lang="zh-CN" altLang="en-US" sz="8000" b="1" kern="1200" baseline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195" name="文本框 5"/>
          <p:cNvSpPr txBox="1"/>
          <p:nvPr/>
        </p:nvSpPr>
        <p:spPr>
          <a:xfrm>
            <a:off x="-317" y="275590"/>
            <a:ext cx="314801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chūn ti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6"/>
          <p:cNvSpPr txBox="1"/>
          <p:nvPr/>
        </p:nvSpPr>
        <p:spPr>
          <a:xfrm>
            <a:off x="3267075" y="275590"/>
            <a:ext cx="31496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qīng w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ā</a:t>
            </a:r>
            <a:endParaRPr lang="en-US" altLang="zh-CN" sz="4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7" name="文本框 7"/>
          <p:cNvSpPr txBox="1"/>
          <p:nvPr/>
        </p:nvSpPr>
        <p:spPr>
          <a:xfrm>
            <a:off x="5994400" y="275590"/>
            <a:ext cx="314801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  xi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 ti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n 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8"/>
          <p:cNvSpPr txBox="1"/>
          <p:nvPr/>
        </p:nvSpPr>
        <p:spPr>
          <a:xfrm>
            <a:off x="-317" y="3326448"/>
            <a:ext cx="314801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  jiù  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9"/>
          <p:cNvSpPr txBox="1"/>
          <p:nvPr/>
        </p:nvSpPr>
        <p:spPr>
          <a:xfrm>
            <a:off x="3267075" y="3326448"/>
            <a:ext cx="3625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dong  ti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n 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10"/>
          <p:cNvSpPr txBox="1"/>
          <p:nvPr/>
        </p:nvSpPr>
        <p:spPr>
          <a:xfrm>
            <a:off x="3692843" y="2975610"/>
            <a:ext cx="582612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副标题 2"/>
          <p:cNvSpPr>
            <a:spLocks noGrp="1"/>
          </p:cNvSpPr>
          <p:nvPr>
            <p:ph type="subTitle" idx="1"/>
          </p:nvPr>
        </p:nvSpPr>
        <p:spPr>
          <a:xfrm>
            <a:off x="-87312" y="625475"/>
            <a:ext cx="9158287" cy="6851650"/>
          </a:xfrm>
        </p:spPr>
        <p:txBody>
          <a:bodyPr anchor="t"/>
          <a:p>
            <a:pPr defTabSz="914400"/>
            <a:r>
              <a:rPr lang="zh-CN" altLang="en-US" sz="80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小组测试并学习</a:t>
            </a:r>
            <a:endParaRPr lang="zh-CN" altLang="en-US" sz="8000" b="1" kern="1200" baseline="0"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4000" b="1" kern="1200" baseline="0"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en-US" altLang="zh-CN" sz="4000" b="1" kern="1200" baseline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6600" b="1" kern="1200" baseline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尖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  <a:hlinkClick r:id="rId2" tooltip="" action="ppaction://hlinksldjump"/>
              </a:rPr>
              <a:t>说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春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hlinkClick r:id="rId3" tooltip="" action="ppaction://hlinksldjump"/>
              </a:rPr>
              <a:t>青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  <a:hlinkClick r:id="rId4" action="ppaction://hlinksldjump"/>
              </a:rPr>
              <a:t>蛙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夏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  <a:hlinkClick r:id="rId5" action="ppaction://hlinksldjump"/>
              </a:rPr>
              <a:t>弯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     </a:t>
            </a:r>
            <a:endParaRPr lang="zh-CN" altLang="en-US" sz="6600" b="1" kern="1200" baseline="0"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 地 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  <a:hlinkClick r:id="rId6" action="ppaction://hlinksldjump"/>
              </a:rPr>
              <a:t>就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lang="zh-CN" altLang="en-US" sz="66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冬</a:t>
            </a:r>
            <a:r>
              <a:rPr lang="zh-CN" altLang="en-US" sz="6600" b="1" kern="1200" baseline="0"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lang="zh-CN" altLang="en-US" sz="6600" b="1" kern="1200" baseline="0">
                <a:latin typeface="+mn-lt"/>
                <a:ea typeface="+mn-ea"/>
                <a:cs typeface="+mn-cs"/>
              </a:rPr>
              <a:t>  </a:t>
            </a:r>
            <a:r>
              <a:rPr lang="zh-CN" altLang="en-US" sz="6600" b="1" kern="1200" baseline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</a:t>
            </a:r>
            <a:endParaRPr lang="zh-CN" altLang="en-US" sz="6600" b="1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10244" name="文本框 15"/>
          <p:cNvSpPr txBox="1"/>
          <p:nvPr/>
        </p:nvSpPr>
        <p:spPr>
          <a:xfrm>
            <a:off x="-1587" y="2254250"/>
            <a:ext cx="9182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▁▁▁▁▁▁▁▁▁▁▁▁▁▁▁▁▁▁▁▁▁▁▁▁▁▁▁▁▁▁▁▁▁▁▁▁▁▁▁</a:t>
            </a:r>
            <a:endParaRPr lang="en-US" altLang="zh-CN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文本框 16"/>
          <p:cNvSpPr txBox="1"/>
          <p:nvPr/>
        </p:nvSpPr>
        <p:spPr>
          <a:xfrm>
            <a:off x="34925" y="5135563"/>
            <a:ext cx="91074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▁▁▁▁▁▁▁</a:t>
            </a:r>
            <a:r>
              <a:rPr lang="en-US" altLang="zh-CN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▁▁▁▁▁▁▁▁▁▁▁▁▁▁▁▁▁▁▁▁▁▁▁▁▁▁▁▁▁▁▁▁</a:t>
            </a:r>
            <a:endParaRPr lang="en-US" altLang="zh-CN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笑脸 3">
            <a:hlinkClick r:id="rId7" action="ppaction://hlinksldjump"/>
          </p:cNvPr>
          <p:cNvSpPr/>
          <p:nvPr/>
        </p:nvSpPr>
        <p:spPr>
          <a:xfrm>
            <a:off x="8147050" y="5745163"/>
            <a:ext cx="892175" cy="8636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79475"/>
          </a:xfrm>
        </p:spPr>
        <p:txBody>
          <a:bodyPr anchor="b"/>
          <a:p>
            <a:pPr defTabSz="914400">
              <a:buNone/>
            </a:pPr>
            <a:r>
              <a:rPr lang="zh-CN" altLang="en-US" sz="54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部 首 识 字 法</a:t>
            </a:r>
            <a:endParaRPr lang="zh-CN" altLang="en-US" sz="54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3316" name="文本占位符 2"/>
          <p:cNvSpPr>
            <a:spLocks noGrp="1"/>
          </p:cNvSpPr>
          <p:nvPr>
            <p:ph type="body" idx="1"/>
          </p:nvPr>
        </p:nvSpPr>
        <p:spPr>
          <a:xfrm>
            <a:off x="280988" y="1414463"/>
            <a:ext cx="8742362" cy="5178425"/>
          </a:xfrm>
        </p:spPr>
        <p:txBody>
          <a:bodyPr anchor="t"/>
          <a:p>
            <a:pPr algn="ctr" defTabSz="914400"/>
            <a:r>
              <a:rPr lang="zh-CN" altLang="en-US" sz="66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言</a:t>
            </a:r>
            <a:r>
              <a:rPr lang="zh-CN" altLang="en-US" sz="6600" b="1" kern="120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➡</a:t>
            </a:r>
            <a:r>
              <a:rPr lang="en-US" altLang="zh-CN" sz="66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“讠”</a:t>
            </a:r>
            <a:endParaRPr lang="zh-CN" altLang="en-US" sz="66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endParaRPr lang="zh-CN" altLang="en-US" sz="66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endParaRPr lang="zh-CN" altLang="en-US" sz="88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r>
              <a:rPr lang="en-US" altLang="zh-CN" sz="88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</a:t>
            </a:r>
            <a:endParaRPr lang="zh-CN" altLang="en-US" sz="88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动作按钮: 后退或前一项 14">
            <a:hlinkClick r:id="rId2" action="ppaction://hlinksldjump"/>
          </p:cNvPr>
          <p:cNvSpPr/>
          <p:nvPr/>
        </p:nvSpPr>
        <p:spPr>
          <a:xfrm>
            <a:off x="280988" y="6016625"/>
            <a:ext cx="1368425" cy="576263"/>
          </a:xfrm>
          <a:prstGeom prst="actionButtonBackPrevio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280988" y="3738563"/>
            <a:ext cx="8604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72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讲、谢、语、诉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笑脸 3">
            <a:hlinkClick r:id="rId3" action="ppaction://hlinksldjump"/>
          </p:cNvPr>
          <p:cNvSpPr/>
          <p:nvPr/>
        </p:nvSpPr>
        <p:spPr>
          <a:xfrm>
            <a:off x="8147050" y="5745163"/>
            <a:ext cx="892175" cy="8636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3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1"/>
          <p:cNvSpPr>
            <a:spLocks noGrp="1"/>
          </p:cNvSpPr>
          <p:nvPr>
            <p:ph type="title"/>
          </p:nvPr>
        </p:nvSpPr>
        <p:spPr>
          <a:xfrm>
            <a:off x="823913" y="3175"/>
            <a:ext cx="7886700" cy="923925"/>
          </a:xfrm>
        </p:spPr>
        <p:txBody>
          <a:bodyPr anchor="b"/>
          <a:p>
            <a:pPr defTabSz="914400">
              <a:buNone/>
            </a:pPr>
            <a:r>
              <a:rPr lang="zh-CN" altLang="en-US" sz="54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部 首 识 字 法</a:t>
            </a:r>
            <a:endParaRPr lang="zh-CN" altLang="en-US" sz="54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4340" name="文本占位符 2"/>
          <p:cNvSpPr>
            <a:spLocks noGrp="1"/>
          </p:cNvSpPr>
          <p:nvPr>
            <p:ph type="body" idx="1"/>
          </p:nvPr>
        </p:nvSpPr>
        <p:spPr>
          <a:xfrm>
            <a:off x="0" y="927100"/>
            <a:ext cx="9144000" cy="5665788"/>
          </a:xfrm>
        </p:spPr>
        <p:txBody>
          <a:bodyPr anchor="t"/>
          <a:p>
            <a:pPr defTabSz="914400"/>
            <a:endParaRPr lang="zh-CN" altLang="en-US" sz="6600" b="1" kern="1200" baseline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  <a:p>
            <a:pPr defTabSz="914400"/>
            <a:endParaRPr lang="zh-CN" altLang="en-US" sz="88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动作按钮: 后退或前一项 14">
            <a:hlinkClick r:id="rId2" action="ppaction://hlinksldjump"/>
          </p:cNvPr>
          <p:cNvSpPr/>
          <p:nvPr/>
        </p:nvSpPr>
        <p:spPr>
          <a:xfrm>
            <a:off x="166688" y="6107113"/>
            <a:ext cx="1131888" cy="576263"/>
          </a:xfrm>
          <a:prstGeom prst="actionButtonBackPrevio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双大括号 2"/>
          <p:cNvSpPr/>
          <p:nvPr/>
        </p:nvSpPr>
        <p:spPr>
          <a:xfrm>
            <a:off x="974725" y="968375"/>
            <a:ext cx="7053263" cy="5581650"/>
          </a:xfrm>
          <a:prstGeom prst="bracePair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4" name="图片 3" descr="青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600" y="927100"/>
            <a:ext cx="2146935" cy="144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文本框 4"/>
          <p:cNvSpPr txBox="1"/>
          <p:nvPr/>
        </p:nvSpPr>
        <p:spPr>
          <a:xfrm>
            <a:off x="0" y="3252788"/>
            <a:ext cx="68103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虫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4838" y="2724150"/>
            <a:ext cx="1795462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青蛙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蜻蜓"/>
          <p:cNvPicPr>
            <a:picLocks noChangeAspect="1"/>
          </p:cNvPicPr>
          <p:nvPr/>
        </p:nvPicPr>
        <p:blipFill>
          <a:blip r:embed="rId4"/>
          <a:srcRect b="4707"/>
          <a:stretch>
            <a:fillRect/>
          </a:stretch>
        </p:blipFill>
        <p:spPr>
          <a:xfrm>
            <a:off x="4613275" y="927100"/>
            <a:ext cx="2093913" cy="144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613275" y="2724150"/>
            <a:ext cx="27193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蜻 蜓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3275" y="5461000"/>
            <a:ext cx="2093913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mǎ  yǐ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03500" y="2238375"/>
            <a:ext cx="88900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9600" y="6016625"/>
            <a:ext cx="15621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蜘蛛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5155" y="5461000"/>
            <a:ext cx="2151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zhī zhū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" name="图片 13" descr="蚂蚁"/>
          <p:cNvPicPr>
            <a:picLocks noChangeAspect="1"/>
          </p:cNvPicPr>
          <p:nvPr/>
        </p:nvPicPr>
        <p:blipFill>
          <a:blip r:embed="rId5"/>
          <a:srcRect l="20543" t="4724" r="12021" b="5008"/>
          <a:stretch>
            <a:fillRect/>
          </a:stretch>
        </p:blipFill>
        <p:spPr>
          <a:xfrm>
            <a:off x="4613275" y="3646170"/>
            <a:ext cx="2095500" cy="1814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4879975" y="6016625"/>
            <a:ext cx="15621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蚂蚁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6600" y="2238375"/>
            <a:ext cx="294798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qīng  tīng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蜘蛛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9600" y="3646170"/>
            <a:ext cx="2146935" cy="1783080"/>
          </a:xfrm>
          <a:prstGeom prst="rect">
            <a:avLst/>
          </a:prstGeom>
        </p:spPr>
      </p:pic>
      <p:sp>
        <p:nvSpPr>
          <p:cNvPr id="11" name="笑脸 10">
            <a:hlinkClick r:id="rId7" action="ppaction://hlinksldjump"/>
          </p:cNvPr>
          <p:cNvSpPr/>
          <p:nvPr/>
        </p:nvSpPr>
        <p:spPr>
          <a:xfrm>
            <a:off x="8147050" y="5745163"/>
            <a:ext cx="892175" cy="8636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13" grpId="0"/>
      <p:bldP spid="12" grpId="0"/>
      <p:bldP spid="17" grpId="0"/>
      <p:bldP spid="8" grpId="0"/>
      <p:bldP spid="9" grpId="0"/>
      <p:bldP spid="16" grpId="0"/>
      <p:bldP spid="14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63" name="图片 51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8" name="文本框 5167"/>
          <p:cNvSpPr txBox="1"/>
          <p:nvPr/>
        </p:nvSpPr>
        <p:spPr>
          <a:xfrm>
            <a:off x="879475" y="12017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1800" dirty="0">
              <a:latin typeface="Arial" panose="020B0604020202020204" pitchFamily="34" charset="0"/>
            </a:endParaRPr>
          </a:p>
        </p:txBody>
      </p:sp>
      <p:grpSp>
        <p:nvGrpSpPr>
          <p:cNvPr id="5172" name="组合 5171"/>
          <p:cNvGrpSpPr/>
          <p:nvPr/>
        </p:nvGrpSpPr>
        <p:grpSpPr>
          <a:xfrm>
            <a:off x="3276600" y="2924175"/>
            <a:ext cx="2533650" cy="3673475"/>
            <a:chOff x="2082" y="935"/>
            <a:chExt cx="1596" cy="1999"/>
          </a:xfrm>
        </p:grpSpPr>
        <p:pic>
          <p:nvPicPr>
            <p:cNvPr id="5167" name="图片 516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2" y="1386"/>
              <a:ext cx="1596" cy="15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71" name="图片 5170" descr="2005060219102018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6" y="935"/>
              <a:ext cx="1197" cy="9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73" name="矩形 5172" descr="纸袋"/>
          <p:cNvSpPr/>
          <p:nvPr/>
        </p:nvSpPr>
        <p:spPr>
          <a:xfrm>
            <a:off x="2880995" y="407670"/>
            <a:ext cx="3407410" cy="1008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4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闯关游戏</a:t>
            </a:r>
            <a:endParaRPr lang="zh-CN" altLang="en-US" sz="8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4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>
            <a:hlinkClick r:id="rId5" tooltip="" action="ppaction://hlinksldjump"/>
          </p:cNvPr>
          <p:cNvSpPr/>
          <p:nvPr/>
        </p:nvSpPr>
        <p:spPr>
          <a:xfrm>
            <a:off x="1063625" y="1821180"/>
            <a:ext cx="300037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hlinkClick r:id="rId6" action="ppaction://hlinksldjump"/>
              </a:rPr>
              <a:t>第一关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hlinkClick r:id="rId6" action="ppaction://hlinksldjump"/>
            </a:endParaRPr>
          </a:p>
        </p:txBody>
      </p:sp>
      <p:sp>
        <p:nvSpPr>
          <p:cNvPr id="4" name="矩形 3">
            <a:hlinkClick r:id="rId6" tooltip="" action="ppaction://hlinksldjump"/>
          </p:cNvPr>
          <p:cNvSpPr/>
          <p:nvPr/>
        </p:nvSpPr>
        <p:spPr>
          <a:xfrm>
            <a:off x="4980305" y="1821180"/>
            <a:ext cx="300037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hlinkClick r:id="rId7" action="ppaction://hlinksldjump"/>
              </a:rPr>
              <a:t>第二关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hlinkClick r:id="rId7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标题 1"/>
          <p:cNvSpPr>
            <a:spLocks noGrp="1"/>
          </p:cNvSpPr>
          <p:nvPr>
            <p:ph type="title"/>
          </p:nvPr>
        </p:nvSpPr>
        <p:spPr>
          <a:xfrm>
            <a:off x="98425" y="50800"/>
            <a:ext cx="9045575" cy="846138"/>
          </a:xfrm>
        </p:spPr>
        <p:txBody>
          <a:bodyPr anchor="b"/>
          <a:p>
            <a:pPr defTabSz="914400">
              <a:buNone/>
            </a:pPr>
            <a:r>
              <a:rPr lang="zh-CN" altLang="en-US" sz="5400" b="1" kern="1200" baseline="0">
                <a:latin typeface="楷体" panose="02010609060101010101" charset="-122"/>
                <a:ea typeface="楷体" panose="02010609060101010101" charset="-122"/>
                <a:cs typeface="+mj-cs"/>
              </a:rPr>
              <a:t>图 片 识 字 法</a:t>
            </a:r>
            <a:endParaRPr lang="zh-CN" altLang="en-US" sz="5400" b="1" kern="1200" baseline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18436" name="文本占位符 2"/>
          <p:cNvSpPr>
            <a:spLocks noGrp="1"/>
          </p:cNvSpPr>
          <p:nvPr>
            <p:ph type="body" idx="1"/>
          </p:nvPr>
        </p:nvSpPr>
        <p:spPr>
          <a:xfrm>
            <a:off x="28575" y="1081088"/>
            <a:ext cx="9104313" cy="5716587"/>
          </a:xfrm>
        </p:spPr>
        <p:txBody>
          <a:bodyPr anchor="t"/>
          <a:p>
            <a:pPr defTabSz="914400"/>
            <a:r>
              <a:rPr lang="en-US" altLang="zh-CN" sz="88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</a:t>
            </a:r>
            <a:endParaRPr lang="zh-CN" altLang="en-US" sz="72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endParaRPr lang="zh-CN" altLang="en-US" sz="72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/>
            <a:r>
              <a:rPr lang="en-US" altLang="zh-CN" sz="72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</a:t>
            </a:r>
            <a:endParaRPr lang="zh-CN" altLang="en-US" sz="72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图片 4" descr="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866775"/>
            <a:ext cx="4125913" cy="322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动作按钮: 后退或前一项 14">
            <a:hlinkClick r:id="rId3" tooltip="" action="ppaction://hlinksldjump"/>
          </p:cNvPr>
          <p:cNvSpPr/>
          <p:nvPr/>
        </p:nvSpPr>
        <p:spPr>
          <a:xfrm>
            <a:off x="7732713" y="6019800"/>
            <a:ext cx="1368425" cy="577850"/>
          </a:xfrm>
          <a:prstGeom prst="actionButtonBackPrevio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9" name="文本框 18"/>
          <p:cNvSpPr txBox="1"/>
          <p:nvPr/>
        </p:nvSpPr>
        <p:spPr>
          <a:xfrm>
            <a:off x="98425" y="4089400"/>
            <a:ext cx="9002713" cy="2122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 说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春 青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蛙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夏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弯 地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就 冬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2145" y="1666875"/>
            <a:ext cx="1621790" cy="1861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1500" b="1">
                <a:latin typeface="楷体" panose="02010609060101010101" charset="-122"/>
                <a:ea typeface="楷体" panose="02010609060101010101" charset="-122"/>
              </a:rPr>
              <a:t>弓  </a:t>
            </a:r>
            <a:endParaRPr lang="zh-CN" altLang="en-US" sz="11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083935" y="2276475"/>
            <a:ext cx="1296035" cy="648335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79665" y="1670050"/>
            <a:ext cx="1621790" cy="1861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1500" b="1">
                <a:latin typeface="楷体" panose="02010609060101010101" charset="-122"/>
                <a:ea typeface="楷体" panose="02010609060101010101" charset="-122"/>
              </a:rPr>
              <a:t>弯  </a:t>
            </a:r>
            <a:endParaRPr lang="zh-CN" altLang="en-US" sz="115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20483" grpId="0"/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51" name="图片 10250" descr="4632997_21341752293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>
          <a:xfrm>
            <a:off x="87313" y="820738"/>
            <a:ext cx="9002712" cy="4341812"/>
          </a:xfrm>
        </p:spPr>
        <p:txBody>
          <a:bodyPr anchor="t"/>
          <a:p>
            <a:pPr defTabSz="914400">
              <a:spcBef>
                <a:spcPct val="0"/>
              </a:spcBef>
            </a:pPr>
            <a:r>
              <a:rPr lang="en-US" altLang="zh-CN" sz="2400" b="1" kern="1200" baseline="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rPr>
              <a:t>    </a:t>
            </a:r>
            <a:endParaRPr lang="zh-CN" altLang="en-US" sz="24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>
              <a:spcBef>
                <a:spcPct val="0"/>
              </a:spcBef>
            </a:pPr>
            <a:r>
              <a:rPr lang="zh-CN" altLang="en-US" sz="8800" b="1" kern="120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endParaRPr lang="zh-CN" altLang="en-US" sz="8800" b="1" kern="120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485" y="4230370"/>
            <a:ext cx="90023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 说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春 青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蛙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夏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弯 地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就 冬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0"/>
            <a:ext cx="7161212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字 理 识 字 法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 descr="甲骨文“青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" y="761365"/>
            <a:ext cx="1788160" cy="1995805"/>
          </a:xfrm>
          <a:prstGeom prst="rect">
            <a:avLst/>
          </a:prstGeom>
        </p:spPr>
      </p:pic>
      <p:pic>
        <p:nvPicPr>
          <p:cNvPr id="24" name="图片 23" descr="金文“青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790" y="759460"/>
            <a:ext cx="2675890" cy="1996440"/>
          </a:xfrm>
          <a:prstGeom prst="rect">
            <a:avLst/>
          </a:prstGeom>
        </p:spPr>
      </p:pic>
      <p:pic>
        <p:nvPicPr>
          <p:cNvPr id="2" name="图片 1" descr="篆文“青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680" y="759460"/>
            <a:ext cx="1526540" cy="1996440"/>
          </a:xfrm>
          <a:prstGeom prst="rect">
            <a:avLst/>
          </a:prstGeom>
        </p:spPr>
      </p:pic>
      <p:pic>
        <p:nvPicPr>
          <p:cNvPr id="4" name="图片 3" descr="隶书“青”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8220" y="761365"/>
            <a:ext cx="1390015" cy="1996440"/>
          </a:xfrm>
          <a:prstGeom prst="rect">
            <a:avLst/>
          </a:prstGeom>
        </p:spPr>
      </p:pic>
      <p:pic>
        <p:nvPicPr>
          <p:cNvPr id="5" name="图片 4" descr="草书“青”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8235" y="759460"/>
            <a:ext cx="1604645" cy="1997075"/>
          </a:xfrm>
          <a:prstGeom prst="rect">
            <a:avLst/>
          </a:prstGeom>
        </p:spPr>
      </p:pic>
      <p:pic>
        <p:nvPicPr>
          <p:cNvPr id="6" name="图片 5" descr="楷书“青”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65" y="2757805"/>
            <a:ext cx="1787525" cy="1611630"/>
          </a:xfrm>
          <a:prstGeom prst="rect">
            <a:avLst/>
          </a:prstGeom>
        </p:spPr>
      </p:pic>
      <p:pic>
        <p:nvPicPr>
          <p:cNvPr id="7" name="图片 6" descr="行书“青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75790" y="2755900"/>
            <a:ext cx="1657350" cy="161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WPS 演示</Application>
  <PresentationFormat/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微软雅黑</vt:lpstr>
      <vt:lpstr>Arial Unicode MS</vt:lpstr>
      <vt:lpstr>Calibri</vt:lpstr>
      <vt:lpstr>默认设计模板</vt:lpstr>
      <vt:lpstr>1_默认设计模板</vt:lpstr>
      <vt:lpstr>4_默认设计模板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部 首 识 字 法</vt:lpstr>
      <vt:lpstr>部 首 识 字 法</vt:lpstr>
      <vt:lpstr>PowerPoint 演示文稿</vt:lpstr>
      <vt:lpstr>图 片 识 字 法</vt:lpstr>
      <vt:lpstr>PowerPoint 演示文稿</vt:lpstr>
      <vt:lpstr>PowerPoint 演示文稿</vt:lpstr>
      <vt:lpstr>换 一 换 识 字 法</vt:lpstr>
      <vt:lpstr>书写生字</vt:lpstr>
      <vt:lpstr>PowerPoint 演示文稿</vt:lpstr>
      <vt:lpstr>书写生字</vt:lpstr>
      <vt:lpstr>书写生字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 季</dc:title>
  <dc:creator/>
  <cp:lastModifiedBy>Aquariusヾ</cp:lastModifiedBy>
  <cp:revision>352</cp:revision>
  <dcterms:created xsi:type="dcterms:W3CDTF">2018-11-04T13:35:00Z</dcterms:created>
  <dcterms:modified xsi:type="dcterms:W3CDTF">2018-11-17T07:47:39Z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