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7"/>
  </p:notesMasterIdLst>
  <p:sldIdLst>
    <p:sldId id="1434" r:id="rId4"/>
    <p:sldId id="1514" r:id="rId5"/>
    <p:sldId id="1561" r:id="rId6"/>
    <p:sldId id="1562" r:id="rId7"/>
    <p:sldId id="1559" r:id="rId8"/>
    <p:sldId id="1558" r:id="rId9"/>
    <p:sldId id="1583" r:id="rId10"/>
    <p:sldId id="1556" r:id="rId11"/>
    <p:sldId id="1557" r:id="rId12"/>
    <p:sldId id="1555" r:id="rId13"/>
    <p:sldId id="1584" r:id="rId14"/>
    <p:sldId id="1587" r:id="rId15"/>
    <p:sldId id="1588" r:id="rId16"/>
    <p:sldId id="1589" r:id="rId17"/>
    <p:sldId id="1563" r:id="rId18"/>
    <p:sldId id="1582" r:id="rId19"/>
    <p:sldId id="1564" r:id="rId20"/>
    <p:sldId id="1565" r:id="rId21"/>
    <p:sldId id="1566" r:id="rId22"/>
    <p:sldId id="1567" r:id="rId23"/>
    <p:sldId id="1586" r:id="rId24"/>
    <p:sldId id="1554" r:id="rId25"/>
    <p:sldId id="1585" r:id="rId26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66FF"/>
    <a:srgbClr val="FFFFFF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-178" y="-82"/>
      </p:cViewPr>
      <p:guideLst>
        <p:guide orient="horz" pos="1762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4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8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8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32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2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56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5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9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8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2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1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5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5.png"/><Relationship Id="rId2" Type="http://schemas.openxmlformats.org/officeDocument/2006/relationships/image" Target="../media/image24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1566863" y="3695700"/>
            <a:ext cx="1238250" cy="1309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8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⑯</a:t>
            </a:r>
            <a:endParaRPr lang="zh-CN" altLang="zh-CN" sz="80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矩形 6151"/>
          <p:cNvSpPr>
            <a:spLocks noTextEdit="1"/>
          </p:cNvSpPr>
          <p:nvPr/>
        </p:nvSpPr>
        <p:spPr>
          <a:xfrm>
            <a:off x="3073400" y="3994150"/>
            <a:ext cx="4389438" cy="71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朱德的扁担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9" name="图片 5" descr="偶偶配合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223963"/>
            <a:ext cx="4667250" cy="2471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390525" y="273050"/>
            <a:ext cx="19018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井冈山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图片1 拷贝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35" y="4270375"/>
            <a:ext cx="9117330" cy="8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sdx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10" y="1221581"/>
            <a:ext cx="4914900" cy="11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井冈山会师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2970" y="1429385"/>
            <a:ext cx="4311015" cy="3545205"/>
          </a:xfrm>
          <a:prstGeom prst="rect">
            <a:avLst/>
          </a:prstGeom>
          <a:noFill/>
          <a:ln w="57150" cmpd="thickThin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617537" y="1991599"/>
            <a:ext cx="2268141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</a:rPr>
              <a:t>井冈山会师。</a:t>
            </a:r>
            <a:endParaRPr lang="zh-CN" altLang="en-US" sz="2400" b="1">
              <a:solidFill>
                <a:srgbClr val="CC0000"/>
              </a:solidFill>
            </a:endParaRPr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auto">
          <a:xfrm>
            <a:off x="353616" y="2167494"/>
            <a:ext cx="108347" cy="108347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617855" y="2783205"/>
            <a:ext cx="282511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</a:rPr>
              <a:t>井冈山会师纪念碑。</a:t>
            </a:r>
            <a:endParaRPr lang="zh-CN" altLang="en-US" sz="2400" b="1">
              <a:solidFill>
                <a:srgbClr val="CC0000"/>
              </a:solidFill>
            </a:endParaRPr>
          </a:p>
        </p:txBody>
      </p:sp>
      <p:sp>
        <p:nvSpPr>
          <p:cNvPr id="60426" name="Oval 10"/>
          <p:cNvSpPr>
            <a:spLocks noChangeArrowheads="1"/>
          </p:cNvSpPr>
          <p:nvPr/>
        </p:nvSpPr>
        <p:spPr bwMode="auto">
          <a:xfrm>
            <a:off x="353616" y="2959338"/>
            <a:ext cx="108347" cy="108347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pic>
        <p:nvPicPr>
          <p:cNvPr id="60428" name="Picture 12" descr="19d98d392ce3c700b9998f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5660" y="1381760"/>
            <a:ext cx="4445635" cy="363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3459798" y="382588"/>
            <a:ext cx="3097212" cy="6175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p>
            <a:pPr algn="ctr"/>
            <a:r>
              <a:rPr lang="zh-CN" altLang="en-US" sz="3600" b="1" kern="10" dirty="0">
                <a:ln w="9525">
                  <a:solidFill>
                    <a:srgbClr val="003366"/>
                  </a:solidFill>
                  <a:rou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走进井冈山</a:t>
            </a:r>
            <a:endParaRPr lang="zh-CN" altLang="en-US" sz="3600" b="1" kern="10" dirty="0">
              <a:ln w="9525">
                <a:solidFill>
                  <a:srgbClr val="003366"/>
                </a:solidFill>
                <a:round/>
              </a:ln>
              <a:solidFill>
                <a:srgbClr val="FFFF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 bldLvl="0" animBg="1"/>
      <p:bldP spid="604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朱毛挑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868680"/>
            <a:ext cx="5715000" cy="405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WordArt 3"/>
          <p:cNvSpPr>
            <a:spLocks noTextEdit="1"/>
          </p:cNvSpPr>
          <p:nvPr/>
        </p:nvSpPr>
        <p:spPr>
          <a:xfrm>
            <a:off x="2743200" y="171450"/>
            <a:ext cx="3500438" cy="600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27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朱德同志与毛主席会师</a:t>
            </a:r>
            <a:endParaRPr lang="zh-CN" altLang="en-US" sz="27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7055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21506" name="文本占位符 705538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21507" name="图片 705539" descr="wKgB6lQ6jzSASOnRAAzam2mQjOU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-19050"/>
            <a:ext cx="6858000" cy="51839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en-US" altLang="zh-CN" sz="1050" dirty="0"/>
              <a:t>小学名校资料号，读书学习考试下资料的好地方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706561" descr="1102023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33338"/>
            <a:ext cx="5724525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页脚占位符 1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en-US" altLang="zh-CN" sz="1050" dirty="0"/>
              <a:t>小学名校资料号，读书学习考试下资料的好地方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192088" y="666750"/>
            <a:ext cx="677545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井冈山：山高路陡，非常难走。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7075" y="1406525"/>
            <a:ext cx="6026150" cy="1163638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朱德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: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穿着草鞋，戴着斗笠，挑起粮食，跟大家一块儿爬山 。</a:t>
            </a:r>
            <a:endParaRPr lang="zh-CN" altLang="en-US" sz="3200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  <p:pic>
        <p:nvPicPr>
          <p:cNvPr id="5" name="图片 4" descr="63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975" y="2857500"/>
            <a:ext cx="2014538" cy="196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yrdmdjmntdum,"/>
          <p:cNvPicPr>
            <a:picLocks noChangeAspect="1"/>
          </p:cNvPicPr>
          <p:nvPr/>
        </p:nvPicPr>
        <p:blipFill>
          <a:blip r:embed="rId3"/>
          <a:srcRect t="3232" r="5975" b="3917"/>
          <a:stretch>
            <a:fillRect/>
          </a:stretch>
        </p:blipFill>
        <p:spPr>
          <a:xfrm>
            <a:off x="2836863" y="2911475"/>
            <a:ext cx="1876425" cy="185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2081" y="627460"/>
            <a:ext cx="6588919" cy="426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095_jpg 拷贝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0285" y="227013"/>
            <a:ext cx="3131344" cy="2700338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4625340" y="803275"/>
            <a:ext cx="3375660" cy="133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7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他穿着草鞋，戴着斗笠，挑起粮食，跟大家一块儿爬山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1844873" y="3239972"/>
            <a:ext cx="540067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500" dirty="0">
                <a:solidFill>
                  <a:srgbClr val="6600CC"/>
                </a:solidFill>
              </a:rPr>
              <a:t>文中表示动词的词语有</a:t>
            </a:r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（       ）、（       ）、（      ）</a:t>
            </a:r>
            <a:endParaRPr lang="zh-CN" altLang="en-US" sz="15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在括号里填上表示动作的词</a:t>
            </a:r>
            <a:endParaRPr lang="zh-CN" altLang="en-US" sz="15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（     ）野菜    （      ）树苗     （      ）马路    （     ）礼物</a:t>
            </a:r>
            <a:endParaRPr lang="zh-CN" altLang="en-US" sz="15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（     ）鞋带     （     ）房门      （      ）衣服    （    ）篮球</a:t>
            </a:r>
            <a:endParaRPr lang="zh-CN" altLang="en-US" sz="15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（     ）电影 </a:t>
            </a:r>
            <a:endParaRPr lang="zh-CN" altLang="en-US" sz="15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1500" dirty="0">
                <a:solidFill>
                  <a:srgbClr val="6600CC"/>
                </a:solidFill>
                <a:sym typeface="Wingdings" panose="05000000000000000000" pitchFamily="2" charset="2"/>
              </a:rPr>
              <a:t>你还能说出这样表示动作的短语吗？</a:t>
            </a:r>
            <a:endParaRPr lang="zh-CN" altLang="en-US" sz="15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1622425" y="758825"/>
            <a:ext cx="7046913" cy="2228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白天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挑粮爬山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，晚上还常常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整夜整夜地研究怎样跟敌人打仗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。大家看了心疼，就把那根扁担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藏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了起来。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3025" y="3223260"/>
            <a:ext cx="3917950" cy="579438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大家为什么藏扁担？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2"/>
          <p:cNvSpPr txBox="1"/>
          <p:nvPr/>
        </p:nvSpPr>
        <p:spPr>
          <a:xfrm>
            <a:off x="1024573" y="785178"/>
            <a:ext cx="709453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从</a:t>
            </a:r>
            <a:r>
              <a:rPr lang="en-US" altLang="zh-CN" sz="4400" b="1" dirty="0">
                <a:latin typeface="优翼" charset="-122"/>
                <a:ea typeface="优翼" charset="-122"/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  <a:latin typeface="优翼" charset="-122"/>
                <a:ea typeface="优翼" charset="-122"/>
              </a:rPr>
              <a:t>藏</a:t>
            </a:r>
            <a:r>
              <a:rPr lang="en-US" altLang="zh-CN" sz="4400" b="1" dirty="0">
                <a:latin typeface="优翼" charset="-122"/>
                <a:ea typeface="优翼" charset="-122"/>
              </a:rPr>
              <a:t>”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字中你体会到了什么？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3653" y="1747203"/>
            <a:ext cx="7486650" cy="2256155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从</a:t>
            </a:r>
            <a:r>
              <a:rPr lang="en-US" altLang="zh-CN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藏</a:t>
            </a:r>
            <a:r>
              <a:rPr lang="en-US" altLang="zh-CN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字中我体会到了</a:t>
            </a:r>
            <a:r>
              <a:rPr lang="zh-CN" altLang="en-US" sz="3200" b="1" dirty="0">
                <a:solidFill>
                  <a:srgbClr val="00B050"/>
                </a:solidFill>
                <a:latin typeface="优翼" charset="-122"/>
                <a:ea typeface="优翼" charset="-122"/>
              </a:rPr>
              <a:t>战士们非常关心朱德 。</a:t>
            </a:r>
            <a:endParaRPr lang="zh-CN" altLang="en-US" sz="3200" b="1" dirty="0">
              <a:solidFill>
                <a:srgbClr val="00B050"/>
              </a:solidFill>
              <a:latin typeface="优翼" charset="-122"/>
              <a:ea typeface="优翼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从</a:t>
            </a:r>
            <a:r>
              <a:rPr lang="en-US" altLang="zh-CN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藏</a:t>
            </a:r>
            <a:r>
              <a:rPr lang="en-US" altLang="zh-CN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字 我也知道</a:t>
            </a:r>
            <a:r>
              <a:rPr lang="zh-CN" altLang="en-US" sz="32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大家非常敬爱朱德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，这种体贴和关心其实也是一种爱戴。</a:t>
            </a:r>
            <a:endParaRPr lang="zh-CN" altLang="en-US" sz="3200" b="1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1138238" y="1062990"/>
            <a:ext cx="7094537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战士们这种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“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情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”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有没有实现呢？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2875" y="1872298"/>
            <a:ext cx="7486650" cy="1992312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优翼" charset="-122"/>
                <a:ea typeface="优翼" charset="-122"/>
              </a:rPr>
              <a:t>没有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实现。从文中 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“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不料，朱德同志又找来一根扁担，写上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‘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朱德的扁担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’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五个字。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”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中可以看出。</a:t>
            </a:r>
            <a:endParaRPr lang="zh-CN" altLang="en-US" sz="3200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17462"/>
            <a:ext cx="9161463" cy="517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86130" y="2378075"/>
            <a:ext cx="7570470" cy="17157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400" dirty="0">
                <a:latin typeface="优翼" charset="-122"/>
                <a:ea typeface="优翼" charset="-122"/>
              </a:rPr>
              <a:t>       </a:t>
            </a:r>
            <a:r>
              <a:rPr lang="zh-CN" altLang="en-US" sz="4400" b="1" dirty="0">
                <a:latin typeface="优翼" charset="-122"/>
                <a:ea typeface="优翼" charset="-122"/>
              </a:rPr>
              <a:t>生在树上，落在肩上。</a:t>
            </a:r>
            <a:endParaRPr lang="zh-CN" altLang="en-US" sz="4400" b="1" dirty="0">
              <a:latin typeface="优翼" charset="-122"/>
              <a:ea typeface="优翼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latin typeface="优翼" charset="-122"/>
                <a:ea typeface="优翼" charset="-122"/>
              </a:rPr>
              <a:t>干活躺下，休息靠墙。</a:t>
            </a:r>
            <a:endParaRPr lang="zh-CN" altLang="en-US" sz="4400" b="1" dirty="0">
              <a:latin typeface="优翼" charset="-122"/>
              <a:ea typeface="优翼" charset="-122"/>
            </a:endParaRPr>
          </a:p>
        </p:txBody>
      </p:sp>
      <p:sp>
        <p:nvSpPr>
          <p:cNvPr id="17412" name="文本框 2"/>
          <p:cNvSpPr txBox="1"/>
          <p:nvPr/>
        </p:nvSpPr>
        <p:spPr>
          <a:xfrm>
            <a:off x="115888" y="1554163"/>
            <a:ext cx="1589087" cy="8239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谜 语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0825" y="4102100"/>
            <a:ext cx="2552700" cy="830263"/>
          </a:xfrm>
          <a:prstGeom prst="rect">
            <a:avLst/>
          </a:prstGeom>
          <a:noFill/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7030A0"/>
                </a:solidFill>
                <a:latin typeface="优翼" charset="-122"/>
                <a:ea typeface="优翼" charset="-122"/>
              </a:rPr>
              <a:t>扁  担</a:t>
            </a:r>
            <a:endParaRPr lang="zh-CN" altLang="en-US" sz="4800" b="1" dirty="0">
              <a:solidFill>
                <a:srgbClr val="7030A0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文本框 2"/>
          <p:cNvSpPr txBox="1"/>
          <p:nvPr/>
        </p:nvSpPr>
        <p:spPr>
          <a:xfrm>
            <a:off x="1146175" y="889000"/>
            <a:ext cx="7094538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你知道朱德同志为什么要在扁担上写上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“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朱德的扁担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”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五个字吗？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6538" y="2222500"/>
            <a:ext cx="7212012" cy="1992313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en-US" sz="3200" b="1" dirty="0">
                <a:solidFill>
                  <a:srgbClr val="00B050"/>
                </a:solidFill>
                <a:latin typeface="优翼" charset="-122"/>
                <a:ea typeface="优翼" charset="-122"/>
              </a:rPr>
              <a:t>1.</a:t>
            </a:r>
            <a:r>
              <a:rPr lang="zh-CN" altLang="en-US" sz="3200" b="1" dirty="0">
                <a:solidFill>
                  <a:srgbClr val="00B050"/>
                </a:solidFill>
                <a:latin typeface="优翼" charset="-122"/>
                <a:ea typeface="优翼" charset="-122"/>
              </a:rPr>
              <a:t>是为了在扁担上做记号，证明这是朱德的扁担。</a:t>
            </a:r>
            <a:endParaRPr lang="zh-CN" altLang="en-US" sz="3200" b="1" dirty="0">
              <a:solidFill>
                <a:srgbClr val="00B050"/>
              </a:solidFill>
              <a:latin typeface="优翼" charset="-122"/>
              <a:ea typeface="优翼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2.</a:t>
            </a:r>
            <a:r>
              <a:rPr lang="en-US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为了不让战士们再藏他的扁担。</a:t>
            </a:r>
            <a:endParaRPr lang="zh-CN" altLang="en-US" sz="3200" b="1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图片1 拷贝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" y="4281805"/>
            <a:ext cx="9140190" cy="8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095_jpg 拷贝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735" y="1038860"/>
            <a:ext cx="4578985" cy="352742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" y="586740"/>
            <a:ext cx="9140190" cy="18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193030" y="1833880"/>
            <a:ext cx="2058035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3366"/>
                </a:solidFill>
                <a:ea typeface="黑体" panose="02010609060101010101" pitchFamily="49" charset="-122"/>
              </a:rPr>
              <a:t>     </a:t>
            </a:r>
            <a:r>
              <a:rPr lang="zh-CN" altLang="en-US" sz="3000">
                <a:solidFill>
                  <a:srgbClr val="003366"/>
                </a:solidFill>
                <a:ea typeface="黑体" panose="02010609060101010101" pitchFamily="49" charset="-122"/>
              </a:rPr>
              <a:t>说说朱德同志是一个怎样的人。</a:t>
            </a:r>
            <a:endParaRPr lang="zh-CN" altLang="en-US" sz="3000">
              <a:solidFill>
                <a:srgbClr val="0033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fsdfgvsdgvf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8" y="1249363"/>
            <a:ext cx="299720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2"/>
          <p:cNvSpPr txBox="1"/>
          <p:nvPr/>
        </p:nvSpPr>
        <p:spPr>
          <a:xfrm>
            <a:off x="792480" y="311150"/>
            <a:ext cx="2750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朱德同志：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4988" y="1343025"/>
            <a:ext cx="6035675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做事不怕困难。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作为军长，带头挑粮，没有官架子。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爱战士、爱部队。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4.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不怕苦累、乐于奉献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body"/>
          </p:nvPr>
        </p:nvSpPr>
        <p:spPr>
          <a:xfrm>
            <a:off x="1165860" y="1223010"/>
            <a:ext cx="7200900" cy="2846705"/>
          </a:xfrm>
        </p:spPr>
        <p:txBody>
          <a:bodyPr vert="horz" wrap="square" lIns="68580" tIns="34290" rIns="68580" bIns="34290" anchor="t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朱德同志</a:t>
            </a:r>
            <a:r>
              <a:rPr lang="zh-CN" altLang="en-US" b="1" dirty="0">
                <a:ea typeface="楷体" panose="02010609060101010101" pitchFamily="49" charset="-122"/>
              </a:rPr>
              <a:t>与战士们一块儿挑粮，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同甘共苦，以身作则</a:t>
            </a:r>
            <a:r>
              <a:rPr lang="zh-CN" altLang="en-US" b="1" dirty="0">
                <a:ea typeface="楷体" panose="02010609060101010101" pitchFamily="49" charset="-122"/>
              </a:rPr>
              <a:t>，让我们肃然起敬；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战士们</a:t>
            </a:r>
            <a:r>
              <a:rPr lang="zh-CN" altLang="en-US" b="1" dirty="0">
                <a:ea typeface="楷体" panose="02010609060101010101" pitchFamily="49" charset="-122"/>
              </a:rPr>
              <a:t>藏他的扁担，也表现出了</a:t>
            </a: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对领导的关心和爱戴</a:t>
            </a:r>
            <a:r>
              <a:rPr lang="zh-CN" altLang="en-US" b="1" dirty="0">
                <a:ea typeface="楷体" panose="02010609060101010101" pitchFamily="49" charset="-122"/>
              </a:rPr>
              <a:t>，这是一种互爱互助精神。</a:t>
            </a:r>
            <a:endParaRPr lang="zh-CN" altLang="en-US" b="1" dirty="0"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b="1" dirty="0">
                <a:ea typeface="楷体" panose="02010609060101010101" pitchFamily="49" charset="-122"/>
              </a:rPr>
              <a:t>想想在生活中，你做到了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ea typeface="楷体" panose="02010609060101010101" pitchFamily="49" charset="-122"/>
              </a:rPr>
              <a:t>互爱互助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ea typeface="楷体" panose="02010609060101010101" pitchFamily="49" charset="-122"/>
              </a:rPr>
              <a:t>了吗？</a:t>
            </a:r>
            <a:endParaRPr lang="zh-CN" altLang="en-US" b="1" dirty="0">
              <a:ea typeface="楷体" panose="02010609060101010101" pitchFamily="49" charset="-122"/>
            </a:endParaRPr>
          </a:p>
          <a:p>
            <a:pPr eaLnBrk="1" hangingPunct="1"/>
            <a:endParaRPr lang="en-US" altLang="zh-CN" b="1" dirty="0">
              <a:ea typeface="楷体" panose="02010609060101010101" pitchFamily="49" charset="-122"/>
            </a:endParaRPr>
          </a:p>
        </p:txBody>
      </p:sp>
      <p:sp>
        <p:nvSpPr>
          <p:cNvPr id="28675" name="WordArt 3"/>
          <p:cNvSpPr>
            <a:spLocks noTextEdit="1"/>
          </p:cNvSpPr>
          <p:nvPr/>
        </p:nvSpPr>
        <p:spPr>
          <a:xfrm>
            <a:off x="525780" y="331470"/>
            <a:ext cx="1050131" cy="77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8208"/>
              </a:avLst>
            </a:prstTxWarp>
            <a:normAutofit/>
          </a:bodyPr>
          <a:p>
            <a:pPr algn="ctr" eaLnBrk="0" hangingPunct="0"/>
            <a:r>
              <a:rPr lang="zh-CN" altLang="en-US" sz="27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总结：</a:t>
            </a:r>
            <a:endParaRPr lang="zh-CN" altLang="en-US" sz="27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19" name="Picture 3" descr="图片1 拷贝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35" y="4270375"/>
            <a:ext cx="9117330" cy="86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4">
                                            <p:txEl>
                                              <p:charRg st="64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图片 1" descr="有人什么呢想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988" y="1025525"/>
            <a:ext cx="3903662" cy="261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"/>
          <p:cNvSpPr txBox="1"/>
          <p:nvPr/>
        </p:nvSpPr>
        <p:spPr>
          <a:xfrm>
            <a:off x="231775" y="179388"/>
            <a:ext cx="5172075" cy="70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扁担有什么用途呢？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4975" y="3860800"/>
            <a:ext cx="605631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今天，我们来学习一件发生在扁担身上的故事。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8" name="Picture 1027" descr="C:\My Documents\My Pictures\beijing 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91313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1026"/>
          <p:cNvSpPr/>
          <p:nvPr/>
        </p:nvSpPr>
        <p:spPr>
          <a:xfrm>
            <a:off x="541338" y="847725"/>
            <a:ext cx="7650162" cy="3807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3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毛泽东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队伍   挑粮   茅坪 </a:t>
            </a:r>
            <a:b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草鞋   斗笠   扁担   敬爱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战士   研究   心疼  敌人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井冈山根据地  </a:t>
            </a:r>
            <a:r>
              <a:rPr lang="zh-CN" altLang="en-US" sz="40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山高路陡  争着       </a:t>
            </a:r>
            <a:r>
              <a:rPr lang="zh-CN" altLang="en-US" sz="27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7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60" name="Picture 3" descr="我会读pic_2275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563" y="133350"/>
            <a:ext cx="1355725" cy="111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横卷形 14359"/>
          <p:cNvSpPr/>
          <p:nvPr/>
        </p:nvSpPr>
        <p:spPr>
          <a:xfrm>
            <a:off x="1631950" y="357188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我会读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 2"/>
          <p:cNvSpPr txBox="1"/>
          <p:nvPr/>
        </p:nvSpPr>
        <p:spPr>
          <a:xfrm>
            <a:off x="1784668" y="151130"/>
            <a:ext cx="57261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优翼" charset="-122"/>
                <a:ea typeface="优翼" charset="-122"/>
              </a:rPr>
              <a:t>给课文标段并概括段意</a:t>
            </a:r>
            <a:r>
              <a:rPr lang="en-US" altLang="zh-CN" sz="4000" b="1" dirty="0">
                <a:latin typeface="优翼" charset="-122"/>
                <a:ea typeface="优翼" charset="-122"/>
              </a:rPr>
              <a:t>?</a:t>
            </a:r>
            <a:endParaRPr lang="en-US" altLang="zh-CN" sz="4000" b="1" dirty="0">
              <a:latin typeface="优翼" charset="-122"/>
              <a:ea typeface="优翼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4668" y="1050290"/>
            <a:ext cx="7056437" cy="3537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写朱德同志跟毛主席在井冈山会师。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2.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写大家争着到山下去挑粮。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写朱德也跟战士们一道去挑粮。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4.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大家越发敬爱朱德同志，不好意思再藏扁担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2703830" y="603568"/>
            <a:ext cx="5726113" cy="70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优翼" charset="-122"/>
                <a:ea typeface="优翼" charset="-122"/>
              </a:rPr>
              <a:t>这篇课文主要写什么</a:t>
            </a:r>
            <a:r>
              <a:rPr lang="en-US" altLang="zh-CN" sz="4000" b="1" dirty="0">
                <a:latin typeface="优翼" charset="-122"/>
                <a:ea typeface="优翼" charset="-122"/>
              </a:rPr>
              <a:t>?</a:t>
            </a:r>
            <a:endParaRPr lang="en-US" altLang="zh-CN" sz="40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1930" y="2240280"/>
            <a:ext cx="6958013" cy="2073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latin typeface="优翼" charset="-122"/>
                <a:ea typeface="优翼" charset="-122"/>
              </a:rPr>
              <a:t>这篇课文主要写朱德同志带领队伍到井冈山跟毛泽东会师后，和战士们一道到山下五六十里的茅坪</a:t>
            </a:r>
            <a:r>
              <a:rPr lang="zh-CN" altLang="en-US" sz="3600" b="1" dirty="0">
                <a:solidFill>
                  <a:srgbClr val="FF0000"/>
                </a:solidFill>
                <a:latin typeface="优翼" charset="-122"/>
                <a:ea typeface="优翼" charset="-122"/>
              </a:rPr>
              <a:t>挑粮食</a:t>
            </a:r>
            <a:r>
              <a:rPr lang="zh-CN" altLang="en-US" sz="3200" dirty="0">
                <a:latin typeface="优翼" charset="-122"/>
                <a:ea typeface="优翼" charset="-122"/>
              </a:rPr>
              <a:t>。</a:t>
            </a:r>
            <a:endParaRPr lang="zh-CN" altLang="en-US" sz="3200" dirty="0">
              <a:latin typeface="优翼" charset="-122"/>
              <a:ea typeface="优翼" charset="-122"/>
            </a:endParaRPr>
          </a:p>
        </p:txBody>
      </p:sp>
      <p:pic>
        <p:nvPicPr>
          <p:cNvPr id="20481" name="图片 1" descr="svdvsa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8" y="171133"/>
            <a:ext cx="2595562" cy="2595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body" sz="half"/>
          </p:nvPr>
        </p:nvSpPr>
        <p:spPr>
          <a:xfrm>
            <a:off x="1143000" y="1200150"/>
            <a:ext cx="3028950" cy="3394472"/>
          </a:xfrm>
        </p:spPr>
        <p:txBody>
          <a:bodyPr vert="horz" wrap="square" lIns="68580" tIns="34290" rIns="68580" bIns="34290" anchor="t"/>
          <a:lstStyle>
            <a:lvl1pPr lvl="0">
              <a:defRPr sz="2000"/>
            </a:lvl1pPr>
            <a:lvl2pPr lvl="1">
              <a:defRPr sz="1800"/>
            </a:lvl2pPr>
            <a:lvl3pPr lvl="2">
              <a:defRPr sz="1600"/>
            </a:lvl3pPr>
            <a:lvl4pPr lvl="3">
              <a:defRPr sz="1600"/>
            </a:lvl4pPr>
            <a:lvl5pPr lvl="4">
              <a:defRPr sz="1600"/>
            </a:lvl5pPr>
          </a:lstStyle>
          <a:p>
            <a:pPr lvl="0" eaLnBrk="1" hangingPunct="1">
              <a:lnSpc>
                <a:spcPct val="80000"/>
              </a:lnSpc>
            </a:pPr>
            <a:r>
              <a:rPr lang="en-US" altLang="zh-CN" sz="1800" dirty="0"/>
              <a:t>       </a:t>
            </a:r>
            <a:endParaRPr lang="en-US" altLang="zh-CN" sz="1800" dirty="0"/>
          </a:p>
        </p:txBody>
      </p:sp>
      <p:sp>
        <p:nvSpPr>
          <p:cNvPr id="17411" name="Rectangle 3"/>
          <p:cNvSpPr>
            <a:spLocks noGrp="1"/>
          </p:cNvSpPr>
          <p:nvPr>
            <p:ph type="body" sz="half"/>
          </p:nvPr>
        </p:nvSpPr>
        <p:spPr>
          <a:xfrm>
            <a:off x="3028950" y="560070"/>
            <a:ext cx="4572635" cy="2388870"/>
          </a:xfrm>
        </p:spPr>
        <p:txBody>
          <a:bodyPr vert="horz" wrap="square" lIns="68580" tIns="34290" rIns="68580" bIns="34290" anchor="t"/>
          <a:lstStyle>
            <a:lvl1pPr lvl="0">
              <a:defRPr sz="2000"/>
            </a:lvl1pPr>
            <a:lvl2pPr lvl="1">
              <a:defRPr sz="1800"/>
            </a:lvl2pPr>
            <a:lvl3pPr lvl="2">
              <a:defRPr sz="1600"/>
            </a:lvl3pPr>
            <a:lvl4pPr lvl="3">
              <a:defRPr sz="1600"/>
            </a:lvl4pPr>
            <a:lvl5pPr lvl="4">
              <a:defRPr sz="1600"/>
            </a:lvl5pPr>
          </a:lstStyle>
          <a:p>
            <a:pPr lvl="0" eaLnBrk="1" hangingPunct="1">
              <a:lnSpc>
                <a:spcPct val="90000"/>
              </a:lnSpc>
            </a:pPr>
            <a:r>
              <a:rPr lang="zh-CN" altLang="en-US" sz="2100" b="1" dirty="0"/>
              <a:t>朱德是中国解放军总司令，他与毛主席、周总理一样，是我们老一辈的革命家。</a:t>
            </a:r>
            <a:endParaRPr lang="zh-CN" altLang="en-US" sz="2100" b="1" dirty="0"/>
          </a:p>
          <a:p>
            <a:pPr lvl="0" eaLnBrk="1" hangingPunct="1">
              <a:lnSpc>
                <a:spcPct val="90000"/>
              </a:lnSpc>
            </a:pPr>
            <a:r>
              <a:rPr lang="zh-CN" altLang="en-US" sz="2100" b="1" dirty="0"/>
              <a:t> </a:t>
            </a:r>
            <a:r>
              <a:rPr lang="en-US" altLang="zh-CN" sz="2100" b="1" dirty="0"/>
              <a:t>1928 </a:t>
            </a:r>
            <a:r>
              <a:rPr lang="zh-CN" altLang="en-US" sz="2100" b="1" dirty="0"/>
              <a:t>年</a:t>
            </a:r>
            <a:r>
              <a:rPr lang="en-US" altLang="zh-CN" sz="2100" b="1" dirty="0"/>
              <a:t>4 </a:t>
            </a:r>
            <a:r>
              <a:rPr lang="zh-CN" altLang="en-US" sz="2100" b="1" dirty="0"/>
              <a:t>月底，朱德来到井冈山，和毛泽东领导的秋收起义部队胜利会师，成立了中国工农红军第四军，朱德担任军长。</a:t>
            </a:r>
            <a:endParaRPr lang="zh-CN" altLang="en-US" sz="2100" b="1" dirty="0"/>
          </a:p>
          <a:p>
            <a:pPr lvl="0" eaLnBrk="1" hangingPunct="1">
              <a:lnSpc>
                <a:spcPct val="90000"/>
              </a:lnSpc>
              <a:buNone/>
            </a:pPr>
            <a:endParaRPr lang="en-US" altLang="zh-CN" sz="2100" b="1" dirty="0"/>
          </a:p>
        </p:txBody>
      </p:sp>
      <p:sp>
        <p:nvSpPr>
          <p:cNvPr id="17412" name="WordArt 4"/>
          <p:cNvSpPr>
            <a:spLocks noTextEdit="1"/>
          </p:cNvSpPr>
          <p:nvPr/>
        </p:nvSpPr>
        <p:spPr>
          <a:xfrm>
            <a:off x="205740" y="114300"/>
            <a:ext cx="1943100" cy="514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847"/>
              </a:avLst>
            </a:prstTxWarp>
            <a:normAutofit fontScale="90000" lnSpcReduction="10000"/>
          </a:bodyPr>
          <a:p>
            <a:pPr algn="ctr"/>
            <a:r>
              <a:rPr lang="zh-CN" altLang="en-US" sz="33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朱德简介：</a:t>
            </a:r>
            <a:endParaRPr lang="zh-CN" altLang="en-US" sz="33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3" name="Picture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845820"/>
            <a:ext cx="1943100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Rectangle 6"/>
          <p:cNvSpPr/>
          <p:nvPr/>
        </p:nvSpPr>
        <p:spPr>
          <a:xfrm>
            <a:off x="1657350" y="3143250"/>
            <a:ext cx="5943600" cy="186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100" dirty="0">
                <a:latin typeface="Arial" panose="020B0604020202020204" pitchFamily="34" charset="0"/>
              </a:rPr>
              <a:t>        </a:t>
            </a:r>
            <a:r>
              <a:rPr lang="zh-CN" altLang="en-US" sz="2100" b="1" dirty="0">
                <a:latin typeface="Arial" panose="020B0604020202020204" pitchFamily="34" charset="0"/>
              </a:rPr>
              <a:t>国民党盯住了井冈山革命根据地，他们想把红军饿死、冻死、困死。为了生存和保持革命的斗志，挑粮上山也成了红军的一项经常性工作。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r>
              <a:rPr lang="zh-CN" altLang="en-US" sz="2100" b="1" dirty="0">
                <a:latin typeface="Arial" panose="020B0604020202020204" pitchFamily="34" charset="0"/>
              </a:rPr>
              <a:t>    那年，朱德军长经常亲自带领战士们下山挑粮。</a:t>
            </a:r>
            <a:endParaRPr lang="zh-CN" altLang="en-US" sz="21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1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1416050" y="544830"/>
            <a:ext cx="7470140" cy="2971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1928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年，朱德同志带领队伍到井冈山，</a:t>
            </a:r>
            <a:r>
              <a:rPr lang="zh-CN" altLang="en-US" sz="3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跟毛泽东同志带领的队伍会师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了。红军在山上，山下不远处就是敌人。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2"/>
          <p:cNvSpPr txBox="1"/>
          <p:nvPr/>
        </p:nvSpPr>
        <p:spPr>
          <a:xfrm>
            <a:off x="149225" y="673100"/>
            <a:ext cx="8759825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latin typeface="优翼" charset="-122"/>
                <a:ea typeface="优翼" charset="-122"/>
              </a:rPr>
              <a:t>“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朱德的扁担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”</a:t>
            </a:r>
            <a:r>
              <a:rPr lang="zh-CN" altLang="en-US" sz="3600" b="1" dirty="0">
                <a:latin typeface="优翼" charset="-122"/>
                <a:ea typeface="优翼" charset="-122"/>
              </a:rPr>
              <a:t>这个故事发生在什么时候</a:t>
            </a:r>
            <a:r>
              <a:rPr lang="en-US" altLang="zh-CN" sz="3600" b="1" dirty="0">
                <a:latin typeface="优翼" charset="-122"/>
                <a:ea typeface="优翼" charset="-122"/>
              </a:rPr>
              <a:t>?</a:t>
            </a:r>
            <a:endParaRPr lang="en-US" altLang="zh-CN" sz="3600" b="1" dirty="0">
              <a:latin typeface="优翼" charset="-122"/>
              <a:ea typeface="优翼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76755" y="1435100"/>
            <a:ext cx="6435090" cy="1173480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优翼" charset="-122"/>
                <a:ea typeface="优翼" charset="-122"/>
              </a:rPr>
              <a:t>   </a:t>
            </a:r>
            <a:r>
              <a:rPr lang="en-US" altLang="zh-CN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1928</a:t>
            </a:r>
            <a:r>
              <a:rPr lang="zh-CN" altLang="en-US" sz="3200" dirty="0">
                <a:solidFill>
                  <a:srgbClr val="0000FF"/>
                </a:solidFill>
                <a:latin typeface="优翼" charset="-122"/>
                <a:ea typeface="优翼" charset="-122"/>
              </a:rPr>
              <a:t>年，朱德同志带领队伍到井冈山，跟毛泽东同志会师。</a:t>
            </a:r>
            <a:endParaRPr lang="zh-CN" altLang="en-US" sz="3200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  <p:pic>
        <p:nvPicPr>
          <p:cNvPr id="4" name="图片 3" descr="00-20130428160522803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0" y="2800350"/>
            <a:ext cx="3694113" cy="208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5B9BD5"/>
    </a:dk2>
    <a:lt2>
      <a:srgbClr val="E7E6E6"/>
    </a:lt2>
    <a:accent1>
      <a:srgbClr val="5B9BD5"/>
    </a:accent1>
    <a:accent2>
      <a:srgbClr val="FFFFFF"/>
    </a:accent2>
    <a:accent3>
      <a:srgbClr val="FFFFFF"/>
    </a:accent3>
    <a:accent4>
      <a:srgbClr val="000000"/>
    </a:accent4>
    <a:accent5>
      <a:srgbClr val="B5CBE7"/>
    </a:accent5>
    <a:accent6>
      <a:srgbClr val="E7E7E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1383</Words>
  <Application>WPS 演示</Application>
  <PresentationFormat/>
  <Paragraphs>117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Calibri</vt:lpstr>
      <vt:lpstr>优翼</vt:lpstr>
      <vt:lpstr>Times New Roman</vt:lpstr>
      <vt:lpstr>楷体_GB2312</vt:lpstr>
      <vt:lpstr>楷体</vt:lpstr>
      <vt:lpstr>Verdana</vt:lpstr>
      <vt:lpstr>新宋体</vt:lpstr>
      <vt:lpstr>Arial Unicode MS</vt:lpstr>
      <vt:lpstr>黑体</vt:lpstr>
      <vt:lpstr>Arial</vt:lpstr>
      <vt:lpstr>隶书</vt:lpstr>
      <vt:lpstr>华文中宋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2184</cp:revision>
  <dcterms:created xsi:type="dcterms:W3CDTF">2015-08-28T07:02:00Z</dcterms:created>
  <dcterms:modified xsi:type="dcterms:W3CDTF">2018-12-01T11:20:47Z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  <property fmtid="{D5CDD505-2E9C-101B-9397-08002B2CF9AE}" pid="3" name="KSORubyTemplateID">
    <vt:lpwstr>21</vt:lpwstr>
  </property>
</Properties>
</file>