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536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9B61FE-6AD1-45E1-A1EB-EA4E06264AF3}" type="datetimeFigureOut">
              <a:rPr lang="zh-CN" altLang="en-US" smtClean="0"/>
              <a:t>2020/2/27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975989-F7BD-43EF-8819-B2054001BDA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9B61FE-6AD1-45E1-A1EB-EA4E06264AF3}" type="datetimeFigureOut">
              <a:rPr lang="zh-CN" altLang="en-US" smtClean="0"/>
              <a:t>2020/2/27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975989-F7BD-43EF-8819-B2054001BDA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9B61FE-6AD1-45E1-A1EB-EA4E06264AF3}" type="datetimeFigureOut">
              <a:rPr lang="zh-CN" altLang="en-US" smtClean="0"/>
              <a:t>2020/2/27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975989-F7BD-43EF-8819-B2054001BDA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9B61FE-6AD1-45E1-A1EB-EA4E06264AF3}" type="datetimeFigureOut">
              <a:rPr lang="zh-CN" altLang="en-US" smtClean="0"/>
              <a:t>2020/2/27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975989-F7BD-43EF-8819-B2054001BDA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9B61FE-6AD1-45E1-A1EB-EA4E06264AF3}" type="datetimeFigureOut">
              <a:rPr lang="zh-CN" altLang="en-US" smtClean="0"/>
              <a:t>2020/2/27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975989-F7BD-43EF-8819-B2054001BDA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9B61FE-6AD1-45E1-A1EB-EA4E06264AF3}" type="datetimeFigureOut">
              <a:rPr lang="zh-CN" altLang="en-US" smtClean="0"/>
              <a:t>2020/2/27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975989-F7BD-43EF-8819-B2054001BDA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9B61FE-6AD1-45E1-A1EB-EA4E06264AF3}" type="datetimeFigureOut">
              <a:rPr lang="zh-CN" altLang="en-US" smtClean="0"/>
              <a:t>2020/2/27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975989-F7BD-43EF-8819-B2054001BDA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9B61FE-6AD1-45E1-A1EB-EA4E06264AF3}" type="datetimeFigureOut">
              <a:rPr lang="zh-CN" altLang="en-US" smtClean="0"/>
              <a:t>2020/2/27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975989-F7BD-43EF-8819-B2054001BDA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9B61FE-6AD1-45E1-A1EB-EA4E06264AF3}" type="datetimeFigureOut">
              <a:rPr lang="zh-CN" altLang="en-US" smtClean="0"/>
              <a:t>2020/2/27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975989-F7BD-43EF-8819-B2054001BDA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9B61FE-6AD1-45E1-A1EB-EA4E06264AF3}" type="datetimeFigureOut">
              <a:rPr lang="zh-CN" altLang="en-US" smtClean="0"/>
              <a:t>2020/2/27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975989-F7BD-43EF-8819-B2054001BDA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9B61FE-6AD1-45E1-A1EB-EA4E06264AF3}" type="datetimeFigureOut">
              <a:rPr lang="zh-CN" altLang="en-US" smtClean="0"/>
              <a:t>2020/2/27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975989-F7BD-43EF-8819-B2054001BDA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9B61FE-6AD1-45E1-A1EB-EA4E06264AF3}" type="datetimeFigureOut">
              <a:rPr lang="zh-CN" altLang="en-US" smtClean="0"/>
              <a:t>2020/2/27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975989-F7BD-43EF-8819-B2054001BDA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../../Local%20Settings/Temp/&#21548;&#20889;-5&#20013;&#24425;&#37027;&#22825;.mp4" TargetMode="Externa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784396" y="2122805"/>
            <a:ext cx="3969356" cy="1938992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6000" b="1" dirty="0">
                <a:solidFill>
                  <a:srgbClr val="FF0000"/>
                </a:solidFill>
                <a:effectLst>
                  <a:reflection blurRad="6350" stA="53000" endA="300" endPos="35500" dir="5400000" sy="-90000" algn="bl" rotWithShape="0"/>
                </a:effectLst>
                <a:latin typeface="微软雅黑" panose="020B0503020204020204" charset="-122"/>
                <a:ea typeface="微软雅黑" panose="020B0503020204020204" charset="-122"/>
              </a:rPr>
              <a:t>5.</a:t>
            </a:r>
            <a:r>
              <a:rPr lang="zh-CN" altLang="en-US" sz="6000" b="1" dirty="0">
                <a:solidFill>
                  <a:srgbClr val="FF0000"/>
                </a:solidFill>
                <a:effectLst>
                  <a:reflection blurRad="6350" stA="53000" endA="300" endPos="35500" dir="5400000" sy="-90000" algn="bl" rotWithShape="0"/>
                </a:effectLst>
                <a:latin typeface="+mn-lt"/>
                <a:ea typeface="+mn-ea"/>
              </a:rPr>
              <a:t>守株待兔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6000" b="1" dirty="0">
                <a:solidFill>
                  <a:srgbClr val="002060"/>
                </a:solidFill>
                <a:effectLst>
                  <a:reflection blurRad="6350" stA="53000" endA="300" endPos="35500" dir="5400000" sy="-90000" algn="bl" rotWithShape="0"/>
                </a:effectLst>
                <a:latin typeface="+mn-lt"/>
                <a:ea typeface="+mn-ea"/>
              </a:rPr>
              <a:t>课后练习</a:t>
            </a:r>
          </a:p>
        </p:txBody>
      </p:sp>
      <p:sp>
        <p:nvSpPr>
          <p:cNvPr id="5" name="矩形 4"/>
          <p:cNvSpPr/>
          <p:nvPr/>
        </p:nvSpPr>
        <p:spPr>
          <a:xfrm>
            <a:off x="47625" y="120650"/>
            <a:ext cx="5330825" cy="70802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0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lt"/>
                <a:ea typeface="+mn-ea"/>
              </a:rPr>
              <a:t>部编版三年级语文下册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矩形 1"/>
          <p:cNvSpPr/>
          <p:nvPr/>
        </p:nvSpPr>
        <p:spPr>
          <a:xfrm>
            <a:off x="395288" y="1123950"/>
            <a:ext cx="11180762" cy="7493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265" b="1" dirty="0">
                <a:latin typeface="宋体" panose="02010600030101010101" pitchFamily="2" charset="-122"/>
                <a:ea typeface="+mn-ea"/>
              </a:rPr>
              <a:t>九、用自己的话说一说</a:t>
            </a:r>
            <a:r>
              <a:rPr lang="en-US" altLang="zh-CN" sz="4265" b="1" dirty="0">
                <a:latin typeface="宋体" panose="02010600030101010101" pitchFamily="2" charset="-122"/>
                <a:ea typeface="+mn-ea"/>
              </a:rPr>
              <a:t>《</a:t>
            </a:r>
            <a:r>
              <a:rPr lang="zh-CN" altLang="en-US" sz="4265" b="1" dirty="0">
                <a:latin typeface="宋体" panose="02010600030101010101" pitchFamily="2" charset="-122"/>
                <a:ea typeface="+mn-ea"/>
              </a:rPr>
              <a:t>守株待兔</a:t>
            </a:r>
            <a:r>
              <a:rPr lang="en-US" altLang="zh-CN" sz="4265" b="1" dirty="0">
                <a:latin typeface="宋体" panose="02010600030101010101" pitchFamily="2" charset="-122"/>
                <a:ea typeface="+mn-ea"/>
              </a:rPr>
              <a:t>》</a:t>
            </a:r>
            <a:r>
              <a:rPr lang="zh-CN" altLang="en-US" sz="4265" b="1" dirty="0">
                <a:latin typeface="宋体" panose="02010600030101010101" pitchFamily="2" charset="-122"/>
                <a:ea typeface="+mn-ea"/>
              </a:rPr>
              <a:t>的故事。</a:t>
            </a:r>
          </a:p>
        </p:txBody>
      </p:sp>
      <p:sp>
        <p:nvSpPr>
          <p:cNvPr id="6145" name="Rectangle 1"/>
          <p:cNvSpPr/>
          <p:nvPr/>
        </p:nvSpPr>
        <p:spPr>
          <a:xfrm>
            <a:off x="785813" y="2492375"/>
            <a:ext cx="7643812" cy="354012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 indent="3048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735" dirty="0"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zh-CN" altLang="en-US" sz="3735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有个宋国人在耕作，田里有一个树桩，一只兔子跑过，撞倒树桩，折断脖子死掉了。这个人就放下农具，守在树桩旁，希望再得到兔子。他没能再得到兔子，自己却被宋国人嘲笑。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763588" y="2652713"/>
            <a:ext cx="7616825" cy="271780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 indent="20002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265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4265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提示：注意种田人的神态和心理的变化，以及那个宋国人嘲讽这个农夫时的神态和语气。</a:t>
            </a:r>
          </a:p>
        </p:txBody>
      </p:sp>
      <p:sp>
        <p:nvSpPr>
          <p:cNvPr id="58371" name="矩形 5"/>
          <p:cNvSpPr/>
          <p:nvPr/>
        </p:nvSpPr>
        <p:spPr>
          <a:xfrm>
            <a:off x="566738" y="947738"/>
            <a:ext cx="10283825" cy="7493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indent="20002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265" b="1" dirty="0">
                <a:solidFill>
                  <a:srgbClr val="000000"/>
                </a:solidFill>
                <a:latin typeface="宋体" panose="02010600030101010101" pitchFamily="2" charset="-122"/>
                <a:ea typeface="+mn-ea"/>
              </a:rPr>
              <a:t>十、把今天学的故事找同学一起演一演。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矩形 10"/>
          <p:cNvSpPr>
            <a:spLocks noChangeArrowheads="1"/>
          </p:cNvSpPr>
          <p:nvPr/>
        </p:nvSpPr>
        <p:spPr bwMode="auto">
          <a:xfrm>
            <a:off x="755650" y="836613"/>
            <a:ext cx="7416800" cy="75438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defTabSz="457200">
              <a:lnSpc>
                <a:spcPct val="150000"/>
              </a:lnSpc>
              <a:defRPr/>
            </a:pPr>
            <a:r>
              <a:rPr lang="zh-CN" altLang="en-US" sz="2935" b="1" dirty="0">
                <a:solidFill>
                  <a:srgbClr val="0070C0"/>
                </a:solidFill>
                <a:latin typeface="宋体" panose="02010600030101010101" pitchFamily="2" charset="-122"/>
              </a:rPr>
              <a:t>十一、用自己的话说说下面句子的意思。</a:t>
            </a:r>
            <a:endParaRPr lang="en-US" altLang="zh-CN" sz="2935" b="1" dirty="0">
              <a:solidFill>
                <a:srgbClr val="0070C0"/>
              </a:solidFill>
              <a:latin typeface="宋体" panose="02010600030101010101" pitchFamily="2" charset="-122"/>
            </a:endParaRPr>
          </a:p>
          <a:p>
            <a:pPr marL="446405" indent="-446405" defTabSz="457200">
              <a:lnSpc>
                <a:spcPct val="150000"/>
              </a:lnSpc>
              <a:defRPr/>
            </a:pPr>
            <a:r>
              <a:rPr lang="en-US" altLang="zh-CN" sz="2935" b="1" dirty="0">
                <a:latin typeface="宋体" panose="02010600030101010101" pitchFamily="2" charset="-122"/>
              </a:rPr>
              <a:t>1</a:t>
            </a:r>
            <a:r>
              <a:rPr lang="zh-CN" altLang="en-US" sz="2935" b="1" dirty="0">
                <a:latin typeface="宋体" panose="02010600030101010101" pitchFamily="2" charset="-122"/>
              </a:rPr>
              <a:t>．兔走触株，折颈而死。</a:t>
            </a:r>
          </a:p>
          <a:p>
            <a:pPr marL="446405" defTabSz="457200">
              <a:lnSpc>
                <a:spcPct val="150000"/>
              </a:lnSpc>
              <a:defRPr/>
            </a:pPr>
            <a:r>
              <a:rPr lang="en-US" altLang="zh-CN" sz="2935" b="1" dirty="0">
                <a:latin typeface="宋体" panose="02010600030101010101" pitchFamily="2" charset="-122"/>
              </a:rPr>
              <a:t>________________________________________________</a:t>
            </a:r>
          </a:p>
          <a:p>
            <a:pPr marL="446405" indent="-446405" defTabSz="457200">
              <a:lnSpc>
                <a:spcPct val="150000"/>
              </a:lnSpc>
              <a:defRPr/>
            </a:pPr>
            <a:r>
              <a:rPr lang="en-US" altLang="zh-CN" sz="2935" b="1" dirty="0">
                <a:latin typeface="宋体" panose="02010600030101010101" pitchFamily="2" charset="-122"/>
              </a:rPr>
              <a:t>2</a:t>
            </a:r>
            <a:r>
              <a:rPr lang="zh-CN" altLang="en-US" sz="2935" b="1" dirty="0">
                <a:latin typeface="宋体" panose="02010600030101010101" pitchFamily="2" charset="-122"/>
              </a:rPr>
              <a:t>．因释其耒而守株，冀复得兔。</a:t>
            </a:r>
          </a:p>
          <a:p>
            <a:pPr marL="446405" defTabSz="457200">
              <a:lnSpc>
                <a:spcPct val="150000"/>
              </a:lnSpc>
              <a:defRPr/>
            </a:pPr>
            <a:r>
              <a:rPr lang="en-US" altLang="zh-CN" sz="2935" b="1" dirty="0">
                <a:latin typeface="宋体" panose="02010600030101010101" pitchFamily="2" charset="-122"/>
              </a:rPr>
              <a:t>________________________________________________________________________________________________</a:t>
            </a:r>
          </a:p>
          <a:p>
            <a:pPr marL="446405" indent="-446405" defTabSz="457200">
              <a:lnSpc>
                <a:spcPct val="150000"/>
              </a:lnSpc>
              <a:defRPr/>
            </a:pPr>
            <a:r>
              <a:rPr lang="en-US" altLang="zh-CN" sz="2935" b="1" dirty="0">
                <a:latin typeface="宋体" panose="02010600030101010101" pitchFamily="2" charset="-122"/>
              </a:rPr>
              <a:t>3</a:t>
            </a:r>
            <a:r>
              <a:rPr lang="zh-CN" altLang="en-US" sz="2935" b="1" dirty="0">
                <a:latin typeface="宋体" panose="02010600030101010101" pitchFamily="2" charset="-122"/>
              </a:rPr>
              <a:t>．兔不可复得，而身为宋国笑。</a:t>
            </a:r>
          </a:p>
          <a:p>
            <a:pPr marL="446405" defTabSz="457200">
              <a:lnSpc>
                <a:spcPct val="150000"/>
              </a:lnSpc>
              <a:defRPr/>
            </a:pPr>
            <a:r>
              <a:rPr lang="en-US" altLang="zh-CN" sz="2935" b="1" dirty="0">
                <a:latin typeface="宋体" panose="02010600030101010101" pitchFamily="2" charset="-122"/>
              </a:rPr>
              <a:t>________________________________________________</a:t>
            </a:r>
          </a:p>
        </p:txBody>
      </p:sp>
      <p:sp>
        <p:nvSpPr>
          <p:cNvPr id="9" name="矩形 8"/>
          <p:cNvSpPr/>
          <p:nvPr/>
        </p:nvSpPr>
        <p:spPr>
          <a:xfrm>
            <a:off x="1258888" y="2243138"/>
            <a:ext cx="6842125" cy="9969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935" b="1" dirty="0">
                <a:solidFill>
                  <a:srgbClr val="FF0000"/>
                </a:solidFill>
                <a:latin typeface="宋体" panose="02010600030101010101" pitchFamily="2" charset="-122"/>
                <a:ea typeface="+mn-ea"/>
              </a:rPr>
              <a:t>一只跑得飞快的兔子撞在了树桩上，折断了脖子死了。</a:t>
            </a:r>
          </a:p>
        </p:txBody>
      </p:sp>
      <p:sp>
        <p:nvSpPr>
          <p:cNvPr id="10" name="矩形 9"/>
          <p:cNvSpPr/>
          <p:nvPr/>
        </p:nvSpPr>
        <p:spPr>
          <a:xfrm>
            <a:off x="1258888" y="3465513"/>
            <a:ext cx="6626225" cy="1447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935" b="1" dirty="0">
                <a:solidFill>
                  <a:srgbClr val="FF0000"/>
                </a:solidFill>
                <a:latin typeface="宋体" panose="02010600030101010101" pitchFamily="2" charset="-122"/>
                <a:ea typeface="+mn-ea"/>
              </a:rPr>
              <a:t>于是，那个农夫便放下他的农具，天天守在树桩旁，希望能再得到兔子。</a:t>
            </a:r>
          </a:p>
        </p:txBody>
      </p:sp>
      <p:sp>
        <p:nvSpPr>
          <p:cNvPr id="11" name="矩形 10"/>
          <p:cNvSpPr/>
          <p:nvPr/>
        </p:nvSpPr>
        <p:spPr>
          <a:xfrm>
            <a:off x="1258888" y="5605463"/>
            <a:ext cx="6049962" cy="9953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935" b="1" dirty="0">
                <a:solidFill>
                  <a:srgbClr val="FF0000"/>
                </a:solidFill>
                <a:latin typeface="宋体" panose="02010600030101010101" pitchFamily="2" charset="-122"/>
                <a:ea typeface="+mn-ea"/>
              </a:rPr>
              <a:t>兔子没有再获得，他自己却被宋国人耻笑。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611188" y="2179638"/>
            <a:ext cx="7632700" cy="5264150"/>
          </a:xfrm>
          <a:prstGeom prst="rect">
            <a:avLst/>
          </a:prstGeom>
        </p:spPr>
        <p:txBody>
          <a:bodyPr>
            <a:spAutoFit/>
          </a:bodyPr>
          <a:lstStyle/>
          <a:p>
            <a:pPr marL="536575" indent="-536575">
              <a:lnSpc>
                <a:spcPct val="150000"/>
              </a:lnSpc>
              <a:defRPr/>
            </a:pPr>
            <a:r>
              <a:rPr lang="zh-CN" altLang="en-US" sz="3200" b="1" dirty="0">
                <a:solidFill>
                  <a:srgbClr val="0070C0"/>
                </a:solidFill>
                <a:latin typeface="+mn-ea"/>
                <a:ea typeface="+mn-ea"/>
              </a:rPr>
              <a:t>一、宋人得兔</a:t>
            </a:r>
            <a:endParaRPr lang="en-US" altLang="zh-CN" sz="3200" b="1" dirty="0">
              <a:solidFill>
                <a:srgbClr val="0070C0"/>
              </a:solidFill>
              <a:latin typeface="+mn-ea"/>
              <a:ea typeface="+mn-ea"/>
            </a:endParaRPr>
          </a:p>
          <a:p>
            <a:pPr marL="536575" indent="-536575">
              <a:lnSpc>
                <a:spcPct val="150000"/>
              </a:lnSpc>
              <a:defRPr/>
            </a:pPr>
            <a:r>
              <a:rPr lang="en-US" altLang="zh-CN" sz="3200" b="1" dirty="0">
                <a:latin typeface="+mn-ea"/>
                <a:ea typeface="+mn-ea"/>
              </a:rPr>
              <a:t>1</a:t>
            </a:r>
            <a:r>
              <a:rPr lang="zh-CN" altLang="en-US" sz="3200" b="1" dirty="0">
                <a:latin typeface="+mn-ea"/>
                <a:ea typeface="+mn-ea"/>
              </a:rPr>
              <a:t>．回答问题：想一想，宋人捡到一只撞死在树桩上的兔子，会是什么心情？他会想些什么？</a:t>
            </a:r>
          </a:p>
          <a:p>
            <a:pPr marL="536575" indent="6350">
              <a:lnSpc>
                <a:spcPct val="150000"/>
              </a:lnSpc>
              <a:defRPr/>
            </a:pPr>
            <a:r>
              <a:rPr lang="en-US" altLang="zh-CN" sz="3200" b="1" dirty="0">
                <a:latin typeface="+mn-ea"/>
                <a:ea typeface="+mn-ea"/>
              </a:rPr>
              <a:t>________________________</a:t>
            </a:r>
            <a:r>
              <a:rPr lang="en-US" altLang="zh-CN" sz="3200" b="1" dirty="0">
                <a:latin typeface="+mn-ea"/>
              </a:rPr>
              <a:t>________________________________________________________________</a:t>
            </a:r>
            <a:endParaRPr lang="en-US" altLang="zh-CN" sz="3200" b="1" dirty="0">
              <a:latin typeface="+mn-ea"/>
              <a:ea typeface="+mn-ea"/>
            </a:endParaRPr>
          </a:p>
        </p:txBody>
      </p:sp>
      <p:pic>
        <p:nvPicPr>
          <p:cNvPr id="108546" name="Picture 11"/>
          <p:cNvPicPr>
            <a:picLocks noChangeAspect="1"/>
          </p:cNvPicPr>
          <p:nvPr/>
        </p:nvPicPr>
        <p:blipFill>
          <a:blip r:embed="rId2"/>
          <a:srcRect l="7460" t="14598" r="5925" b="23758"/>
          <a:stretch>
            <a:fillRect/>
          </a:stretch>
        </p:blipFill>
        <p:spPr bwMode="auto">
          <a:xfrm>
            <a:off x="3011488" y="703263"/>
            <a:ext cx="3121025" cy="1252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1135063" y="4324350"/>
            <a:ext cx="7200900" cy="230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>
                <a:solidFill>
                  <a:srgbClr val="1B10F4"/>
                </a:solidFill>
              </a:rPr>
              <a:t>示例：</a:t>
            </a:r>
            <a:r>
              <a:rPr lang="zh-CN" altLang="en-US" sz="3200" b="1">
                <a:solidFill>
                  <a:srgbClr val="FF0000"/>
                </a:solidFill>
              </a:rPr>
              <a:t>宋人心里很高兴。他会想，这可是不要代价的收获呀，今天有鲜美的兔肉吃了，真是天下美事！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611188" y="1604963"/>
            <a:ext cx="7632700" cy="4524375"/>
          </a:xfrm>
          <a:prstGeom prst="rect">
            <a:avLst/>
          </a:prstGeom>
        </p:spPr>
        <p:txBody>
          <a:bodyPr>
            <a:spAutoFit/>
          </a:bodyPr>
          <a:lstStyle/>
          <a:p>
            <a:pPr marL="536575" indent="-536575">
              <a:lnSpc>
                <a:spcPct val="150000"/>
              </a:lnSpc>
              <a:defRPr/>
            </a:pPr>
            <a:r>
              <a:rPr lang="en-US" altLang="zh-CN" sz="3200" b="1" dirty="0">
                <a:latin typeface="+mn-ea"/>
                <a:ea typeface="+mn-ea"/>
              </a:rPr>
              <a:t>2</a:t>
            </a:r>
            <a:r>
              <a:rPr lang="zh-CN" altLang="en-US" sz="3200" b="1" dirty="0">
                <a:latin typeface="+mn-ea"/>
                <a:ea typeface="+mn-ea"/>
              </a:rPr>
              <a:t>．试在下面横线上补写一句话，表明宋人得到兔子，心里很高兴。</a:t>
            </a:r>
          </a:p>
          <a:p>
            <a:pPr marL="536575" indent="6350">
              <a:lnSpc>
                <a:spcPct val="150000"/>
              </a:lnSpc>
              <a:defRPr/>
            </a:pPr>
            <a:r>
              <a:rPr lang="zh-CN" altLang="en-US" sz="3200" b="1" dirty="0">
                <a:latin typeface="+mn-ea"/>
                <a:ea typeface="+mn-ea"/>
              </a:rPr>
              <a:t>兔走触株，折颈而死。</a:t>
            </a:r>
            <a:r>
              <a:rPr lang="en-US" altLang="zh-CN" sz="3200" b="1" dirty="0">
                <a:latin typeface="+mn-ea"/>
                <a:ea typeface="+mn-ea"/>
              </a:rPr>
              <a:t>_________</a:t>
            </a:r>
            <a:r>
              <a:rPr lang="en-US" altLang="zh-CN" sz="3200" b="1" dirty="0">
                <a:latin typeface="+mn-ea"/>
              </a:rPr>
              <a:t>____</a:t>
            </a:r>
            <a:r>
              <a:rPr lang="en-US" altLang="zh-CN" sz="3200" b="1" dirty="0">
                <a:latin typeface="+mn-ea"/>
                <a:ea typeface="+mn-ea"/>
              </a:rPr>
              <a:t>__________</a:t>
            </a:r>
          </a:p>
          <a:p>
            <a:pPr marL="536575" indent="6350">
              <a:lnSpc>
                <a:spcPct val="150000"/>
              </a:lnSpc>
              <a:defRPr/>
            </a:pPr>
            <a:r>
              <a:rPr lang="en-US" altLang="zh-CN" sz="3200" b="1" dirty="0">
                <a:latin typeface="+mn-ea"/>
                <a:ea typeface="+mn-ea"/>
              </a:rPr>
              <a:t>________________________</a:t>
            </a:r>
            <a:r>
              <a:rPr lang="en-US" altLang="zh-CN" sz="3200" b="1" dirty="0">
                <a:latin typeface="+mn-ea"/>
              </a:rPr>
              <a:t>___________________</a:t>
            </a:r>
            <a:endParaRPr lang="en-US" altLang="zh-CN" sz="3200" b="1" dirty="0">
              <a:latin typeface="+mn-ea"/>
              <a:ea typeface="+mn-ea"/>
            </a:endParaRPr>
          </a:p>
        </p:txBody>
      </p: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1266825" y="3868738"/>
            <a:ext cx="6775450" cy="585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zh-CN" sz="3200" b="1">
                <a:solidFill>
                  <a:srgbClr val="1B10F4"/>
                </a:solidFill>
              </a:rPr>
              <a:t>示例：</a:t>
            </a:r>
            <a:r>
              <a:rPr lang="zh-CN" altLang="zh-CN" sz="3200" b="1">
                <a:solidFill>
                  <a:srgbClr val="FF0000"/>
                </a:solidFill>
              </a:rPr>
              <a:t>宋人不劳而得之，喜出望外。</a:t>
            </a:r>
            <a:endParaRPr lang="zh-CN" altLang="en-US" sz="32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684213" y="1028700"/>
            <a:ext cx="7775575" cy="6002338"/>
          </a:xfrm>
          <a:prstGeom prst="rect">
            <a:avLst/>
          </a:prstGeom>
        </p:spPr>
        <p:txBody>
          <a:bodyPr>
            <a:spAutoFit/>
          </a:bodyPr>
          <a:lstStyle/>
          <a:p>
            <a:pPr marL="536575" indent="-536575">
              <a:lnSpc>
                <a:spcPct val="150000"/>
              </a:lnSpc>
              <a:defRPr/>
            </a:pPr>
            <a:r>
              <a:rPr lang="en-US" altLang="zh-CN" sz="3200" b="1" dirty="0">
                <a:latin typeface="+mn-ea"/>
                <a:ea typeface="+mn-ea"/>
              </a:rPr>
              <a:t>3</a:t>
            </a:r>
            <a:r>
              <a:rPr lang="zh-CN" altLang="en-US" sz="3200" b="1" dirty="0">
                <a:latin typeface="+mn-ea"/>
                <a:ea typeface="+mn-ea"/>
              </a:rPr>
              <a:t>．分析宋人得兔这件事，判断。</a:t>
            </a:r>
          </a:p>
          <a:p>
            <a:pPr marL="536575" indent="-536575">
              <a:lnSpc>
                <a:spcPct val="150000"/>
              </a:lnSpc>
              <a:defRPr/>
            </a:pPr>
            <a:r>
              <a:rPr lang="en-US" altLang="zh-CN" sz="3200" b="1" dirty="0">
                <a:latin typeface="+mn-ea"/>
                <a:ea typeface="+mn-ea"/>
              </a:rPr>
              <a:t>(1)</a:t>
            </a:r>
            <a:r>
              <a:rPr lang="zh-CN" altLang="en-US" sz="3200" b="1" dirty="0">
                <a:latin typeface="+mn-ea"/>
                <a:ea typeface="+mn-ea"/>
              </a:rPr>
              <a:t>兔走触株，折颈而死，这样的事真实发生了，说明也还会经常发生。</a:t>
            </a:r>
            <a:r>
              <a:rPr lang="en-US" altLang="zh-CN" sz="3200" b="1" dirty="0">
                <a:latin typeface="+mn-ea"/>
                <a:ea typeface="+mn-ea"/>
              </a:rPr>
              <a:t>(</a:t>
            </a:r>
            <a:r>
              <a:rPr lang="zh-CN" altLang="en-US" sz="3200" b="1" dirty="0">
                <a:latin typeface="+mn-ea"/>
                <a:ea typeface="+mn-ea"/>
              </a:rPr>
              <a:t>　　</a:t>
            </a:r>
            <a:r>
              <a:rPr lang="en-US" altLang="zh-CN" sz="3200" b="1" dirty="0">
                <a:latin typeface="+mn-ea"/>
                <a:ea typeface="+mn-ea"/>
              </a:rPr>
              <a:t>)</a:t>
            </a:r>
          </a:p>
          <a:p>
            <a:pPr marL="536575" indent="-536575">
              <a:lnSpc>
                <a:spcPct val="150000"/>
              </a:lnSpc>
              <a:defRPr/>
            </a:pPr>
            <a:r>
              <a:rPr lang="en-US" altLang="zh-CN" sz="3200" b="1" dirty="0">
                <a:latin typeface="+mn-ea"/>
                <a:ea typeface="+mn-ea"/>
              </a:rPr>
              <a:t>(2)</a:t>
            </a:r>
            <a:r>
              <a:rPr lang="zh-CN" altLang="en-US" sz="3200" b="1" dirty="0">
                <a:latin typeface="+mn-ea"/>
                <a:ea typeface="+mn-ea"/>
              </a:rPr>
              <a:t>宋人留心了，才会发现这只兔子，这说明耕作时只要处处留心，就会有很多耕作之外的收获。</a:t>
            </a:r>
            <a:r>
              <a:rPr lang="en-US" altLang="zh-CN" sz="3200" b="1" dirty="0">
                <a:latin typeface="+mn-ea"/>
                <a:ea typeface="+mn-ea"/>
              </a:rPr>
              <a:t>(</a:t>
            </a:r>
            <a:r>
              <a:rPr lang="zh-CN" altLang="en-US" sz="3200" b="1" dirty="0">
                <a:latin typeface="+mn-ea"/>
                <a:ea typeface="+mn-ea"/>
              </a:rPr>
              <a:t>　　</a:t>
            </a:r>
            <a:r>
              <a:rPr lang="en-US" altLang="zh-CN" sz="3200" b="1" dirty="0">
                <a:latin typeface="+mn-ea"/>
                <a:ea typeface="+mn-ea"/>
              </a:rPr>
              <a:t>)</a:t>
            </a:r>
          </a:p>
          <a:p>
            <a:pPr marL="536575" indent="-536575">
              <a:lnSpc>
                <a:spcPct val="150000"/>
              </a:lnSpc>
              <a:defRPr/>
            </a:pPr>
            <a:r>
              <a:rPr lang="en-US" altLang="zh-CN" sz="3200" b="1" dirty="0">
                <a:latin typeface="+mn-ea"/>
                <a:ea typeface="+mn-ea"/>
              </a:rPr>
              <a:t>(3)</a:t>
            </a:r>
            <a:r>
              <a:rPr lang="zh-CN" altLang="en-US" sz="3200" b="1" dirty="0">
                <a:latin typeface="+mn-ea"/>
                <a:ea typeface="+mn-ea"/>
              </a:rPr>
              <a:t>兔子撞死在树桩上只是一个偶然事件，不应该作为取得收获的经验。</a:t>
            </a:r>
            <a:r>
              <a:rPr lang="en-US" altLang="zh-CN" sz="3200" b="1" dirty="0">
                <a:latin typeface="+mn-ea"/>
                <a:ea typeface="+mn-ea"/>
              </a:rPr>
              <a:t>(</a:t>
            </a:r>
            <a:r>
              <a:rPr lang="zh-CN" altLang="en-US" sz="3200" b="1" dirty="0">
                <a:latin typeface="+mn-ea"/>
                <a:ea typeface="+mn-ea"/>
              </a:rPr>
              <a:t>　　</a:t>
            </a:r>
            <a:r>
              <a:rPr lang="en-US" altLang="zh-CN" sz="3200" b="1" dirty="0">
                <a:latin typeface="+mn-ea"/>
                <a:ea typeface="+mn-ea"/>
              </a:rPr>
              <a:t>)</a:t>
            </a: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3717925" y="2660650"/>
            <a:ext cx="5969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  <a:latin typeface="宋体" pitchFamily="2" charset="-122"/>
              </a:rPr>
              <a:t>×</a:t>
            </a:r>
            <a:endParaRPr lang="zh-CN" altLang="en-US" sz="2400"/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7019925" y="4102100"/>
            <a:ext cx="5969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  <a:latin typeface="宋体" pitchFamily="2" charset="-122"/>
              </a:rPr>
              <a:t>×</a:t>
            </a:r>
            <a:endParaRPr lang="zh-CN" altLang="en-US" sz="2400"/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3717925" y="5599113"/>
            <a:ext cx="5969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  <a:latin typeface="宋体" pitchFamily="2" charset="-122"/>
              </a:rPr>
              <a:t>√</a:t>
            </a:r>
            <a:endParaRPr lang="zh-CN" altLang="en-US" sz="24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657225" y="836613"/>
            <a:ext cx="7715250" cy="7167562"/>
          </a:xfrm>
          <a:prstGeom prst="rect">
            <a:avLst/>
          </a:prstGeom>
        </p:spPr>
        <p:txBody>
          <a:bodyPr>
            <a:spAutoFit/>
          </a:bodyPr>
          <a:lstStyle/>
          <a:p>
            <a:pPr marL="536575" indent="-536575">
              <a:lnSpc>
                <a:spcPct val="150000"/>
              </a:lnSpc>
              <a:defRPr/>
            </a:pPr>
            <a:r>
              <a:rPr lang="zh-CN" altLang="en-US" sz="3065" b="1" dirty="0">
                <a:solidFill>
                  <a:srgbClr val="0070C0"/>
                </a:solidFill>
                <a:latin typeface="+mn-ea"/>
                <a:ea typeface="+mn-ea"/>
              </a:rPr>
              <a:t>二、宋人守株</a:t>
            </a:r>
          </a:p>
          <a:p>
            <a:pPr marL="536575" indent="-536575">
              <a:lnSpc>
                <a:spcPct val="150000"/>
              </a:lnSpc>
              <a:defRPr/>
            </a:pPr>
            <a:r>
              <a:rPr lang="en-US" altLang="zh-CN" sz="3065" b="1" dirty="0">
                <a:latin typeface="+mn-ea"/>
                <a:ea typeface="+mn-ea"/>
              </a:rPr>
              <a:t>1</a:t>
            </a:r>
            <a:r>
              <a:rPr lang="zh-CN" altLang="en-US" sz="3065" b="1" dirty="0">
                <a:latin typeface="+mn-ea"/>
                <a:ea typeface="+mn-ea"/>
              </a:rPr>
              <a:t>．理解宋人的心理，判断。</a:t>
            </a:r>
          </a:p>
          <a:p>
            <a:pPr marL="536575" indent="-536575">
              <a:lnSpc>
                <a:spcPct val="150000"/>
              </a:lnSpc>
              <a:defRPr/>
            </a:pPr>
            <a:r>
              <a:rPr lang="en-US" altLang="zh-CN" sz="3065" b="1" dirty="0">
                <a:latin typeface="+mn-ea"/>
                <a:ea typeface="+mn-ea"/>
              </a:rPr>
              <a:t>(1)</a:t>
            </a:r>
            <a:r>
              <a:rPr lang="zh-CN" altLang="en-US" sz="3065" b="1" dirty="0">
                <a:latin typeface="+mn-ea"/>
                <a:ea typeface="+mn-ea"/>
              </a:rPr>
              <a:t>一“释”一“守”，说明宋人指望不劳而获，这是他思想的根本问题。</a:t>
            </a:r>
            <a:r>
              <a:rPr lang="en-US" altLang="zh-CN" sz="3065" b="1" dirty="0">
                <a:latin typeface="+mn-ea"/>
                <a:ea typeface="+mn-ea"/>
              </a:rPr>
              <a:t>(</a:t>
            </a:r>
            <a:r>
              <a:rPr lang="zh-CN" altLang="en-US" sz="3065" b="1" dirty="0">
                <a:latin typeface="+mn-ea"/>
                <a:ea typeface="+mn-ea"/>
              </a:rPr>
              <a:t>　　</a:t>
            </a:r>
            <a:r>
              <a:rPr lang="en-US" altLang="zh-CN" sz="3065" b="1" dirty="0">
                <a:latin typeface="+mn-ea"/>
                <a:ea typeface="+mn-ea"/>
              </a:rPr>
              <a:t>)</a:t>
            </a:r>
          </a:p>
          <a:p>
            <a:pPr marL="536575" indent="-536575">
              <a:lnSpc>
                <a:spcPct val="150000"/>
              </a:lnSpc>
              <a:defRPr/>
            </a:pPr>
            <a:r>
              <a:rPr lang="en-US" altLang="zh-CN" sz="3065" b="1" dirty="0">
                <a:latin typeface="+mn-ea"/>
                <a:ea typeface="+mn-ea"/>
              </a:rPr>
              <a:t>(2)</a:t>
            </a:r>
            <a:r>
              <a:rPr lang="zh-CN" altLang="en-US" sz="3065" b="1" dirty="0">
                <a:latin typeface="+mn-ea"/>
                <a:ea typeface="+mn-ea"/>
              </a:rPr>
              <a:t>一“释”一“守”，说明宋人坚信还有兔子会撞死在树桩上，这是他经验的主要问题。</a:t>
            </a:r>
            <a:r>
              <a:rPr lang="en-US" altLang="zh-CN" sz="3065" b="1" dirty="0">
                <a:latin typeface="+mn-ea"/>
                <a:ea typeface="+mn-ea"/>
              </a:rPr>
              <a:t>(</a:t>
            </a:r>
            <a:r>
              <a:rPr lang="zh-CN" altLang="en-US" sz="3065" b="1" dirty="0">
                <a:latin typeface="+mn-ea"/>
                <a:ea typeface="+mn-ea"/>
              </a:rPr>
              <a:t>　　</a:t>
            </a:r>
            <a:r>
              <a:rPr lang="en-US" altLang="zh-CN" sz="3065" b="1" dirty="0">
                <a:latin typeface="+mn-ea"/>
                <a:ea typeface="+mn-ea"/>
              </a:rPr>
              <a:t>)</a:t>
            </a:r>
          </a:p>
          <a:p>
            <a:pPr marL="536575" indent="-536575">
              <a:lnSpc>
                <a:spcPct val="150000"/>
              </a:lnSpc>
              <a:defRPr/>
            </a:pPr>
            <a:r>
              <a:rPr lang="en-US" altLang="zh-CN" sz="3065" b="1" dirty="0">
                <a:latin typeface="+mn-ea"/>
                <a:ea typeface="+mn-ea"/>
              </a:rPr>
              <a:t>(3)</a:t>
            </a:r>
            <a:r>
              <a:rPr lang="zh-CN" altLang="en-US" sz="3065" b="1" dirty="0">
                <a:latin typeface="+mn-ea"/>
                <a:ea typeface="+mn-ea"/>
              </a:rPr>
              <a:t>一“释”一“守”，说明没有找到获得兔子的正确方法，这是他做事的方法问题。</a:t>
            </a:r>
            <a:r>
              <a:rPr lang="en-US" altLang="zh-CN" sz="3065" b="1" dirty="0">
                <a:latin typeface="+mn-ea"/>
                <a:ea typeface="+mn-ea"/>
              </a:rPr>
              <a:t>(</a:t>
            </a:r>
            <a:r>
              <a:rPr lang="zh-CN" altLang="en-US" sz="3065" b="1" dirty="0">
                <a:latin typeface="+mn-ea"/>
                <a:ea typeface="+mn-ea"/>
              </a:rPr>
              <a:t>　　</a:t>
            </a:r>
            <a:r>
              <a:rPr lang="en-US" altLang="zh-CN" sz="3065" b="1" dirty="0">
                <a:latin typeface="+mn-ea"/>
                <a:ea typeface="+mn-ea"/>
              </a:rPr>
              <a:t>)</a:t>
            </a:r>
          </a:p>
        </p:txBody>
      </p:sp>
      <p:sp>
        <p:nvSpPr>
          <p:cNvPr id="3" name="矩形 2"/>
          <p:cNvSpPr/>
          <p:nvPr/>
        </p:nvSpPr>
        <p:spPr>
          <a:xfrm>
            <a:off x="3563938" y="3079750"/>
            <a:ext cx="579437" cy="5635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65" b="1" dirty="0">
                <a:solidFill>
                  <a:srgbClr val="FF0000"/>
                </a:solidFill>
                <a:latin typeface="宋体" panose="02010600030101010101" pitchFamily="2" charset="-122"/>
                <a:ea typeface="+mn-ea"/>
              </a:rPr>
              <a:t>√</a:t>
            </a:r>
            <a:endParaRPr lang="zh-CN" altLang="en-US" sz="2400" dirty="0">
              <a:ea typeface="+mn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600700" y="4484688"/>
            <a:ext cx="579438" cy="5651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65" b="1" dirty="0">
                <a:solidFill>
                  <a:srgbClr val="FF0000"/>
                </a:solidFill>
                <a:latin typeface="宋体" panose="02010600030101010101" pitchFamily="2" charset="-122"/>
                <a:ea typeface="+mn-ea"/>
              </a:rPr>
              <a:t>√</a:t>
            </a:r>
            <a:endParaRPr lang="zh-CN" altLang="en-US" sz="2400" dirty="0">
              <a:ea typeface="+mn-ea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716463" y="5905500"/>
            <a:ext cx="579437" cy="5635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65" b="1" dirty="0">
                <a:solidFill>
                  <a:srgbClr val="FF0000"/>
                </a:solidFill>
                <a:latin typeface="宋体" panose="02010600030101010101" pitchFamily="2" charset="-122"/>
                <a:ea typeface="+mn-ea"/>
              </a:rPr>
              <a:t>√</a:t>
            </a:r>
            <a:endParaRPr lang="zh-CN" altLang="zh-CN" sz="3065" b="1" dirty="0">
              <a:solidFill>
                <a:srgbClr val="FF0000"/>
              </a:solidFill>
              <a:latin typeface="宋体" panose="02010600030101010101" pitchFamily="2" charset="-122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512763" y="933450"/>
            <a:ext cx="8020050" cy="7167563"/>
          </a:xfrm>
          <a:prstGeom prst="rect">
            <a:avLst/>
          </a:prstGeom>
        </p:spPr>
        <p:txBody>
          <a:bodyPr>
            <a:spAutoFit/>
          </a:bodyPr>
          <a:lstStyle/>
          <a:p>
            <a:pPr marL="536575" indent="-536575">
              <a:lnSpc>
                <a:spcPct val="150000"/>
              </a:lnSpc>
              <a:defRPr/>
            </a:pPr>
            <a:r>
              <a:rPr lang="en-US" altLang="zh-CN" sz="3065" b="1" dirty="0">
                <a:latin typeface="+mn-ea"/>
                <a:ea typeface="+mn-ea"/>
              </a:rPr>
              <a:t>2</a:t>
            </a:r>
            <a:r>
              <a:rPr lang="zh-CN" altLang="en-US" sz="3065" b="1" dirty="0">
                <a:latin typeface="+mn-ea"/>
                <a:ea typeface="+mn-ea"/>
              </a:rPr>
              <a:t>．想象过程，补白。</a:t>
            </a:r>
          </a:p>
          <a:p>
            <a:pPr marL="536575" indent="-536575">
              <a:lnSpc>
                <a:spcPct val="150000"/>
              </a:lnSpc>
              <a:defRPr/>
            </a:pPr>
            <a:r>
              <a:rPr lang="en-US" altLang="zh-CN" sz="3065" b="1" dirty="0">
                <a:latin typeface="+mn-ea"/>
                <a:ea typeface="+mn-ea"/>
              </a:rPr>
              <a:t>(1)</a:t>
            </a:r>
            <a:r>
              <a:rPr lang="zh-CN" altLang="en-US" sz="3065" b="1" dirty="0">
                <a:latin typeface="+mn-ea"/>
                <a:ea typeface="+mn-ea"/>
              </a:rPr>
              <a:t>放下农具时，他心里想：</a:t>
            </a:r>
            <a:r>
              <a:rPr lang="en-US" altLang="zh-CN" sz="3065" b="1" dirty="0">
                <a:latin typeface="+mn-ea"/>
                <a:ea typeface="+mn-ea"/>
              </a:rPr>
              <a:t>___________________________________________</a:t>
            </a:r>
            <a:r>
              <a:rPr lang="en-US" altLang="zh-CN" sz="3065" b="1" dirty="0">
                <a:latin typeface="+mn-ea"/>
              </a:rPr>
              <a:t>_____</a:t>
            </a:r>
            <a:r>
              <a:rPr lang="en-US" altLang="zh-CN" sz="3065" b="1" dirty="0">
                <a:latin typeface="+mn-ea"/>
                <a:ea typeface="+mn-ea"/>
              </a:rPr>
              <a:t>_</a:t>
            </a:r>
          </a:p>
          <a:p>
            <a:pPr marL="536575" indent="-536575">
              <a:lnSpc>
                <a:spcPct val="150000"/>
              </a:lnSpc>
              <a:defRPr/>
            </a:pPr>
            <a:r>
              <a:rPr lang="en-US" altLang="zh-CN" sz="3065" b="1" dirty="0">
                <a:latin typeface="+mn-ea"/>
                <a:ea typeface="+mn-ea"/>
              </a:rPr>
              <a:t>(2)</a:t>
            </a:r>
            <a:r>
              <a:rPr lang="zh-CN" altLang="en-US" sz="3065" b="1" dirty="0">
                <a:latin typeface="+mn-ea"/>
                <a:ea typeface="+mn-ea"/>
              </a:rPr>
              <a:t>守着树桩时，他心里想：</a:t>
            </a:r>
            <a:r>
              <a:rPr lang="en-US" altLang="zh-CN" sz="3065" b="1" dirty="0">
                <a:latin typeface="+mn-ea"/>
              </a:rPr>
              <a:t>____</a:t>
            </a:r>
            <a:r>
              <a:rPr lang="en-US" altLang="zh-CN" sz="3065" b="1" dirty="0">
                <a:latin typeface="+mn-ea"/>
                <a:ea typeface="+mn-ea"/>
              </a:rPr>
              <a:t>_____________________________________________</a:t>
            </a:r>
          </a:p>
          <a:p>
            <a:pPr marL="536575" indent="-536575">
              <a:lnSpc>
                <a:spcPct val="150000"/>
              </a:lnSpc>
              <a:defRPr/>
            </a:pPr>
            <a:r>
              <a:rPr lang="en-US" altLang="zh-CN" sz="3065" b="1" dirty="0">
                <a:latin typeface="+mn-ea"/>
                <a:ea typeface="+mn-ea"/>
              </a:rPr>
              <a:t>(3)</a:t>
            </a:r>
            <a:r>
              <a:rPr lang="zh-CN" altLang="en-US" sz="3065" b="1" dirty="0">
                <a:latin typeface="+mn-ea"/>
                <a:ea typeface="+mn-ea"/>
              </a:rPr>
              <a:t>没有看到兔子时，他心里想：</a:t>
            </a:r>
            <a:r>
              <a:rPr lang="en-US" altLang="zh-CN" sz="3065" b="1" dirty="0">
                <a:latin typeface="+mn-ea"/>
                <a:ea typeface="+mn-ea"/>
              </a:rPr>
              <a:t>_________________________________________</a:t>
            </a:r>
            <a:r>
              <a:rPr lang="en-US" altLang="zh-CN" sz="3065" b="1" dirty="0">
                <a:latin typeface="+mn-ea"/>
              </a:rPr>
              <a:t>____</a:t>
            </a:r>
            <a:r>
              <a:rPr lang="en-US" altLang="zh-CN" sz="3065" b="1" dirty="0">
                <a:latin typeface="+mn-ea"/>
                <a:ea typeface="+mn-ea"/>
              </a:rPr>
              <a:t>____</a:t>
            </a:r>
          </a:p>
        </p:txBody>
      </p:sp>
      <p:sp>
        <p:nvSpPr>
          <p:cNvPr id="7" name="矩形 6"/>
          <p:cNvSpPr/>
          <p:nvPr/>
        </p:nvSpPr>
        <p:spPr>
          <a:xfrm>
            <a:off x="1042988" y="2468563"/>
            <a:ext cx="6769100" cy="10350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3065" b="1" dirty="0">
                <a:solidFill>
                  <a:srgbClr val="FF0000"/>
                </a:solidFill>
                <a:latin typeface="宋体" panose="02010600030101010101" pitchFamily="2" charset="-122"/>
                <a:ea typeface="+mn-ea"/>
              </a:rPr>
              <a:t>不费吹灰之力就能捡到兔子，还种什么庄稼呢？</a:t>
            </a:r>
            <a:endParaRPr lang="zh-CN" altLang="en-US" sz="3065" dirty="0">
              <a:ea typeface="+mn-ea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42988" y="3811588"/>
            <a:ext cx="7632700" cy="10366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3065" b="1" dirty="0">
                <a:solidFill>
                  <a:srgbClr val="FF0000"/>
                </a:solidFill>
                <a:latin typeface="宋体" panose="02010600030101010101" pitchFamily="2" charset="-122"/>
                <a:ea typeface="+mn-ea"/>
              </a:rPr>
              <a:t>兔子呀，快来吧，多来吧，我可以过上轻松的好日子了！</a:t>
            </a:r>
          </a:p>
        </p:txBody>
      </p:sp>
      <p:sp>
        <p:nvSpPr>
          <p:cNvPr id="9" name="矩形 8"/>
          <p:cNvSpPr/>
          <p:nvPr/>
        </p:nvSpPr>
        <p:spPr>
          <a:xfrm>
            <a:off x="1116013" y="5253038"/>
            <a:ext cx="4965700" cy="10366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3065" b="1" dirty="0">
                <a:solidFill>
                  <a:srgbClr val="FF0000"/>
                </a:solidFill>
                <a:latin typeface="宋体" panose="02010600030101010101" pitchFamily="2" charset="-122"/>
                <a:ea typeface="+mn-ea"/>
              </a:rPr>
              <a:t>既有一，就有二，兔子怎么还不来呢？</a:t>
            </a:r>
            <a:endParaRPr lang="zh-CN" altLang="en-US" sz="2400" dirty="0"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511175" y="957263"/>
            <a:ext cx="7934325" cy="6459537"/>
          </a:xfrm>
          <a:prstGeom prst="rect">
            <a:avLst/>
          </a:prstGeom>
        </p:spPr>
        <p:txBody>
          <a:bodyPr>
            <a:spAutoFit/>
          </a:bodyPr>
          <a:lstStyle/>
          <a:p>
            <a:pPr marL="536575" indent="-536575">
              <a:lnSpc>
                <a:spcPct val="150000"/>
              </a:lnSpc>
              <a:defRPr/>
            </a:pPr>
            <a:r>
              <a:rPr lang="zh-CN" altLang="en-US" sz="3065" b="1" dirty="0">
                <a:solidFill>
                  <a:srgbClr val="0070C0"/>
                </a:solidFill>
                <a:latin typeface="+mn-ea"/>
                <a:ea typeface="+mn-ea"/>
              </a:rPr>
              <a:t>三、不可复得</a:t>
            </a:r>
            <a:endParaRPr lang="zh-CN" altLang="en-US" sz="3065" b="1" dirty="0">
              <a:latin typeface="+mn-ea"/>
              <a:ea typeface="+mn-ea"/>
            </a:endParaRPr>
          </a:p>
          <a:p>
            <a:pPr marL="446405" indent="-446405">
              <a:lnSpc>
                <a:spcPct val="150000"/>
              </a:lnSpc>
              <a:defRPr/>
            </a:pPr>
            <a:r>
              <a:rPr lang="en-US" altLang="zh-CN" sz="3065" b="1" dirty="0">
                <a:latin typeface="+mn-ea"/>
                <a:ea typeface="+mn-ea"/>
              </a:rPr>
              <a:t>1</a:t>
            </a:r>
            <a:r>
              <a:rPr lang="zh-CN" altLang="en-US" sz="3065" b="1" dirty="0">
                <a:latin typeface="+mn-ea"/>
                <a:ea typeface="+mn-ea"/>
              </a:rPr>
              <a:t>．从兔子的角度分析“兔不可复得”的原因，选择：</a:t>
            </a:r>
            <a:r>
              <a:rPr lang="en-US" altLang="zh-CN" sz="3065" b="1" dirty="0">
                <a:latin typeface="+mn-ea"/>
                <a:ea typeface="+mn-ea"/>
              </a:rPr>
              <a:t>(</a:t>
            </a:r>
            <a:r>
              <a:rPr lang="zh-CN" altLang="en-US" sz="3065" b="1" dirty="0">
                <a:latin typeface="+mn-ea"/>
                <a:ea typeface="+mn-ea"/>
              </a:rPr>
              <a:t>　　</a:t>
            </a:r>
            <a:r>
              <a:rPr lang="en-US" altLang="zh-CN" sz="3065" b="1" dirty="0">
                <a:latin typeface="+mn-ea"/>
                <a:ea typeface="+mn-ea"/>
              </a:rPr>
              <a:t>)</a:t>
            </a:r>
          </a:p>
          <a:p>
            <a:pPr marL="894080" indent="-449580">
              <a:lnSpc>
                <a:spcPct val="150000"/>
              </a:lnSpc>
              <a:defRPr/>
            </a:pPr>
            <a:r>
              <a:rPr lang="en-US" altLang="zh-CN" sz="3065" b="1" dirty="0">
                <a:latin typeface="+mn-ea"/>
                <a:ea typeface="+mn-ea"/>
              </a:rPr>
              <a:t>A</a:t>
            </a:r>
            <a:r>
              <a:rPr lang="zh-CN" altLang="en-US" sz="3065" b="1" dirty="0">
                <a:latin typeface="+mn-ea"/>
                <a:ea typeface="+mn-ea"/>
              </a:rPr>
              <a:t>．兔子不喜欢这样的农夫，不会再往这个树桩上撞了，而选择其他的树桩去撞。</a:t>
            </a:r>
          </a:p>
          <a:p>
            <a:pPr marL="894080" indent="-449580">
              <a:lnSpc>
                <a:spcPct val="150000"/>
              </a:lnSpc>
              <a:defRPr/>
            </a:pPr>
            <a:r>
              <a:rPr lang="en-US" altLang="zh-CN" sz="3065" b="1">
                <a:latin typeface="+mn-ea"/>
                <a:ea typeface="+mn-ea"/>
              </a:rPr>
              <a:t>B</a:t>
            </a:r>
            <a:r>
              <a:rPr lang="zh-CN" altLang="en-US" sz="3065" b="1">
                <a:latin typeface="+mn-ea"/>
                <a:ea typeface="+mn-ea"/>
              </a:rPr>
              <a:t>．</a:t>
            </a:r>
            <a:r>
              <a:rPr lang="zh-CN" altLang="en-US" sz="3065" b="1" dirty="0">
                <a:latin typeface="+mn-ea"/>
                <a:ea typeface="+mn-ea"/>
              </a:rPr>
              <a:t>兔子是聪明的动物，跑得快而灵活，不会轻易撞死在树桩上。</a:t>
            </a:r>
          </a:p>
          <a:p>
            <a:pPr marL="894080" indent="-449580">
              <a:lnSpc>
                <a:spcPct val="150000"/>
              </a:lnSpc>
              <a:defRPr/>
            </a:pPr>
            <a:r>
              <a:rPr lang="en-US" altLang="zh-CN" sz="3065" b="1" dirty="0">
                <a:latin typeface="+mn-ea"/>
                <a:ea typeface="+mn-ea"/>
              </a:rPr>
              <a:t>C</a:t>
            </a:r>
            <a:r>
              <a:rPr lang="zh-CN" altLang="en-US" sz="3065" b="1" dirty="0">
                <a:latin typeface="+mn-ea"/>
                <a:ea typeface="+mn-ea"/>
              </a:rPr>
              <a:t>．兔子总结经验，练好了功夫，撞了树桩也撞不死。</a:t>
            </a:r>
          </a:p>
        </p:txBody>
      </p:sp>
      <p:sp>
        <p:nvSpPr>
          <p:cNvPr id="2" name="矩形 1"/>
          <p:cNvSpPr/>
          <p:nvPr/>
        </p:nvSpPr>
        <p:spPr>
          <a:xfrm>
            <a:off x="7766050" y="1822450"/>
            <a:ext cx="384175" cy="5635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65" b="1" dirty="0">
                <a:solidFill>
                  <a:srgbClr val="FF0000"/>
                </a:solidFill>
                <a:latin typeface="宋体" panose="02010600030101010101" pitchFamily="2" charset="-122"/>
                <a:ea typeface="+mn-ea"/>
              </a:rPr>
              <a:t>B</a:t>
            </a:r>
            <a:endParaRPr lang="zh-CN" altLang="en-US" sz="2400" dirty="0">
              <a:solidFill>
                <a:srgbClr val="FF0000"/>
              </a:solidFill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511175" y="1016000"/>
            <a:ext cx="7886700" cy="5262563"/>
          </a:xfrm>
          <a:prstGeom prst="rect">
            <a:avLst/>
          </a:prstGeom>
        </p:spPr>
        <p:txBody>
          <a:bodyPr>
            <a:spAutoFit/>
          </a:bodyPr>
          <a:lstStyle/>
          <a:p>
            <a:pPr marL="446405" indent="-446405">
              <a:lnSpc>
                <a:spcPct val="150000"/>
              </a:lnSpc>
              <a:defRPr/>
            </a:pPr>
            <a:r>
              <a:rPr lang="en-US" altLang="zh-CN" sz="3200" b="1" dirty="0">
                <a:latin typeface="+mn-ea"/>
                <a:ea typeface="+mn-ea"/>
              </a:rPr>
              <a:t>2</a:t>
            </a:r>
            <a:r>
              <a:rPr lang="zh-CN" altLang="en-US" sz="3200" b="1" dirty="0">
                <a:latin typeface="+mn-ea"/>
                <a:ea typeface="+mn-ea"/>
              </a:rPr>
              <a:t>．宋国人为什么笑这个农夫？你觉得主要原因是什么？多选：</a:t>
            </a:r>
            <a:r>
              <a:rPr lang="en-US" altLang="zh-CN" sz="3200" b="1" dirty="0">
                <a:latin typeface="+mn-ea"/>
                <a:ea typeface="+mn-ea"/>
              </a:rPr>
              <a:t>(</a:t>
            </a:r>
            <a:r>
              <a:rPr lang="zh-CN" altLang="en-US" sz="3200" b="1" dirty="0">
                <a:latin typeface="+mn-ea"/>
                <a:ea typeface="+mn-ea"/>
              </a:rPr>
              <a:t>　　　　</a:t>
            </a:r>
            <a:r>
              <a:rPr lang="en-US" altLang="zh-CN" sz="3200" b="1" dirty="0">
                <a:latin typeface="+mn-ea"/>
                <a:ea typeface="+mn-ea"/>
              </a:rPr>
              <a:t>)</a:t>
            </a:r>
          </a:p>
          <a:p>
            <a:pPr marL="894080" indent="-446405">
              <a:lnSpc>
                <a:spcPct val="150000"/>
              </a:lnSpc>
              <a:defRPr/>
            </a:pPr>
            <a:r>
              <a:rPr lang="en-US" altLang="zh-CN" sz="3200" b="1" dirty="0">
                <a:latin typeface="+mn-ea"/>
                <a:ea typeface="+mn-ea"/>
              </a:rPr>
              <a:t>A</a:t>
            </a:r>
            <a:r>
              <a:rPr lang="zh-CN" altLang="en-US" sz="3200" b="1" dirty="0">
                <a:latin typeface="+mn-ea"/>
                <a:ea typeface="+mn-ea"/>
              </a:rPr>
              <a:t>．笑他想不劳而获，最终事与愿违。</a:t>
            </a:r>
          </a:p>
          <a:p>
            <a:pPr marL="894080" indent="-446405">
              <a:lnSpc>
                <a:spcPct val="150000"/>
              </a:lnSpc>
              <a:defRPr/>
            </a:pPr>
            <a:r>
              <a:rPr lang="en-US" altLang="zh-CN" sz="3200" b="1" dirty="0">
                <a:latin typeface="+mn-ea"/>
                <a:ea typeface="+mn-ea"/>
              </a:rPr>
              <a:t>B</a:t>
            </a:r>
            <a:r>
              <a:rPr lang="zh-CN" altLang="en-US" sz="3200" b="1" dirty="0">
                <a:latin typeface="+mn-ea"/>
                <a:ea typeface="+mn-ea"/>
              </a:rPr>
              <a:t>．笑他死守狭隘经验，终究失败。</a:t>
            </a:r>
          </a:p>
          <a:p>
            <a:pPr marL="894080" indent="-446405">
              <a:lnSpc>
                <a:spcPct val="150000"/>
              </a:lnSpc>
              <a:defRPr/>
            </a:pPr>
            <a:r>
              <a:rPr lang="en-US" altLang="zh-CN" sz="3200" b="1" dirty="0">
                <a:latin typeface="+mn-ea"/>
                <a:ea typeface="+mn-ea"/>
              </a:rPr>
              <a:t>C</a:t>
            </a:r>
            <a:r>
              <a:rPr lang="zh-CN" altLang="en-US" sz="3200" b="1" dirty="0">
                <a:latin typeface="+mn-ea"/>
                <a:ea typeface="+mn-ea"/>
              </a:rPr>
              <a:t>．笑他做事方法不对，竹篮打水一场空。</a:t>
            </a:r>
          </a:p>
          <a:p>
            <a:pPr marL="894080" indent="-446405">
              <a:lnSpc>
                <a:spcPct val="150000"/>
              </a:lnSpc>
              <a:defRPr/>
            </a:pPr>
            <a:r>
              <a:rPr lang="en-US" altLang="zh-CN" sz="3200" b="1" dirty="0">
                <a:latin typeface="+mn-ea"/>
                <a:ea typeface="+mn-ea"/>
              </a:rPr>
              <a:t>D</a:t>
            </a:r>
            <a:r>
              <a:rPr lang="zh-CN" altLang="en-US" sz="3200" b="1" dirty="0">
                <a:latin typeface="+mn-ea"/>
                <a:ea typeface="+mn-ea"/>
              </a:rPr>
              <a:t>．笑他捡到了撞死在树桩上的兔子，那是根本不可能的事。</a:t>
            </a:r>
          </a:p>
        </p:txBody>
      </p:sp>
      <p:sp>
        <p:nvSpPr>
          <p:cNvPr id="2" name="矩形 1"/>
          <p:cNvSpPr/>
          <p:nvPr/>
        </p:nvSpPr>
        <p:spPr>
          <a:xfrm>
            <a:off x="2411413" y="1885950"/>
            <a:ext cx="781050" cy="5635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65" b="1" dirty="0">
                <a:solidFill>
                  <a:srgbClr val="FF0000"/>
                </a:solidFill>
                <a:latin typeface="宋体" panose="02010600030101010101" pitchFamily="2" charset="-122"/>
                <a:ea typeface="+mn-ea"/>
              </a:rPr>
              <a:t>ABC</a:t>
            </a:r>
            <a:endParaRPr lang="zh-CN" altLang="en-US" sz="2400" dirty="0">
              <a:solidFill>
                <a:srgbClr val="FF0000"/>
              </a:solidFill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" name="矩形 7167"/>
          <p:cNvSpPr/>
          <p:nvPr/>
        </p:nvSpPr>
        <p:spPr>
          <a:xfrm>
            <a:off x="1258888" y="2278063"/>
            <a:ext cx="6553200" cy="4524375"/>
          </a:xfrm>
          <a:prstGeom prst="rect">
            <a:avLst/>
          </a:prstGeom>
        </p:spPr>
        <p:txBody>
          <a:bodyPr>
            <a:spAutoFit/>
          </a:bodyPr>
          <a:lstStyle/>
          <a:p>
            <a:pPr defTabSz="457200">
              <a:lnSpc>
                <a:spcPct val="150000"/>
              </a:lnSpc>
              <a:defRPr/>
            </a:pPr>
            <a:r>
              <a:rPr lang="zh-CN" altLang="en-US" sz="3200" b="1" dirty="0">
                <a:solidFill>
                  <a:srgbClr val="0070C0"/>
                </a:solidFill>
                <a:latin typeface="宋体" panose="02010600030101010101" pitchFamily="2" charset="-122"/>
              </a:rPr>
              <a:t>一、用“√”为带点的字选择正确的读音。</a:t>
            </a:r>
          </a:p>
          <a:p>
            <a:pPr defTabSz="457200">
              <a:lnSpc>
                <a:spcPct val="150000"/>
              </a:lnSpc>
              <a:defRPr/>
            </a:pPr>
            <a:r>
              <a:rPr lang="en-US" altLang="zh-CN" sz="3200" b="1" dirty="0">
                <a:solidFill>
                  <a:prstClr val="black"/>
                </a:solidFill>
                <a:latin typeface="+mj-ea"/>
                <a:ea typeface="+mj-ea"/>
              </a:rPr>
              <a:t>1</a:t>
            </a:r>
            <a:r>
              <a:rPr lang="zh-CN" altLang="en-US" sz="3200" b="1" dirty="0">
                <a:solidFill>
                  <a:prstClr val="black"/>
                </a:solidFill>
                <a:latin typeface="+mj-ea"/>
                <a:ea typeface="+mj-ea"/>
              </a:rPr>
              <a:t>．折颈而死</a:t>
            </a:r>
            <a:r>
              <a:rPr lang="en-US" altLang="zh-CN" sz="3200" b="1" dirty="0">
                <a:solidFill>
                  <a:prstClr val="black"/>
                </a:solidFill>
                <a:latin typeface="+mj-ea"/>
                <a:ea typeface="+mj-ea"/>
              </a:rPr>
              <a:t>(</a:t>
            </a:r>
            <a:r>
              <a:rPr lang="en-US" altLang="zh-CN" sz="3200" b="1" dirty="0" err="1">
                <a:solidFill>
                  <a:prstClr val="black"/>
                </a:solidFill>
                <a:latin typeface="方正姚体" pitchFamily="2" charset="-122"/>
                <a:ea typeface="方正姚体" pitchFamily="2" charset="-122"/>
              </a:rPr>
              <a:t>zhé</a:t>
            </a:r>
            <a:r>
              <a:rPr lang="zh-CN" altLang="en-US" sz="3200" b="1" dirty="0">
                <a:solidFill>
                  <a:prstClr val="black"/>
                </a:solidFill>
                <a:latin typeface="+mj-ea"/>
                <a:ea typeface="+mj-ea"/>
              </a:rPr>
              <a:t>　</a:t>
            </a:r>
            <a:r>
              <a:rPr lang="en-US" altLang="zh-CN" sz="3200" b="1" dirty="0" err="1">
                <a:solidFill>
                  <a:prstClr val="black"/>
                </a:solidFill>
                <a:latin typeface="方正姚体" pitchFamily="2" charset="-122"/>
                <a:ea typeface="方正姚体" pitchFamily="2" charset="-122"/>
              </a:rPr>
              <a:t>shé</a:t>
            </a:r>
            <a:r>
              <a:rPr lang="en-US" altLang="zh-CN" sz="3200" b="1" dirty="0">
                <a:solidFill>
                  <a:prstClr val="black"/>
                </a:solidFill>
                <a:latin typeface="+mj-ea"/>
                <a:ea typeface="+mj-ea"/>
              </a:rPr>
              <a:t>)</a:t>
            </a:r>
          </a:p>
          <a:p>
            <a:pPr defTabSz="457200">
              <a:lnSpc>
                <a:spcPct val="150000"/>
              </a:lnSpc>
              <a:defRPr/>
            </a:pPr>
            <a:r>
              <a:rPr lang="en-US" altLang="zh-CN" sz="3200" b="1" dirty="0">
                <a:solidFill>
                  <a:prstClr val="black"/>
                </a:solidFill>
                <a:latin typeface="+mj-ea"/>
                <a:ea typeface="+mj-ea"/>
              </a:rPr>
              <a:t>2</a:t>
            </a:r>
            <a:r>
              <a:rPr lang="zh-CN" altLang="en-US" sz="3200" b="1" dirty="0">
                <a:solidFill>
                  <a:prstClr val="black"/>
                </a:solidFill>
                <a:latin typeface="+mj-ea"/>
                <a:ea typeface="+mj-ea"/>
              </a:rPr>
              <a:t>．冀复得兔</a:t>
            </a:r>
            <a:r>
              <a:rPr lang="en-US" altLang="zh-CN" sz="3200" b="1" dirty="0">
                <a:solidFill>
                  <a:prstClr val="black"/>
                </a:solidFill>
                <a:latin typeface="+mj-ea"/>
                <a:ea typeface="+mj-ea"/>
              </a:rPr>
              <a:t>(</a:t>
            </a:r>
            <a:r>
              <a:rPr lang="en-US" altLang="zh-CN" sz="3200" b="1" dirty="0" err="1">
                <a:solidFill>
                  <a:prstClr val="black"/>
                </a:solidFill>
                <a:latin typeface="方正姚体" pitchFamily="2" charset="-122"/>
                <a:ea typeface="方正姚体" pitchFamily="2" charset="-122"/>
              </a:rPr>
              <a:t>jì</a:t>
            </a:r>
            <a:r>
              <a:rPr lang="zh-CN" altLang="en-US" sz="3200" b="1" dirty="0">
                <a:solidFill>
                  <a:prstClr val="black"/>
                </a:solidFill>
                <a:latin typeface="+mj-ea"/>
                <a:ea typeface="+mj-ea"/>
              </a:rPr>
              <a:t>　</a:t>
            </a:r>
            <a:r>
              <a:rPr lang="en-US" altLang="zh-CN" sz="3200" b="1" dirty="0" err="1">
                <a:solidFill>
                  <a:prstClr val="black"/>
                </a:solidFill>
                <a:latin typeface="方正姚体" pitchFamily="2" charset="-122"/>
                <a:ea typeface="方正姚体" pitchFamily="2" charset="-122"/>
              </a:rPr>
              <a:t>yì</a:t>
            </a:r>
            <a:r>
              <a:rPr lang="en-US" altLang="zh-CN" sz="3200" b="1" dirty="0">
                <a:solidFill>
                  <a:prstClr val="black"/>
                </a:solidFill>
                <a:latin typeface="+mj-ea"/>
                <a:ea typeface="+mj-ea"/>
              </a:rPr>
              <a:t>)</a:t>
            </a:r>
          </a:p>
          <a:p>
            <a:pPr defTabSz="457200">
              <a:lnSpc>
                <a:spcPct val="150000"/>
              </a:lnSpc>
              <a:defRPr/>
            </a:pPr>
            <a:r>
              <a:rPr lang="en-US" altLang="zh-CN" sz="3200" b="1" dirty="0">
                <a:solidFill>
                  <a:prstClr val="black"/>
                </a:solidFill>
                <a:latin typeface="+mj-ea"/>
                <a:ea typeface="+mj-ea"/>
              </a:rPr>
              <a:t>3</a:t>
            </a:r>
            <a:r>
              <a:rPr lang="zh-CN" altLang="en-US" sz="3200" b="1" dirty="0">
                <a:solidFill>
                  <a:prstClr val="black"/>
                </a:solidFill>
                <a:latin typeface="+mj-ea"/>
                <a:ea typeface="+mj-ea"/>
              </a:rPr>
              <a:t>．而身为宋国笑</a:t>
            </a:r>
            <a:r>
              <a:rPr lang="en-US" altLang="zh-CN" sz="3200" b="1" dirty="0">
                <a:solidFill>
                  <a:prstClr val="black"/>
                </a:solidFill>
                <a:latin typeface="+mj-ea"/>
                <a:ea typeface="+mj-ea"/>
              </a:rPr>
              <a:t>(</a:t>
            </a:r>
            <a:r>
              <a:rPr lang="en-US" altLang="zh-CN" sz="3200" b="1" dirty="0" err="1">
                <a:solidFill>
                  <a:prstClr val="black"/>
                </a:solidFill>
                <a:latin typeface="方正姚体" pitchFamily="2" charset="-122"/>
                <a:ea typeface="方正姚体" pitchFamily="2" charset="-122"/>
              </a:rPr>
              <a:t>wèi</a:t>
            </a:r>
            <a:r>
              <a:rPr lang="zh-CN" altLang="en-US" sz="3200" b="1" dirty="0">
                <a:solidFill>
                  <a:prstClr val="black"/>
                </a:solidFill>
                <a:latin typeface="+mj-ea"/>
                <a:ea typeface="+mj-ea"/>
              </a:rPr>
              <a:t>　</a:t>
            </a:r>
            <a:r>
              <a:rPr lang="en-US" altLang="zh-CN" sz="3200" b="1" dirty="0" err="1">
                <a:solidFill>
                  <a:prstClr val="black"/>
                </a:solidFill>
                <a:latin typeface="方正姚体" pitchFamily="2" charset="-122"/>
                <a:ea typeface="方正姚体" pitchFamily="2" charset="-122"/>
              </a:rPr>
              <a:t>wéi</a:t>
            </a:r>
            <a:r>
              <a:rPr lang="en-US" altLang="zh-CN" sz="3200" b="1" dirty="0">
                <a:solidFill>
                  <a:prstClr val="black"/>
                </a:solidFill>
                <a:latin typeface="+mj-ea"/>
                <a:ea typeface="+mj-ea"/>
              </a:rPr>
              <a:t>)</a:t>
            </a:r>
          </a:p>
          <a:p>
            <a:pPr defTabSz="457200">
              <a:lnSpc>
                <a:spcPct val="150000"/>
              </a:lnSpc>
              <a:defRPr/>
            </a:pPr>
            <a:r>
              <a:rPr lang="en-US" altLang="zh-CN" sz="3200" b="1" dirty="0">
                <a:solidFill>
                  <a:prstClr val="black"/>
                </a:solidFill>
                <a:latin typeface="+mj-ea"/>
                <a:ea typeface="+mj-ea"/>
              </a:rPr>
              <a:t>4</a:t>
            </a:r>
            <a:r>
              <a:rPr lang="zh-CN" altLang="en-US" sz="3200" b="1" dirty="0">
                <a:solidFill>
                  <a:prstClr val="black"/>
                </a:solidFill>
                <a:latin typeface="+mj-ea"/>
                <a:ea typeface="+mj-ea"/>
              </a:rPr>
              <a:t>．宋人有耕者</a:t>
            </a:r>
            <a:r>
              <a:rPr lang="en-US" altLang="zh-CN" sz="3200" b="1" dirty="0">
                <a:solidFill>
                  <a:prstClr val="black"/>
                </a:solidFill>
                <a:latin typeface="+mj-ea"/>
                <a:ea typeface="+mj-ea"/>
              </a:rPr>
              <a:t>(</a:t>
            </a:r>
            <a:r>
              <a:rPr lang="en-US" altLang="zh-CN" sz="3200" b="1" dirty="0" err="1">
                <a:solidFill>
                  <a:prstClr val="black"/>
                </a:solidFill>
                <a:latin typeface="方正姚体" pitchFamily="2" charset="-122"/>
                <a:ea typeface="方正姚体" pitchFamily="2" charset="-122"/>
              </a:rPr>
              <a:t>gēn</a:t>
            </a:r>
            <a:r>
              <a:rPr lang="zh-CN" altLang="en-US" sz="3200" b="1" dirty="0">
                <a:solidFill>
                  <a:prstClr val="black"/>
                </a:solidFill>
                <a:latin typeface="+mj-ea"/>
                <a:ea typeface="+mj-ea"/>
              </a:rPr>
              <a:t>　</a:t>
            </a:r>
            <a:r>
              <a:rPr lang="en-US" altLang="zh-CN" sz="3200" b="1" dirty="0" err="1">
                <a:solidFill>
                  <a:prstClr val="black"/>
                </a:solidFill>
                <a:latin typeface="方正姚体" pitchFamily="2" charset="-122"/>
                <a:ea typeface="方正姚体" pitchFamily="2" charset="-122"/>
              </a:rPr>
              <a:t>gēng</a:t>
            </a:r>
            <a:r>
              <a:rPr lang="en-US" altLang="zh-CN" sz="3200" b="1" dirty="0">
                <a:solidFill>
                  <a:prstClr val="black"/>
                </a:solidFill>
                <a:latin typeface="+mj-ea"/>
                <a:ea typeface="+mj-ea"/>
              </a:rPr>
              <a:t>)</a:t>
            </a:r>
          </a:p>
        </p:txBody>
      </p:sp>
      <p:sp>
        <p:nvSpPr>
          <p:cNvPr id="97282" name="矩形 1"/>
          <p:cNvSpPr>
            <a:spLocks noChangeArrowheads="1"/>
          </p:cNvSpPr>
          <p:nvPr/>
        </p:nvSpPr>
        <p:spPr bwMode="auto">
          <a:xfrm>
            <a:off x="1865313" y="3333750"/>
            <a:ext cx="5969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000000"/>
                </a:solidFill>
                <a:latin typeface="宋体" pitchFamily="2" charset="-122"/>
              </a:rPr>
              <a:t>．</a:t>
            </a:r>
            <a:endParaRPr lang="zh-CN" altLang="en-US" sz="2400">
              <a:solidFill>
                <a:srgbClr val="000000"/>
              </a:solidFill>
            </a:endParaRPr>
          </a:p>
        </p:txBody>
      </p:sp>
      <p:sp>
        <p:nvSpPr>
          <p:cNvPr id="97283" name="矩形 19"/>
          <p:cNvSpPr>
            <a:spLocks noChangeArrowheads="1"/>
          </p:cNvSpPr>
          <p:nvPr/>
        </p:nvSpPr>
        <p:spPr bwMode="auto">
          <a:xfrm>
            <a:off x="1835150" y="4062413"/>
            <a:ext cx="5969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000000"/>
                </a:solidFill>
                <a:latin typeface="宋体" pitchFamily="2" charset="-122"/>
              </a:rPr>
              <a:t>．</a:t>
            </a:r>
            <a:endParaRPr lang="zh-CN" altLang="en-US" sz="2400">
              <a:solidFill>
                <a:srgbClr val="000000"/>
              </a:solidFill>
            </a:endParaRPr>
          </a:p>
        </p:txBody>
      </p:sp>
      <p:sp>
        <p:nvSpPr>
          <p:cNvPr id="97284" name="矩形 20"/>
          <p:cNvSpPr>
            <a:spLocks noChangeArrowheads="1"/>
          </p:cNvSpPr>
          <p:nvPr/>
        </p:nvSpPr>
        <p:spPr bwMode="auto">
          <a:xfrm>
            <a:off x="2471738" y="4868863"/>
            <a:ext cx="5969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000000"/>
                </a:solidFill>
                <a:latin typeface="宋体" pitchFamily="2" charset="-122"/>
              </a:rPr>
              <a:t>．</a:t>
            </a:r>
            <a:endParaRPr lang="zh-CN" altLang="en-US" sz="2400">
              <a:solidFill>
                <a:srgbClr val="000000"/>
              </a:solidFill>
            </a:endParaRPr>
          </a:p>
        </p:txBody>
      </p:sp>
      <p:sp>
        <p:nvSpPr>
          <p:cNvPr id="97285" name="矩形 21"/>
          <p:cNvSpPr>
            <a:spLocks noChangeArrowheads="1"/>
          </p:cNvSpPr>
          <p:nvPr/>
        </p:nvSpPr>
        <p:spPr bwMode="auto">
          <a:xfrm>
            <a:off x="2760663" y="5541963"/>
            <a:ext cx="5969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000000"/>
                </a:solidFill>
                <a:latin typeface="宋体" pitchFamily="2" charset="-122"/>
              </a:rPr>
              <a:t>．</a:t>
            </a:r>
            <a:endParaRPr lang="zh-CN" altLang="en-US" sz="2400">
              <a:solidFill>
                <a:srgbClr val="000000"/>
              </a:solidFill>
            </a:endParaRPr>
          </a:p>
        </p:txBody>
      </p:sp>
      <p:pic>
        <p:nvPicPr>
          <p:cNvPr id="97286" name="Picture 3"/>
          <p:cNvPicPr>
            <a:picLocks noChangeAspect="1"/>
          </p:cNvPicPr>
          <p:nvPr/>
        </p:nvPicPr>
        <p:blipFill>
          <a:blip r:embed="rId2"/>
          <a:srcRect l="6390" t="12875" r="8549" b="18881"/>
          <a:stretch>
            <a:fillRect/>
          </a:stretch>
        </p:blipFill>
        <p:spPr bwMode="auto">
          <a:xfrm>
            <a:off x="3011488" y="933450"/>
            <a:ext cx="3105150" cy="140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3203575" y="3294063"/>
            <a:ext cx="5969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  <a:latin typeface="宋体" pitchFamily="2" charset="-122"/>
              </a:rPr>
              <a:t>√</a:t>
            </a:r>
            <a:endParaRPr lang="zh-CN" altLang="en-US" sz="2400"/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3502025" y="4081463"/>
            <a:ext cx="5969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  <a:latin typeface="宋体" pitchFamily="2" charset="-122"/>
              </a:rPr>
              <a:t>√</a:t>
            </a:r>
            <a:endParaRPr lang="zh-CN" altLang="en-US" sz="2400"/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3789363" y="4732338"/>
            <a:ext cx="596900" cy="585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  <a:latin typeface="宋体" pitchFamily="2" charset="-122"/>
              </a:rPr>
              <a:t>√</a:t>
            </a:r>
            <a:endParaRPr lang="zh-CN" altLang="en-US" sz="2400"/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4284663" y="5467350"/>
            <a:ext cx="5969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  <a:latin typeface="宋体" pitchFamily="2" charset="-122"/>
              </a:rPr>
              <a:t>√</a:t>
            </a:r>
            <a:endParaRPr lang="zh-CN" altLang="en-US" sz="24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9" grpId="0"/>
      <p:bldP spid="10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900113" y="1892300"/>
            <a:ext cx="7131050" cy="5262563"/>
          </a:xfrm>
          <a:prstGeom prst="rect">
            <a:avLst/>
          </a:prstGeom>
        </p:spPr>
        <p:txBody>
          <a:bodyPr>
            <a:spAutoFit/>
          </a:bodyPr>
          <a:lstStyle/>
          <a:p>
            <a:pPr marL="446405" indent="-446405">
              <a:lnSpc>
                <a:spcPct val="150000"/>
              </a:lnSpc>
              <a:defRPr/>
            </a:pPr>
            <a:r>
              <a:rPr lang="en-US" altLang="zh-CN" sz="3200" b="1" dirty="0">
                <a:latin typeface="+mn-ea"/>
                <a:ea typeface="+mn-ea"/>
              </a:rPr>
              <a:t>3</a:t>
            </a:r>
            <a:r>
              <a:rPr lang="zh-CN" altLang="en-US" sz="3200" b="1" dirty="0">
                <a:latin typeface="+mn-ea"/>
                <a:ea typeface="+mn-ea"/>
              </a:rPr>
              <a:t>．请你给农夫提一个合理的建议，写下来。</a:t>
            </a:r>
          </a:p>
          <a:p>
            <a:pPr marL="446405">
              <a:lnSpc>
                <a:spcPct val="150000"/>
              </a:lnSpc>
              <a:defRPr/>
            </a:pPr>
            <a:r>
              <a:rPr lang="en-US" altLang="zh-CN" sz="3200" b="1" dirty="0">
                <a:latin typeface="+mn-ea"/>
                <a:ea typeface="+mn-ea"/>
              </a:rPr>
              <a:t>____________</a:t>
            </a:r>
            <a:r>
              <a:rPr lang="en-US" altLang="zh-CN" sz="3200" b="1" dirty="0">
                <a:latin typeface="+mn-ea"/>
              </a:rPr>
              <a:t>____________________________________________________________________________________________</a:t>
            </a:r>
            <a:r>
              <a:rPr lang="en-US" altLang="zh-CN" sz="3200" b="1" dirty="0">
                <a:latin typeface="+mn-ea"/>
                <a:ea typeface="+mn-ea"/>
              </a:rPr>
              <a:t>______________________</a:t>
            </a: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1476375" y="2565400"/>
            <a:ext cx="6408738" cy="2306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200" b="1">
                <a:solidFill>
                  <a:srgbClr val="1B10F4"/>
                </a:solidFill>
              </a:rPr>
              <a:t>示例：</a:t>
            </a:r>
            <a:r>
              <a:rPr lang="zh-CN" altLang="zh-CN" sz="3200" b="1">
                <a:solidFill>
                  <a:srgbClr val="FF0000"/>
                </a:solidFill>
              </a:rPr>
              <a:t>我建议农夫重新拿起农具，踏踏实实地种好自己的庄稼，再也不要指望守着空树桩过日子了。</a:t>
            </a:r>
            <a:endParaRPr lang="zh-CN" altLang="en-US" sz="32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601663" y="2373313"/>
            <a:ext cx="8074025" cy="37846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  <a:defRPr/>
            </a:pPr>
            <a:r>
              <a:rPr lang="zh-CN" altLang="en-US" sz="3200" b="1" kern="100" dirty="0">
                <a:solidFill>
                  <a:srgbClr val="0070C0"/>
                </a:solidFill>
                <a:latin typeface="+mj-ea"/>
                <a:ea typeface="+mj-ea"/>
                <a:cs typeface="Times New Roman" panose="02020603050405020304"/>
              </a:rPr>
              <a:t>一、主题积累</a:t>
            </a:r>
            <a:endParaRPr lang="en-US" altLang="zh-CN" sz="3200" b="1" kern="100" dirty="0">
              <a:solidFill>
                <a:srgbClr val="0070C0"/>
              </a:solidFill>
              <a:latin typeface="+mj-ea"/>
              <a:ea typeface="+mj-ea"/>
              <a:cs typeface="Times New Roman" panose="02020603050405020304"/>
            </a:endParaRPr>
          </a:p>
          <a:p>
            <a:pPr marL="542925" indent="-542925">
              <a:lnSpc>
                <a:spcPct val="150000"/>
              </a:lnSpc>
              <a:spcAft>
                <a:spcPts val="0"/>
              </a:spcAft>
              <a:defRPr/>
            </a:pPr>
            <a:r>
              <a:rPr lang="en-US" altLang="zh-CN" sz="3200" b="1" kern="100" dirty="0">
                <a:latin typeface="+mj-ea"/>
                <a:ea typeface="+mj-ea"/>
                <a:cs typeface="Times New Roman" panose="02020603050405020304"/>
              </a:rPr>
              <a:t>1</a:t>
            </a:r>
            <a:r>
              <a:rPr lang="zh-CN" altLang="en-US" sz="3200" b="1" kern="100" dirty="0">
                <a:latin typeface="+mj-ea"/>
                <a:ea typeface="+mj-ea"/>
                <a:cs typeface="Times New Roman" panose="02020603050405020304"/>
              </a:rPr>
              <a:t>．下面的成语，出自</a:t>
            </a:r>
            <a:r>
              <a:rPr lang="en-US" altLang="zh-CN" sz="3200" b="1" kern="100" dirty="0">
                <a:latin typeface="+mj-ea"/>
                <a:ea typeface="+mj-ea"/>
                <a:cs typeface="Times New Roman" panose="02020603050405020304"/>
              </a:rPr>
              <a:t>《</a:t>
            </a:r>
            <a:r>
              <a:rPr lang="zh-CN" altLang="en-US" sz="3200" b="1" kern="100" dirty="0">
                <a:latin typeface="+mj-ea"/>
                <a:ea typeface="+mj-ea"/>
                <a:cs typeface="Times New Roman" panose="02020603050405020304"/>
              </a:rPr>
              <a:t>韩非子</a:t>
            </a:r>
            <a:r>
              <a:rPr lang="en-US" altLang="zh-CN" sz="3200" b="1" kern="100" dirty="0">
                <a:latin typeface="+mj-ea"/>
                <a:ea typeface="+mj-ea"/>
                <a:cs typeface="Times New Roman" panose="02020603050405020304"/>
              </a:rPr>
              <a:t>》</a:t>
            </a:r>
            <a:r>
              <a:rPr lang="zh-CN" altLang="en-US" sz="3200" b="1" kern="100" dirty="0">
                <a:latin typeface="+mj-ea"/>
                <a:ea typeface="+mj-ea"/>
                <a:cs typeface="Times New Roman" panose="02020603050405020304"/>
              </a:rPr>
              <a:t>中的寓言故事的</a:t>
            </a:r>
            <a:r>
              <a:rPr lang="zh-CN" altLang="en-US" sz="3200" b="1" kern="100">
                <a:latin typeface="+mj-ea"/>
                <a:ea typeface="+mj-ea"/>
                <a:cs typeface="Times New Roman" panose="02020603050405020304"/>
              </a:rPr>
              <a:t>打“√”</a:t>
            </a:r>
            <a:r>
              <a:rPr lang="zh-CN" altLang="en-US" sz="3200" b="1" kern="100" dirty="0">
                <a:latin typeface="+mj-ea"/>
                <a:ea typeface="+mj-ea"/>
                <a:cs typeface="Times New Roman" panose="02020603050405020304"/>
              </a:rPr>
              <a:t>。</a:t>
            </a:r>
          </a:p>
          <a:p>
            <a:pPr marL="542925">
              <a:lnSpc>
                <a:spcPct val="150000"/>
              </a:lnSpc>
              <a:spcAft>
                <a:spcPts val="0"/>
              </a:spcAft>
              <a:defRPr/>
            </a:pPr>
            <a:r>
              <a:rPr lang="zh-CN" altLang="en-US" sz="3200" b="1" kern="100" dirty="0">
                <a:latin typeface="+mj-ea"/>
                <a:ea typeface="+mj-ea"/>
                <a:cs typeface="Times New Roman" panose="02020603050405020304"/>
              </a:rPr>
              <a:t>郑人买履</a:t>
            </a:r>
            <a:r>
              <a:rPr lang="en-US" altLang="zh-CN" sz="3200" b="1" kern="100" dirty="0">
                <a:latin typeface="+mj-ea"/>
                <a:ea typeface="+mj-ea"/>
                <a:cs typeface="Times New Roman" panose="02020603050405020304"/>
              </a:rPr>
              <a:t>(</a:t>
            </a:r>
            <a:r>
              <a:rPr lang="zh-CN" altLang="en-US" sz="3200" b="1" kern="100" dirty="0">
                <a:latin typeface="+mj-ea"/>
                <a:ea typeface="+mj-ea"/>
                <a:cs typeface="Times New Roman" panose="02020603050405020304"/>
              </a:rPr>
              <a:t>　　</a:t>
            </a:r>
            <a:r>
              <a:rPr lang="en-US" altLang="zh-CN" sz="3200" b="1" kern="100" dirty="0">
                <a:latin typeface="+mj-ea"/>
                <a:ea typeface="+mj-ea"/>
                <a:cs typeface="Times New Roman" panose="02020603050405020304"/>
              </a:rPr>
              <a:t>)</a:t>
            </a:r>
            <a:r>
              <a:rPr lang="zh-CN" altLang="en-US" sz="3200" b="1" kern="100" dirty="0">
                <a:latin typeface="+mj-ea"/>
                <a:ea typeface="+mj-ea"/>
                <a:cs typeface="Times New Roman" panose="02020603050405020304"/>
              </a:rPr>
              <a:t>　南辕北辙</a:t>
            </a:r>
            <a:r>
              <a:rPr lang="en-US" altLang="zh-CN" sz="3200" b="1" kern="100" dirty="0">
                <a:latin typeface="+mj-ea"/>
                <a:ea typeface="+mj-ea"/>
                <a:cs typeface="Times New Roman" panose="02020603050405020304"/>
              </a:rPr>
              <a:t>(</a:t>
            </a:r>
            <a:r>
              <a:rPr lang="zh-CN" altLang="en-US" sz="3200" b="1" kern="100" dirty="0">
                <a:latin typeface="+mj-ea"/>
                <a:ea typeface="+mj-ea"/>
                <a:cs typeface="Times New Roman" panose="02020603050405020304"/>
              </a:rPr>
              <a:t>　　</a:t>
            </a:r>
            <a:r>
              <a:rPr lang="en-US" altLang="zh-CN" sz="3200" b="1" kern="100" dirty="0">
                <a:latin typeface="+mj-ea"/>
                <a:ea typeface="+mj-ea"/>
                <a:cs typeface="Times New Roman" panose="02020603050405020304"/>
              </a:rPr>
              <a:t>)</a:t>
            </a:r>
          </a:p>
          <a:p>
            <a:pPr marL="542925">
              <a:lnSpc>
                <a:spcPct val="150000"/>
              </a:lnSpc>
              <a:spcAft>
                <a:spcPts val="0"/>
              </a:spcAft>
              <a:defRPr/>
            </a:pPr>
            <a:r>
              <a:rPr lang="zh-CN" altLang="en-US" sz="3200" b="1" kern="100" dirty="0">
                <a:latin typeface="+mj-ea"/>
                <a:ea typeface="+mj-ea"/>
                <a:cs typeface="Times New Roman" panose="02020603050405020304"/>
              </a:rPr>
              <a:t>自相矛盾</a:t>
            </a:r>
            <a:r>
              <a:rPr lang="en-US" altLang="zh-CN" sz="3200" b="1" kern="100" dirty="0">
                <a:latin typeface="+mj-ea"/>
                <a:ea typeface="+mj-ea"/>
                <a:cs typeface="Times New Roman" panose="02020603050405020304"/>
              </a:rPr>
              <a:t>(</a:t>
            </a:r>
            <a:r>
              <a:rPr lang="zh-CN" altLang="en-US" sz="3200" b="1" kern="100" dirty="0">
                <a:latin typeface="+mj-ea"/>
                <a:ea typeface="+mj-ea"/>
                <a:cs typeface="Times New Roman" panose="02020603050405020304"/>
              </a:rPr>
              <a:t>　　</a:t>
            </a:r>
            <a:r>
              <a:rPr lang="en-US" altLang="zh-CN" sz="3200" b="1" kern="100" dirty="0">
                <a:latin typeface="+mj-ea"/>
                <a:ea typeface="+mj-ea"/>
                <a:cs typeface="Times New Roman" panose="02020603050405020304"/>
              </a:rPr>
              <a:t>)</a:t>
            </a:r>
          </a:p>
        </p:txBody>
      </p:sp>
      <p:pic>
        <p:nvPicPr>
          <p:cNvPr id="116738" name="Picture 5"/>
          <p:cNvPicPr>
            <a:picLocks noChangeAspect="1"/>
          </p:cNvPicPr>
          <p:nvPr/>
        </p:nvPicPr>
        <p:blipFill>
          <a:blip r:embed="rId2"/>
          <a:srcRect b="14969"/>
          <a:stretch>
            <a:fillRect/>
          </a:stretch>
        </p:blipFill>
        <p:spPr bwMode="auto">
          <a:xfrm>
            <a:off x="2770188" y="547688"/>
            <a:ext cx="3603625" cy="172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矩形 2"/>
          <p:cNvSpPr/>
          <p:nvPr/>
        </p:nvSpPr>
        <p:spPr>
          <a:xfrm>
            <a:off x="2709863" y="4062413"/>
            <a:ext cx="596900" cy="5842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3200" b="1" kern="100" dirty="0">
                <a:solidFill>
                  <a:srgbClr val="FF0000"/>
                </a:solidFill>
                <a:latin typeface="宋体" panose="02010600030101010101" pitchFamily="2" charset="-122"/>
                <a:cs typeface="Times New Roman" panose="02020603050405020304"/>
              </a:rPr>
              <a:t>√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2709863" y="4805363"/>
            <a:ext cx="596900" cy="5842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3200" b="1" kern="100" dirty="0">
                <a:solidFill>
                  <a:srgbClr val="FF0000"/>
                </a:solidFill>
                <a:latin typeface="宋体" panose="02010600030101010101" pitchFamily="2" charset="-122"/>
                <a:cs typeface="Times New Roman" panose="02020603050405020304"/>
              </a:rPr>
              <a:t>√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矩形 7168"/>
          <p:cNvSpPr/>
          <p:nvPr/>
        </p:nvSpPr>
        <p:spPr>
          <a:xfrm>
            <a:off x="1763713" y="1892300"/>
            <a:ext cx="5688012" cy="2306638"/>
          </a:xfrm>
          <a:prstGeom prst="rect">
            <a:avLst/>
          </a:prstGeom>
        </p:spPr>
        <p:txBody>
          <a:bodyPr>
            <a:spAutoFit/>
          </a:bodyPr>
          <a:lstStyle/>
          <a:p>
            <a:pPr marL="449580" indent="-449580">
              <a:lnSpc>
                <a:spcPct val="150000"/>
              </a:lnSpc>
              <a:spcAft>
                <a:spcPts val="0"/>
              </a:spcAft>
              <a:defRPr/>
            </a:pPr>
            <a:r>
              <a:rPr lang="en-US" altLang="zh-CN" sz="3200" b="1" kern="100" dirty="0">
                <a:latin typeface="+mn-ea"/>
                <a:ea typeface="+mn-ea"/>
                <a:cs typeface="Times New Roman" panose="02020603050405020304"/>
              </a:rPr>
              <a:t>2</a:t>
            </a:r>
            <a:r>
              <a:rPr lang="zh-CN" altLang="en-US" sz="3200" b="1" kern="100" dirty="0">
                <a:latin typeface="+mn-ea"/>
                <a:ea typeface="+mn-ea"/>
                <a:cs typeface="Times New Roman" panose="02020603050405020304"/>
              </a:rPr>
              <a:t>．补充</a:t>
            </a:r>
            <a:r>
              <a:rPr lang="en-US" altLang="zh-CN" sz="3200" b="1" kern="100" dirty="0">
                <a:latin typeface="+mn-ea"/>
                <a:ea typeface="+mn-ea"/>
                <a:cs typeface="Times New Roman" panose="02020603050405020304"/>
              </a:rPr>
              <a:t>《</a:t>
            </a:r>
            <a:r>
              <a:rPr lang="zh-CN" altLang="en-US" sz="3200" b="1" kern="100" dirty="0">
                <a:latin typeface="+mn-ea"/>
                <a:ea typeface="+mn-ea"/>
                <a:cs typeface="Times New Roman" panose="02020603050405020304"/>
              </a:rPr>
              <a:t>韩非子</a:t>
            </a:r>
            <a:r>
              <a:rPr lang="en-US" altLang="zh-CN" sz="3200" b="1" kern="100" dirty="0">
                <a:latin typeface="+mn-ea"/>
                <a:ea typeface="+mn-ea"/>
                <a:cs typeface="Times New Roman" panose="02020603050405020304"/>
              </a:rPr>
              <a:t>》</a:t>
            </a:r>
            <a:r>
              <a:rPr lang="zh-CN" altLang="en-US" sz="3200" b="1" kern="100" dirty="0">
                <a:latin typeface="+mn-ea"/>
                <a:ea typeface="+mn-ea"/>
                <a:cs typeface="Times New Roman" panose="02020603050405020304"/>
              </a:rPr>
              <a:t>中的名言。</a:t>
            </a:r>
          </a:p>
          <a:p>
            <a:pPr marL="449580" indent="-3175">
              <a:lnSpc>
                <a:spcPct val="150000"/>
              </a:lnSpc>
              <a:spcAft>
                <a:spcPts val="0"/>
              </a:spcAft>
              <a:defRPr/>
            </a:pPr>
            <a:r>
              <a:rPr lang="en-US" altLang="zh-CN" sz="3200" b="1" kern="100" dirty="0">
                <a:latin typeface="+mn-ea"/>
                <a:ea typeface="+mn-ea"/>
                <a:cs typeface="Times New Roman" panose="02020603050405020304"/>
              </a:rPr>
              <a:t>(1)</a:t>
            </a:r>
            <a:r>
              <a:rPr lang="zh-CN" altLang="en-US" sz="3200" b="1" kern="100" dirty="0">
                <a:latin typeface="+mn-ea"/>
                <a:ea typeface="+mn-ea"/>
                <a:cs typeface="Times New Roman" panose="02020603050405020304"/>
              </a:rPr>
              <a:t>自见之谓</a:t>
            </a:r>
            <a:r>
              <a:rPr lang="en-US" altLang="zh-CN" sz="3200" b="1" kern="100" dirty="0">
                <a:latin typeface="+mn-ea"/>
                <a:ea typeface="+mn-ea"/>
                <a:cs typeface="Times New Roman" panose="02020603050405020304"/>
              </a:rPr>
              <a:t>________</a:t>
            </a:r>
            <a:r>
              <a:rPr lang="zh-CN" altLang="en-US" sz="3200" b="1" kern="100" dirty="0">
                <a:latin typeface="+mn-ea"/>
                <a:ea typeface="+mn-ea"/>
                <a:cs typeface="Times New Roman" panose="02020603050405020304"/>
              </a:rPr>
              <a:t>。</a:t>
            </a:r>
          </a:p>
          <a:p>
            <a:pPr marL="449580" indent="-3175">
              <a:lnSpc>
                <a:spcPct val="150000"/>
              </a:lnSpc>
              <a:spcAft>
                <a:spcPts val="0"/>
              </a:spcAft>
              <a:defRPr/>
            </a:pPr>
            <a:r>
              <a:rPr lang="en-US" altLang="zh-CN" sz="3200" b="1" kern="100" dirty="0">
                <a:latin typeface="+mn-ea"/>
                <a:ea typeface="+mn-ea"/>
                <a:cs typeface="Times New Roman" panose="02020603050405020304"/>
              </a:rPr>
              <a:t>(2)</a:t>
            </a:r>
            <a:r>
              <a:rPr lang="zh-CN" altLang="en-US" sz="3200" b="1" kern="100" dirty="0">
                <a:latin typeface="+mn-ea"/>
                <a:ea typeface="+mn-ea"/>
                <a:cs typeface="Times New Roman" panose="02020603050405020304"/>
              </a:rPr>
              <a:t>自胜之谓</a:t>
            </a:r>
            <a:r>
              <a:rPr lang="en-US" altLang="zh-CN" sz="3200" b="1" kern="100" dirty="0">
                <a:latin typeface="+mn-ea"/>
                <a:ea typeface="+mn-ea"/>
                <a:cs typeface="Times New Roman" panose="02020603050405020304"/>
              </a:rPr>
              <a:t>________</a:t>
            </a:r>
            <a:r>
              <a:rPr lang="zh-CN" altLang="en-US" sz="3200" b="1" kern="100" dirty="0">
                <a:latin typeface="+mn-ea"/>
                <a:ea typeface="+mn-ea"/>
                <a:cs typeface="Times New Roman" panose="02020603050405020304"/>
              </a:rPr>
              <a:t>。</a:t>
            </a: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4344988" y="2697163"/>
            <a:ext cx="5969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zh-CN" sz="3200" b="1">
                <a:solidFill>
                  <a:srgbClr val="FF0000"/>
                </a:solidFill>
                <a:latin typeface="宋体" pitchFamily="2" charset="-122"/>
              </a:rPr>
              <a:t>明</a:t>
            </a:r>
            <a:endParaRPr lang="zh-CN" altLang="en-US" sz="2400"/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4344988" y="3505200"/>
            <a:ext cx="5969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zh-CN" sz="3200" b="1">
                <a:solidFill>
                  <a:srgbClr val="FF0000"/>
                </a:solidFill>
                <a:latin typeface="宋体" pitchFamily="2" charset="-122"/>
              </a:rPr>
              <a:t>强</a:t>
            </a:r>
            <a:endParaRPr lang="zh-CN" altLang="en-US" sz="24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矩形 7168"/>
          <p:cNvSpPr/>
          <p:nvPr/>
        </p:nvSpPr>
        <p:spPr>
          <a:xfrm>
            <a:off x="684213" y="836613"/>
            <a:ext cx="7618412" cy="6867525"/>
          </a:xfrm>
          <a:prstGeom prst="rect">
            <a:avLst/>
          </a:prstGeom>
        </p:spPr>
        <p:txBody>
          <a:bodyPr>
            <a:spAutoFit/>
          </a:bodyPr>
          <a:lstStyle/>
          <a:p>
            <a:pPr marL="355600" indent="-355600">
              <a:lnSpc>
                <a:spcPct val="150000"/>
              </a:lnSpc>
              <a:spcAft>
                <a:spcPts val="0"/>
              </a:spcAft>
              <a:defRPr/>
            </a:pPr>
            <a:r>
              <a:rPr lang="zh-CN" altLang="en-US" sz="2935" b="1" kern="100" dirty="0">
                <a:solidFill>
                  <a:srgbClr val="0070C0"/>
                </a:solidFill>
                <a:latin typeface="+mn-ea"/>
                <a:ea typeface="+mn-ea"/>
                <a:cs typeface="Times New Roman" panose="02020603050405020304"/>
              </a:rPr>
              <a:t>二、延伸阅读</a:t>
            </a:r>
          </a:p>
          <a:p>
            <a:pPr marL="536575" indent="538480">
              <a:lnSpc>
                <a:spcPct val="150000"/>
              </a:lnSpc>
              <a:spcAft>
                <a:spcPts val="0"/>
              </a:spcAft>
              <a:defRPr/>
            </a:pPr>
            <a:r>
              <a:rPr lang="zh-CN" altLang="en-US" sz="2935" b="1" kern="1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/>
              </a:rPr>
              <a:t>今者臣来，见人于大行，方北面而持其驾</a:t>
            </a:r>
            <a:r>
              <a:rPr lang="zh-CN" altLang="en-US" sz="2935" b="1" kern="100" baseline="300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/>
              </a:rPr>
              <a:t>①</a:t>
            </a:r>
            <a:r>
              <a:rPr lang="zh-CN" altLang="en-US" sz="2935" b="1" kern="1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/>
              </a:rPr>
              <a:t>，告臣曰：“吾欲之</a:t>
            </a:r>
            <a:r>
              <a:rPr lang="zh-CN" altLang="en-US" sz="2935" b="1" kern="100" baseline="300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/>
              </a:rPr>
              <a:t>②</a:t>
            </a:r>
            <a:r>
              <a:rPr lang="zh-CN" altLang="en-US" sz="2935" b="1" kern="1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/>
              </a:rPr>
              <a:t>楚。”臣曰：“君之楚，将奚为北面？”曰：“吾马良！”臣曰：“马虽良，此非楚之路也。”曰：“吾用</a:t>
            </a:r>
            <a:r>
              <a:rPr lang="zh-CN" altLang="en-US" sz="2935" b="1" kern="100" baseline="300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/>
              </a:rPr>
              <a:t>③</a:t>
            </a:r>
            <a:r>
              <a:rPr lang="zh-CN" altLang="en-US" sz="2935" b="1" kern="1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/>
              </a:rPr>
              <a:t>多！”臣曰：“用虽多，此非楚之路也。”曰：“吾御者</a:t>
            </a:r>
            <a:r>
              <a:rPr lang="zh-CN" altLang="en-US" sz="2935" b="1" kern="100" baseline="300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/>
              </a:rPr>
              <a:t>④</a:t>
            </a:r>
            <a:r>
              <a:rPr lang="zh-CN" altLang="en-US" sz="2935" b="1" kern="1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/>
              </a:rPr>
              <a:t>善！”此数者愈善，而离楚愈远耳。</a:t>
            </a:r>
            <a:endParaRPr lang="en-US" altLang="zh-CN" sz="2935" b="1" kern="100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/>
            </a:endParaRPr>
          </a:p>
          <a:p>
            <a:pPr marL="536575" indent="538480">
              <a:lnSpc>
                <a:spcPct val="150000"/>
              </a:lnSpc>
              <a:spcAft>
                <a:spcPts val="0"/>
              </a:spcAft>
              <a:defRPr/>
            </a:pPr>
            <a:r>
              <a:rPr lang="en-US" altLang="zh-CN" sz="2935" b="1" kern="1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/>
              </a:rPr>
              <a:t>【</a:t>
            </a:r>
            <a:r>
              <a:rPr lang="zh-CN" altLang="en-US" sz="2935" b="1" kern="1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/>
              </a:rPr>
              <a:t>注释</a:t>
            </a:r>
            <a:r>
              <a:rPr lang="en-US" altLang="zh-CN" sz="2935" b="1" kern="1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/>
              </a:rPr>
              <a:t>】</a:t>
            </a:r>
            <a:r>
              <a:rPr lang="en-US" altLang="zh-CN" sz="2935" b="1" kern="100" dirty="0">
                <a:latin typeface="+mj-ea"/>
                <a:ea typeface="+mj-ea"/>
                <a:cs typeface="Times New Roman" panose="02020603050405020304"/>
              </a:rPr>
              <a:t>①</a:t>
            </a:r>
            <a:r>
              <a:rPr lang="zh-CN" altLang="en-US" sz="2935" b="1" kern="100" dirty="0">
                <a:latin typeface="+mj-ea"/>
                <a:ea typeface="+mj-ea"/>
                <a:cs typeface="Times New Roman" panose="02020603050405020304"/>
              </a:rPr>
              <a:t>驾：车马。②之：到</a:t>
            </a:r>
            <a:r>
              <a:rPr lang="en-US" altLang="zh-CN" sz="2935" b="1" kern="100" dirty="0">
                <a:latin typeface="+mj-ea"/>
                <a:ea typeface="+mj-ea"/>
                <a:cs typeface="Times New Roman" panose="02020603050405020304"/>
              </a:rPr>
              <a:t>……</a:t>
            </a:r>
            <a:r>
              <a:rPr lang="zh-CN" altLang="en-US" sz="2935" b="1" kern="100" dirty="0">
                <a:latin typeface="+mj-ea"/>
                <a:ea typeface="+mj-ea"/>
                <a:cs typeface="Times New Roman" panose="02020603050405020304"/>
              </a:rPr>
              <a:t>去。③用：路费。④御者：车夫。</a:t>
            </a:r>
            <a:endParaRPr lang="en-US" altLang="zh-CN" sz="2935" b="1" kern="100" dirty="0">
              <a:latin typeface="+mj-ea"/>
              <a:ea typeface="+mj-ea"/>
              <a:cs typeface="Times New Roman" panose="02020603050405020304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矩形 7168"/>
          <p:cNvSpPr/>
          <p:nvPr/>
        </p:nvSpPr>
        <p:spPr>
          <a:xfrm>
            <a:off x="1331913" y="1411288"/>
            <a:ext cx="5688012" cy="3784600"/>
          </a:xfrm>
          <a:prstGeom prst="rect">
            <a:avLst/>
          </a:prstGeom>
        </p:spPr>
        <p:txBody>
          <a:bodyPr>
            <a:spAutoFit/>
          </a:bodyPr>
          <a:lstStyle/>
          <a:p>
            <a:pPr marL="449580" indent="-449580">
              <a:lnSpc>
                <a:spcPct val="150000"/>
              </a:lnSpc>
              <a:spcAft>
                <a:spcPts val="0"/>
              </a:spcAft>
              <a:defRPr/>
            </a:pPr>
            <a:r>
              <a:rPr lang="en-US" altLang="zh-CN" sz="3200" b="1" kern="100" dirty="0">
                <a:latin typeface="+mn-ea"/>
                <a:ea typeface="+mn-ea"/>
                <a:cs typeface="Times New Roman" panose="02020603050405020304"/>
              </a:rPr>
              <a:t>1</a:t>
            </a:r>
            <a:r>
              <a:rPr lang="zh-CN" altLang="en-US" sz="3200" b="1" kern="100" dirty="0">
                <a:latin typeface="+mn-ea"/>
                <a:ea typeface="+mn-ea"/>
                <a:cs typeface="Times New Roman" panose="02020603050405020304"/>
              </a:rPr>
              <a:t>．解释加点的词。</a:t>
            </a:r>
          </a:p>
          <a:p>
            <a:pPr marL="449580" indent="-449580">
              <a:lnSpc>
                <a:spcPct val="150000"/>
              </a:lnSpc>
              <a:spcAft>
                <a:spcPts val="0"/>
              </a:spcAft>
              <a:defRPr/>
            </a:pPr>
            <a:r>
              <a:rPr lang="en-US" altLang="zh-CN" sz="3200" b="1" kern="100" dirty="0">
                <a:latin typeface="+mn-ea"/>
                <a:ea typeface="+mn-ea"/>
                <a:cs typeface="Times New Roman" panose="02020603050405020304"/>
              </a:rPr>
              <a:t>(1)</a:t>
            </a:r>
            <a:r>
              <a:rPr lang="zh-CN" altLang="en-US" sz="3200" b="1" kern="100" dirty="0">
                <a:latin typeface="+mn-ea"/>
                <a:ea typeface="+mn-ea"/>
                <a:cs typeface="Times New Roman" panose="02020603050405020304"/>
              </a:rPr>
              <a:t>吾欲之楚</a:t>
            </a:r>
            <a:r>
              <a:rPr lang="en-US" altLang="zh-CN" sz="3200" b="1" kern="100" dirty="0">
                <a:latin typeface="+mn-ea"/>
                <a:ea typeface="+mn-ea"/>
                <a:cs typeface="Times New Roman" panose="02020603050405020304"/>
              </a:rPr>
              <a:t>(</a:t>
            </a:r>
            <a:r>
              <a:rPr lang="zh-CN" altLang="en-US" sz="3200" b="1" kern="100" dirty="0">
                <a:latin typeface="+mn-ea"/>
                <a:ea typeface="+mn-ea"/>
                <a:cs typeface="Times New Roman" panose="02020603050405020304"/>
              </a:rPr>
              <a:t>　　　　　　</a:t>
            </a:r>
            <a:r>
              <a:rPr lang="en-US" altLang="zh-CN" sz="3200" b="1" kern="100" dirty="0">
                <a:latin typeface="+mn-ea"/>
                <a:ea typeface="+mn-ea"/>
                <a:cs typeface="Times New Roman" panose="02020603050405020304"/>
              </a:rPr>
              <a:t>)</a:t>
            </a:r>
          </a:p>
          <a:p>
            <a:pPr marL="449580" indent="-449580">
              <a:lnSpc>
                <a:spcPct val="150000"/>
              </a:lnSpc>
              <a:spcAft>
                <a:spcPts val="0"/>
              </a:spcAft>
              <a:defRPr/>
            </a:pPr>
            <a:r>
              <a:rPr lang="en-US" altLang="zh-CN" sz="3200" b="1" kern="100" dirty="0">
                <a:latin typeface="+mn-ea"/>
                <a:ea typeface="+mn-ea"/>
                <a:cs typeface="Times New Roman" panose="02020603050405020304"/>
              </a:rPr>
              <a:t>(2)</a:t>
            </a:r>
            <a:r>
              <a:rPr lang="zh-CN" altLang="en-US" sz="3200" b="1" kern="100" dirty="0">
                <a:latin typeface="+mn-ea"/>
                <a:ea typeface="+mn-ea"/>
                <a:cs typeface="Times New Roman" panose="02020603050405020304"/>
              </a:rPr>
              <a:t>将奚为北面</a:t>
            </a:r>
            <a:r>
              <a:rPr lang="en-US" altLang="zh-CN" sz="3200" b="1" kern="100" dirty="0">
                <a:latin typeface="+mn-ea"/>
                <a:ea typeface="+mn-ea"/>
                <a:cs typeface="Times New Roman" panose="02020603050405020304"/>
              </a:rPr>
              <a:t>(</a:t>
            </a:r>
            <a:r>
              <a:rPr lang="zh-CN" altLang="en-US" sz="3200" b="1" kern="100" dirty="0">
                <a:latin typeface="+mn-ea"/>
                <a:ea typeface="+mn-ea"/>
                <a:cs typeface="Times New Roman" panose="02020603050405020304"/>
              </a:rPr>
              <a:t>　　　　　　</a:t>
            </a:r>
            <a:r>
              <a:rPr lang="en-US" altLang="zh-CN" sz="3200" b="1" kern="100" dirty="0">
                <a:latin typeface="+mn-ea"/>
                <a:ea typeface="+mn-ea"/>
                <a:cs typeface="Times New Roman" panose="02020603050405020304"/>
              </a:rPr>
              <a:t>)</a:t>
            </a:r>
          </a:p>
          <a:p>
            <a:pPr marL="449580" indent="-449580">
              <a:lnSpc>
                <a:spcPct val="150000"/>
              </a:lnSpc>
              <a:spcAft>
                <a:spcPts val="0"/>
              </a:spcAft>
              <a:defRPr/>
            </a:pPr>
            <a:r>
              <a:rPr lang="en-US" altLang="zh-CN" sz="3200" b="1" kern="100" dirty="0">
                <a:latin typeface="+mn-ea"/>
                <a:ea typeface="+mn-ea"/>
                <a:cs typeface="Times New Roman" panose="02020603050405020304"/>
              </a:rPr>
              <a:t>(3)</a:t>
            </a:r>
            <a:r>
              <a:rPr lang="zh-CN" altLang="en-US" sz="3200" b="1" kern="100" dirty="0">
                <a:latin typeface="+mn-ea"/>
                <a:ea typeface="+mn-ea"/>
                <a:cs typeface="Times New Roman" panose="02020603050405020304"/>
              </a:rPr>
              <a:t>吾马良</a:t>
            </a:r>
            <a:r>
              <a:rPr lang="en-US" altLang="zh-CN" sz="3200" b="1" kern="100" dirty="0">
                <a:latin typeface="+mn-ea"/>
                <a:ea typeface="+mn-ea"/>
                <a:cs typeface="Times New Roman" panose="02020603050405020304"/>
              </a:rPr>
              <a:t>(</a:t>
            </a:r>
            <a:r>
              <a:rPr lang="zh-CN" altLang="en-US" sz="3200" b="1" kern="100" dirty="0">
                <a:latin typeface="+mn-ea"/>
                <a:ea typeface="+mn-ea"/>
                <a:cs typeface="Times New Roman" panose="02020603050405020304"/>
              </a:rPr>
              <a:t>　　　　　　</a:t>
            </a:r>
            <a:r>
              <a:rPr lang="en-US" altLang="zh-CN" sz="3200" b="1" kern="100" dirty="0">
                <a:latin typeface="+mn-ea"/>
                <a:ea typeface="+mn-ea"/>
                <a:cs typeface="Times New Roman" panose="02020603050405020304"/>
              </a:rPr>
              <a:t>)</a:t>
            </a:r>
          </a:p>
          <a:p>
            <a:pPr marL="449580" indent="-449580">
              <a:lnSpc>
                <a:spcPct val="150000"/>
              </a:lnSpc>
              <a:spcAft>
                <a:spcPts val="0"/>
              </a:spcAft>
              <a:defRPr/>
            </a:pPr>
            <a:r>
              <a:rPr lang="en-US" altLang="zh-CN" sz="3200" b="1" kern="100" dirty="0">
                <a:latin typeface="+mn-ea"/>
                <a:ea typeface="+mn-ea"/>
                <a:cs typeface="Times New Roman" panose="02020603050405020304"/>
              </a:rPr>
              <a:t>(4)</a:t>
            </a:r>
            <a:r>
              <a:rPr lang="zh-CN" altLang="en-US" sz="3200" b="1" kern="100" dirty="0">
                <a:latin typeface="+mn-ea"/>
                <a:ea typeface="+mn-ea"/>
                <a:cs typeface="Times New Roman" panose="02020603050405020304"/>
              </a:rPr>
              <a:t>此数者愈善</a:t>
            </a:r>
            <a:r>
              <a:rPr lang="en-US" altLang="zh-CN" sz="3200" b="1" kern="100" dirty="0">
                <a:latin typeface="+mn-ea"/>
                <a:ea typeface="+mn-ea"/>
                <a:cs typeface="Times New Roman" panose="02020603050405020304"/>
              </a:rPr>
              <a:t>(</a:t>
            </a:r>
            <a:r>
              <a:rPr lang="zh-CN" altLang="en-US" sz="3200" b="1" kern="100" dirty="0">
                <a:latin typeface="+mn-ea"/>
                <a:ea typeface="+mn-ea"/>
                <a:cs typeface="Times New Roman" panose="02020603050405020304"/>
              </a:rPr>
              <a:t>　　　　　　</a:t>
            </a:r>
            <a:r>
              <a:rPr lang="en-US" altLang="zh-CN" sz="3200" b="1" kern="100" dirty="0">
                <a:latin typeface="+mn-ea"/>
                <a:ea typeface="+mn-ea"/>
                <a:cs typeface="Times New Roman" panose="02020603050405020304"/>
              </a:rPr>
              <a:t>)</a:t>
            </a:r>
          </a:p>
        </p:txBody>
      </p:sp>
      <p:sp>
        <p:nvSpPr>
          <p:cNvPr id="119810" name="矩形 1"/>
          <p:cNvSpPr>
            <a:spLocks noChangeArrowheads="1"/>
          </p:cNvSpPr>
          <p:nvPr/>
        </p:nvSpPr>
        <p:spPr bwMode="auto">
          <a:xfrm>
            <a:off x="2195513" y="2468563"/>
            <a:ext cx="5969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000000"/>
                </a:solidFill>
                <a:latin typeface="宋体" pitchFamily="2" charset="-122"/>
              </a:rPr>
              <a:t>．</a:t>
            </a:r>
            <a:endParaRPr lang="zh-CN" altLang="en-US" sz="2400">
              <a:solidFill>
                <a:srgbClr val="000000"/>
              </a:solidFill>
            </a:endParaRPr>
          </a:p>
        </p:txBody>
      </p:sp>
      <p:sp>
        <p:nvSpPr>
          <p:cNvPr id="119811" name="矩形 1"/>
          <p:cNvSpPr>
            <a:spLocks noChangeArrowheads="1"/>
          </p:cNvSpPr>
          <p:nvPr/>
        </p:nvSpPr>
        <p:spPr bwMode="auto">
          <a:xfrm>
            <a:off x="2206625" y="3195638"/>
            <a:ext cx="596900" cy="585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000000"/>
                </a:solidFill>
                <a:latin typeface="宋体" pitchFamily="2" charset="-122"/>
              </a:rPr>
              <a:t>．</a:t>
            </a:r>
            <a:endParaRPr lang="zh-CN" altLang="en-US" sz="2400">
              <a:solidFill>
                <a:srgbClr val="000000"/>
              </a:solidFill>
            </a:endParaRPr>
          </a:p>
        </p:txBody>
      </p:sp>
      <p:sp>
        <p:nvSpPr>
          <p:cNvPr id="119812" name="矩形 1"/>
          <p:cNvSpPr>
            <a:spLocks noChangeArrowheads="1"/>
          </p:cNvSpPr>
          <p:nvPr/>
        </p:nvSpPr>
        <p:spPr bwMode="auto">
          <a:xfrm>
            <a:off x="2565400" y="3910013"/>
            <a:ext cx="5969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000000"/>
                </a:solidFill>
                <a:latin typeface="宋体" pitchFamily="2" charset="-122"/>
              </a:rPr>
              <a:t>．</a:t>
            </a:r>
            <a:endParaRPr lang="zh-CN" altLang="en-US" sz="2400">
              <a:solidFill>
                <a:srgbClr val="000000"/>
              </a:solidFill>
            </a:endParaRPr>
          </a:p>
        </p:txBody>
      </p:sp>
      <p:sp>
        <p:nvSpPr>
          <p:cNvPr id="119813" name="矩形 1"/>
          <p:cNvSpPr>
            <a:spLocks noChangeArrowheads="1"/>
          </p:cNvSpPr>
          <p:nvPr/>
        </p:nvSpPr>
        <p:spPr bwMode="auto">
          <a:xfrm>
            <a:off x="2843213" y="4678363"/>
            <a:ext cx="5969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000000"/>
                </a:solidFill>
                <a:latin typeface="宋体" pitchFamily="2" charset="-122"/>
              </a:rPr>
              <a:t>．</a:t>
            </a:r>
            <a:endParaRPr lang="zh-CN" altLang="en-US" sz="2400">
              <a:solidFill>
                <a:srgbClr val="000000"/>
              </a:solidFill>
            </a:endParaRP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3773488" y="2278063"/>
            <a:ext cx="1008062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zh-CN" sz="3200" b="1">
                <a:solidFill>
                  <a:srgbClr val="FF0000"/>
                </a:solidFill>
                <a:latin typeface="宋体" pitchFamily="2" charset="-122"/>
              </a:rPr>
              <a:t>想要</a:t>
            </a:r>
            <a:endParaRPr lang="zh-CN" altLang="en-US" sz="2400"/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3711575" y="3005138"/>
            <a:ext cx="2244725" cy="585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zh-CN" sz="3200" b="1">
                <a:solidFill>
                  <a:srgbClr val="FF0000"/>
                </a:solidFill>
                <a:latin typeface="宋体" pitchFamily="2" charset="-122"/>
              </a:rPr>
              <a:t>何，怎么。</a:t>
            </a:r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3681413" y="3716338"/>
            <a:ext cx="596900" cy="585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zh-CN" sz="3200" b="1">
                <a:solidFill>
                  <a:srgbClr val="FF0000"/>
                </a:solidFill>
                <a:latin typeface="宋体" pitchFamily="2" charset="-122"/>
              </a:rPr>
              <a:t>好</a:t>
            </a:r>
            <a:endParaRPr lang="zh-CN" altLang="en-US" sz="2400"/>
          </a:p>
        </p:txBody>
      </p: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4176713" y="4497388"/>
            <a:ext cx="596900" cy="585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zh-CN" sz="3200" b="1">
                <a:solidFill>
                  <a:srgbClr val="FF0000"/>
                </a:solidFill>
                <a:latin typeface="宋体" pitchFamily="2" charset="-122"/>
              </a:rPr>
              <a:t>越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11" grpId="0"/>
      <p:bldP spid="1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矩形 7168"/>
          <p:cNvSpPr/>
          <p:nvPr/>
        </p:nvSpPr>
        <p:spPr>
          <a:xfrm>
            <a:off x="900113" y="1531938"/>
            <a:ext cx="7632700" cy="5264150"/>
          </a:xfrm>
          <a:prstGeom prst="rect">
            <a:avLst/>
          </a:prstGeom>
        </p:spPr>
        <p:txBody>
          <a:bodyPr>
            <a:spAutoFit/>
          </a:bodyPr>
          <a:lstStyle/>
          <a:p>
            <a:pPr marL="449580" indent="-449580">
              <a:lnSpc>
                <a:spcPct val="150000"/>
              </a:lnSpc>
              <a:spcAft>
                <a:spcPts val="0"/>
              </a:spcAft>
              <a:defRPr/>
            </a:pPr>
            <a:r>
              <a:rPr lang="en-US" altLang="zh-CN" sz="3200" b="1" kern="100" dirty="0">
                <a:latin typeface="+mn-ea"/>
                <a:ea typeface="+mn-ea"/>
                <a:cs typeface="Times New Roman" panose="02020603050405020304"/>
              </a:rPr>
              <a:t>2</a:t>
            </a:r>
            <a:r>
              <a:rPr lang="zh-CN" altLang="en-US" sz="3200" b="1" kern="100" dirty="0">
                <a:latin typeface="+mn-ea"/>
                <a:ea typeface="+mn-ea"/>
                <a:cs typeface="Times New Roman" panose="02020603050405020304"/>
              </a:rPr>
              <a:t>．试着用自己的话说说下面句子的意思。</a:t>
            </a:r>
          </a:p>
          <a:p>
            <a:pPr marL="449580" indent="-449580">
              <a:lnSpc>
                <a:spcPct val="150000"/>
              </a:lnSpc>
              <a:spcAft>
                <a:spcPts val="0"/>
              </a:spcAft>
              <a:defRPr/>
            </a:pPr>
            <a:r>
              <a:rPr lang="en-US" altLang="zh-CN" sz="3200" b="1" kern="100" dirty="0">
                <a:latin typeface="+mn-ea"/>
                <a:ea typeface="+mn-ea"/>
                <a:cs typeface="Times New Roman" panose="02020603050405020304"/>
              </a:rPr>
              <a:t>(1)</a:t>
            </a:r>
            <a:r>
              <a:rPr lang="zh-CN" altLang="en-US" sz="3200" b="1" kern="100" dirty="0">
                <a:latin typeface="+mn-ea"/>
                <a:ea typeface="+mn-ea"/>
                <a:cs typeface="Times New Roman" panose="02020603050405020304"/>
              </a:rPr>
              <a:t>马虽良，此非楚之路也。</a:t>
            </a:r>
          </a:p>
          <a:p>
            <a:pPr marL="449580" indent="-3175">
              <a:lnSpc>
                <a:spcPct val="150000"/>
              </a:lnSpc>
              <a:spcAft>
                <a:spcPts val="0"/>
              </a:spcAft>
              <a:defRPr/>
            </a:pPr>
            <a:r>
              <a:rPr lang="en-US" altLang="zh-CN" sz="3200" b="1" kern="100" dirty="0">
                <a:latin typeface="+mn-ea"/>
                <a:ea typeface="+mn-ea"/>
                <a:cs typeface="Times New Roman" panose="02020603050405020304"/>
              </a:rPr>
              <a:t>_____________________________________________</a:t>
            </a:r>
          </a:p>
          <a:p>
            <a:pPr marL="449580" indent="-449580">
              <a:lnSpc>
                <a:spcPct val="150000"/>
              </a:lnSpc>
              <a:spcAft>
                <a:spcPts val="0"/>
              </a:spcAft>
              <a:defRPr/>
            </a:pPr>
            <a:r>
              <a:rPr lang="en-US" altLang="zh-CN" sz="3200" b="1" kern="100" dirty="0">
                <a:latin typeface="+mn-ea"/>
                <a:ea typeface="+mn-ea"/>
                <a:cs typeface="Times New Roman" panose="02020603050405020304"/>
              </a:rPr>
              <a:t>(2)</a:t>
            </a:r>
            <a:r>
              <a:rPr lang="zh-CN" altLang="en-US" sz="3200" b="1" kern="100" dirty="0">
                <a:latin typeface="+mn-ea"/>
                <a:ea typeface="+mn-ea"/>
                <a:cs typeface="Times New Roman" panose="02020603050405020304"/>
              </a:rPr>
              <a:t>此数者愈善，而离楚愈远耳。</a:t>
            </a:r>
          </a:p>
          <a:p>
            <a:pPr marL="449580" indent="-3175">
              <a:lnSpc>
                <a:spcPct val="150000"/>
              </a:lnSpc>
              <a:spcAft>
                <a:spcPts val="0"/>
              </a:spcAft>
              <a:defRPr/>
            </a:pPr>
            <a:r>
              <a:rPr lang="en-US" altLang="zh-CN" sz="3200" b="1" kern="100" dirty="0">
                <a:latin typeface="+mn-ea"/>
                <a:ea typeface="+mn-ea"/>
                <a:cs typeface="Times New Roman" panose="02020603050405020304"/>
              </a:rPr>
              <a:t>____________________</a:t>
            </a:r>
            <a:r>
              <a:rPr lang="en-US" altLang="zh-CN" sz="3200" b="1" kern="100" dirty="0">
                <a:latin typeface="+mn-ea"/>
                <a:cs typeface="Times New Roman" panose="02020603050405020304"/>
              </a:rPr>
              <a:t>__________________</a:t>
            </a:r>
            <a:r>
              <a:rPr lang="en-US" altLang="zh-CN" sz="3200" b="1" kern="100" dirty="0">
                <a:latin typeface="+mn-ea"/>
                <a:ea typeface="+mn-ea"/>
                <a:cs typeface="Times New Roman" panose="02020603050405020304"/>
              </a:rPr>
              <a:t>_______</a:t>
            </a: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1403350" y="3125788"/>
            <a:ext cx="5184775" cy="1077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zh-CN" sz="3200" b="1">
                <a:solidFill>
                  <a:srgbClr val="FF0000"/>
                </a:solidFill>
                <a:latin typeface="宋体" pitchFamily="2" charset="-122"/>
              </a:rPr>
              <a:t>马虽然好，这不是通向楚国的路啊。</a:t>
            </a:r>
            <a:endParaRPr lang="zh-CN" altLang="en-US" sz="2400"/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1425575" y="4548188"/>
            <a:ext cx="4730750" cy="1077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zh-CN" sz="3200" b="1">
                <a:solidFill>
                  <a:srgbClr val="FF0000"/>
                </a:solidFill>
                <a:latin typeface="宋体" pitchFamily="2" charset="-122"/>
              </a:rPr>
              <a:t>这些条件越好，离楚国就越远了。</a:t>
            </a:r>
            <a:endParaRPr lang="zh-CN" altLang="en-US" sz="24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矩形 7168"/>
          <p:cNvSpPr/>
          <p:nvPr/>
        </p:nvSpPr>
        <p:spPr>
          <a:xfrm>
            <a:off x="900113" y="2332038"/>
            <a:ext cx="7488237" cy="3048000"/>
          </a:xfrm>
          <a:prstGeom prst="rect">
            <a:avLst/>
          </a:prstGeom>
        </p:spPr>
        <p:txBody>
          <a:bodyPr>
            <a:spAutoFit/>
          </a:bodyPr>
          <a:lstStyle/>
          <a:p>
            <a:pPr marL="449580" indent="-449580">
              <a:lnSpc>
                <a:spcPct val="150000"/>
              </a:lnSpc>
              <a:spcAft>
                <a:spcPts val="0"/>
              </a:spcAft>
              <a:defRPr/>
            </a:pPr>
            <a:r>
              <a:rPr lang="en-US" altLang="zh-CN" sz="3200" b="1" kern="100" dirty="0">
                <a:latin typeface="+mn-ea"/>
                <a:ea typeface="+mn-ea"/>
                <a:cs typeface="Times New Roman" panose="02020603050405020304"/>
              </a:rPr>
              <a:t>3</a:t>
            </a:r>
            <a:r>
              <a:rPr lang="zh-CN" altLang="en-US" sz="3200" b="1" kern="100" dirty="0">
                <a:latin typeface="+mn-ea"/>
                <a:ea typeface="+mn-ea"/>
                <a:cs typeface="Times New Roman" panose="02020603050405020304"/>
              </a:rPr>
              <a:t>．填空：成语</a:t>
            </a:r>
            <a:r>
              <a:rPr lang="en-US" altLang="zh-CN" sz="3200" b="1" kern="100" dirty="0">
                <a:latin typeface="+mn-ea"/>
                <a:ea typeface="+mn-ea"/>
                <a:cs typeface="Times New Roman" panose="02020603050405020304"/>
              </a:rPr>
              <a:t>______________</a:t>
            </a:r>
            <a:r>
              <a:rPr lang="zh-CN" altLang="en-US" sz="3200" b="1" kern="100" dirty="0">
                <a:latin typeface="+mn-ea"/>
                <a:ea typeface="+mn-ea"/>
                <a:cs typeface="Times New Roman" panose="02020603050405020304"/>
              </a:rPr>
              <a:t>出自本文，比喻</a:t>
            </a:r>
          </a:p>
          <a:p>
            <a:pPr marL="449580" indent="-3175">
              <a:lnSpc>
                <a:spcPct val="150000"/>
              </a:lnSpc>
              <a:spcAft>
                <a:spcPts val="0"/>
              </a:spcAft>
              <a:defRPr/>
            </a:pPr>
            <a:r>
              <a:rPr lang="en-US" altLang="zh-CN" sz="3200" b="1" kern="100" dirty="0">
                <a:latin typeface="+mn-ea"/>
                <a:ea typeface="+mn-ea"/>
                <a:cs typeface="Times New Roman" panose="02020603050405020304"/>
              </a:rPr>
              <a:t>______________________________________</a:t>
            </a:r>
            <a:r>
              <a:rPr lang="zh-CN" altLang="en-US" sz="3200" b="1" kern="100" dirty="0">
                <a:latin typeface="+mn-ea"/>
                <a:ea typeface="+mn-ea"/>
                <a:cs typeface="Times New Roman" panose="02020603050405020304"/>
              </a:rPr>
              <a:t>。</a:t>
            </a: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3390900" y="2468563"/>
            <a:ext cx="183197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zh-CN" sz="3200" b="1">
                <a:solidFill>
                  <a:srgbClr val="FF0000"/>
                </a:solidFill>
              </a:rPr>
              <a:t>南辕北辙</a:t>
            </a:r>
            <a:endParaRPr lang="zh-CN" altLang="en-US" sz="2400"/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2627313" y="3198813"/>
            <a:ext cx="2770187" cy="1076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zh-CN" sz="3200" b="1">
                <a:solidFill>
                  <a:srgbClr val="FF0000"/>
                </a:solidFill>
              </a:rPr>
              <a:t>行动和目的相反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矩形 7168"/>
          <p:cNvSpPr/>
          <p:nvPr/>
        </p:nvSpPr>
        <p:spPr>
          <a:xfrm>
            <a:off x="539750" y="742950"/>
            <a:ext cx="7618413" cy="9320213"/>
          </a:xfrm>
          <a:prstGeom prst="rect">
            <a:avLst/>
          </a:prstGeom>
        </p:spPr>
        <p:txBody>
          <a:bodyPr>
            <a:spAutoFit/>
          </a:bodyPr>
          <a:lstStyle/>
          <a:p>
            <a:pPr marL="355600" indent="-355600">
              <a:lnSpc>
                <a:spcPct val="150000"/>
              </a:lnSpc>
              <a:spcAft>
                <a:spcPts val="0"/>
              </a:spcAft>
              <a:defRPr/>
            </a:pPr>
            <a:r>
              <a:rPr lang="zh-CN" altLang="en-US" sz="2665" b="1" kern="100" dirty="0">
                <a:solidFill>
                  <a:srgbClr val="0070C0"/>
                </a:solidFill>
                <a:latin typeface="+mn-ea"/>
                <a:ea typeface="+mn-ea"/>
                <a:cs typeface="Times New Roman" panose="02020603050405020304"/>
              </a:rPr>
              <a:t>三、百字练笔</a:t>
            </a:r>
          </a:p>
          <a:p>
            <a:pPr marL="536575" indent="538480">
              <a:lnSpc>
                <a:spcPct val="150000"/>
              </a:lnSpc>
              <a:spcAft>
                <a:spcPts val="0"/>
              </a:spcAft>
              <a:defRPr/>
            </a:pPr>
            <a:r>
              <a:rPr lang="zh-CN" altLang="en-US" sz="2665" b="1" kern="100" dirty="0">
                <a:latin typeface="+mj-ea"/>
                <a:ea typeface="+mj-ea"/>
                <a:cs typeface="Times New Roman" panose="02020603050405020304"/>
              </a:rPr>
              <a:t>读了</a:t>
            </a:r>
            <a:r>
              <a:rPr lang="en-US" altLang="zh-CN" sz="2665" b="1" kern="100" dirty="0">
                <a:latin typeface="+mj-ea"/>
                <a:ea typeface="+mj-ea"/>
                <a:cs typeface="Times New Roman" panose="02020603050405020304"/>
              </a:rPr>
              <a:t>《</a:t>
            </a:r>
            <a:r>
              <a:rPr lang="zh-CN" altLang="en-US" sz="2665" b="1" kern="100" dirty="0">
                <a:latin typeface="+mj-ea"/>
                <a:ea typeface="+mj-ea"/>
                <a:cs typeface="Times New Roman" panose="02020603050405020304"/>
              </a:rPr>
              <a:t>守株待兔</a:t>
            </a:r>
            <a:r>
              <a:rPr lang="en-US" altLang="zh-CN" sz="2665" b="1" kern="100" dirty="0">
                <a:latin typeface="+mj-ea"/>
                <a:ea typeface="+mj-ea"/>
                <a:cs typeface="Times New Roman" panose="02020603050405020304"/>
              </a:rPr>
              <a:t>》</a:t>
            </a:r>
            <a:r>
              <a:rPr lang="zh-CN" altLang="en-US" sz="2665" b="1" kern="100" dirty="0">
                <a:latin typeface="+mj-ea"/>
                <a:ea typeface="+mj-ea"/>
                <a:cs typeface="Times New Roman" panose="02020603050405020304"/>
              </a:rPr>
              <a:t>，你觉得宋国人会怎么笑话那个农夫？写出两三句来。</a:t>
            </a:r>
          </a:p>
          <a:p>
            <a:pPr marL="536575" indent="538480">
              <a:lnSpc>
                <a:spcPct val="150000"/>
              </a:lnSpc>
              <a:spcAft>
                <a:spcPts val="0"/>
              </a:spcAft>
              <a:defRPr/>
            </a:pPr>
            <a:r>
              <a:rPr lang="zh-CN" altLang="en-US" sz="2665" b="1" kern="100" dirty="0">
                <a:latin typeface="+mj-ea"/>
                <a:ea typeface="+mj-ea"/>
                <a:cs typeface="Times New Roman" panose="02020603050405020304"/>
              </a:rPr>
              <a:t>有的说：“</a:t>
            </a:r>
            <a:r>
              <a:rPr lang="en-US" altLang="zh-CN" sz="2665" b="1" kern="100" dirty="0">
                <a:latin typeface="+mj-ea"/>
                <a:ea typeface="+mj-ea"/>
                <a:cs typeface="Times New Roman" panose="02020603050405020304"/>
              </a:rPr>
              <a:t>____________________________</a:t>
            </a:r>
            <a:r>
              <a:rPr lang="en-US" altLang="zh-CN" sz="2665" b="1" kern="100" dirty="0">
                <a:latin typeface="+mj-ea"/>
                <a:cs typeface="Times New Roman" panose="02020603050405020304"/>
              </a:rPr>
              <a:t>________</a:t>
            </a:r>
            <a:r>
              <a:rPr lang="en-US" altLang="zh-CN" sz="2665" b="1" kern="100" dirty="0">
                <a:latin typeface="+mj-ea"/>
                <a:ea typeface="+mj-ea"/>
                <a:cs typeface="Times New Roman" panose="02020603050405020304"/>
              </a:rPr>
              <a:t>__</a:t>
            </a:r>
          </a:p>
          <a:p>
            <a:pPr marL="536575" indent="6350">
              <a:lnSpc>
                <a:spcPct val="150000"/>
              </a:lnSpc>
              <a:spcAft>
                <a:spcPts val="0"/>
              </a:spcAft>
              <a:defRPr/>
            </a:pPr>
            <a:r>
              <a:rPr lang="en-US" altLang="zh-CN" sz="2665" b="1" kern="100" dirty="0">
                <a:latin typeface="+mj-ea"/>
                <a:ea typeface="+mj-ea"/>
                <a:cs typeface="Times New Roman" panose="02020603050405020304"/>
              </a:rPr>
              <a:t>_____________________________________________</a:t>
            </a:r>
            <a:r>
              <a:rPr lang="en-US" altLang="zh-CN" sz="2665" b="1" kern="100" dirty="0">
                <a:latin typeface="+mj-ea"/>
                <a:cs typeface="Times New Roman" panose="02020603050405020304"/>
              </a:rPr>
              <a:t>______</a:t>
            </a:r>
            <a:r>
              <a:rPr lang="en-US" altLang="zh-CN" sz="2665" b="1" kern="100" dirty="0">
                <a:latin typeface="+mj-ea"/>
                <a:ea typeface="+mj-ea"/>
                <a:cs typeface="Times New Roman" panose="02020603050405020304"/>
              </a:rPr>
              <a:t>_”</a:t>
            </a:r>
          </a:p>
          <a:p>
            <a:pPr marL="536575" indent="538480">
              <a:lnSpc>
                <a:spcPct val="150000"/>
              </a:lnSpc>
              <a:spcAft>
                <a:spcPts val="0"/>
              </a:spcAft>
              <a:defRPr/>
            </a:pPr>
            <a:r>
              <a:rPr lang="zh-CN" altLang="en-US" sz="2665" b="1" kern="100" dirty="0">
                <a:latin typeface="+mj-ea"/>
                <a:ea typeface="+mj-ea"/>
                <a:cs typeface="Times New Roman" panose="02020603050405020304"/>
              </a:rPr>
              <a:t>有的说：“</a:t>
            </a:r>
            <a:r>
              <a:rPr lang="en-US" altLang="zh-CN" sz="2665" b="1" kern="100" dirty="0">
                <a:latin typeface="+mj-ea"/>
                <a:ea typeface="+mj-ea"/>
                <a:cs typeface="Times New Roman" panose="02020603050405020304"/>
              </a:rPr>
              <a:t>__________________________</a:t>
            </a:r>
            <a:r>
              <a:rPr lang="en-US" altLang="zh-CN" sz="2665" b="1" kern="100" dirty="0">
                <a:latin typeface="+mj-ea"/>
                <a:cs typeface="Times New Roman" panose="02020603050405020304"/>
              </a:rPr>
              <a:t>____________</a:t>
            </a:r>
            <a:endParaRPr lang="en-US" altLang="zh-CN" sz="2665" b="1" kern="100" dirty="0">
              <a:latin typeface="+mj-ea"/>
              <a:ea typeface="+mj-ea"/>
              <a:cs typeface="Times New Roman" panose="02020603050405020304"/>
            </a:endParaRPr>
          </a:p>
          <a:p>
            <a:pPr marL="536575" indent="6350">
              <a:lnSpc>
                <a:spcPct val="150000"/>
              </a:lnSpc>
              <a:spcAft>
                <a:spcPts val="0"/>
              </a:spcAft>
              <a:defRPr/>
            </a:pPr>
            <a:r>
              <a:rPr lang="en-US" altLang="zh-CN" sz="2665" b="1" kern="100" dirty="0">
                <a:latin typeface="+mj-ea"/>
                <a:ea typeface="+mj-ea"/>
                <a:cs typeface="Times New Roman" panose="02020603050405020304"/>
              </a:rPr>
              <a:t>__________________________________________</a:t>
            </a:r>
            <a:r>
              <a:rPr lang="en-US" altLang="zh-CN" sz="2665" b="1" kern="100" dirty="0">
                <a:latin typeface="+mj-ea"/>
                <a:cs typeface="Times New Roman" panose="02020603050405020304"/>
              </a:rPr>
              <a:t>______</a:t>
            </a:r>
            <a:r>
              <a:rPr lang="en-US" altLang="zh-CN" sz="2665" b="1" kern="100" dirty="0">
                <a:latin typeface="+mj-ea"/>
                <a:ea typeface="+mj-ea"/>
                <a:cs typeface="Times New Roman" panose="02020603050405020304"/>
              </a:rPr>
              <a:t>____”</a:t>
            </a:r>
          </a:p>
          <a:p>
            <a:pPr marL="536575" indent="538480">
              <a:lnSpc>
                <a:spcPct val="150000"/>
              </a:lnSpc>
              <a:spcAft>
                <a:spcPts val="0"/>
              </a:spcAft>
              <a:defRPr/>
            </a:pPr>
            <a:r>
              <a:rPr lang="zh-CN" altLang="en-US" sz="2665" b="1" kern="100" dirty="0">
                <a:latin typeface="+mj-ea"/>
                <a:ea typeface="+mj-ea"/>
                <a:cs typeface="Times New Roman" panose="02020603050405020304"/>
              </a:rPr>
              <a:t>还有的说：“</a:t>
            </a:r>
            <a:r>
              <a:rPr lang="en-US" altLang="zh-CN" sz="2665" b="1" kern="100" dirty="0">
                <a:latin typeface="+mj-ea"/>
                <a:ea typeface="+mj-ea"/>
                <a:cs typeface="Times New Roman" panose="02020603050405020304"/>
              </a:rPr>
              <a:t>________________________</a:t>
            </a:r>
            <a:r>
              <a:rPr lang="en-US" altLang="zh-CN" sz="2665" b="1" kern="100" dirty="0">
                <a:latin typeface="+mj-ea"/>
                <a:cs typeface="Times New Roman" panose="02020603050405020304"/>
              </a:rPr>
              <a:t>____________</a:t>
            </a:r>
            <a:endParaRPr lang="en-US" altLang="zh-CN" sz="2665" b="1" kern="100" dirty="0">
              <a:latin typeface="+mj-ea"/>
              <a:ea typeface="+mj-ea"/>
              <a:cs typeface="Times New Roman" panose="02020603050405020304"/>
            </a:endParaRPr>
          </a:p>
          <a:p>
            <a:pPr marL="536575" indent="6350">
              <a:lnSpc>
                <a:spcPct val="150000"/>
              </a:lnSpc>
              <a:spcAft>
                <a:spcPts val="0"/>
              </a:spcAft>
              <a:defRPr/>
            </a:pPr>
            <a:r>
              <a:rPr lang="en-US" altLang="zh-CN" sz="2665" b="1" kern="100" dirty="0">
                <a:latin typeface="+mj-ea"/>
                <a:ea typeface="+mj-ea"/>
                <a:cs typeface="Times New Roman" panose="02020603050405020304"/>
              </a:rPr>
              <a:t>_______________________________________</a:t>
            </a:r>
            <a:r>
              <a:rPr lang="en-US" altLang="zh-CN" sz="2665" b="1" kern="100" dirty="0">
                <a:latin typeface="+mj-ea"/>
                <a:cs typeface="Times New Roman" panose="02020603050405020304"/>
              </a:rPr>
              <a:t>______</a:t>
            </a:r>
            <a:r>
              <a:rPr lang="en-US" altLang="zh-CN" sz="2665" b="1" kern="100" dirty="0">
                <a:latin typeface="+mj-ea"/>
                <a:ea typeface="+mj-ea"/>
                <a:cs typeface="Times New Roman" panose="02020603050405020304"/>
              </a:rPr>
              <a:t>_______”</a:t>
            </a:r>
          </a:p>
        </p:txBody>
      </p:sp>
      <p:sp>
        <p:nvSpPr>
          <p:cNvPr id="3" name="矩形 2"/>
          <p:cNvSpPr/>
          <p:nvPr/>
        </p:nvSpPr>
        <p:spPr>
          <a:xfrm>
            <a:off x="1547813" y="3182938"/>
            <a:ext cx="6119812" cy="9128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2665" b="1" dirty="0">
                <a:solidFill>
                  <a:srgbClr val="FF0000"/>
                </a:solidFill>
                <a:ea typeface="+mn-ea"/>
              </a:rPr>
              <a:t>你天天守着树桩，吃到兔子肉了吗？做白日梦吧？</a:t>
            </a:r>
          </a:p>
        </p:txBody>
      </p:sp>
      <p:sp>
        <p:nvSpPr>
          <p:cNvPr id="4" name="矩形 3"/>
          <p:cNvSpPr/>
          <p:nvPr/>
        </p:nvSpPr>
        <p:spPr>
          <a:xfrm>
            <a:off x="1187450" y="4432300"/>
            <a:ext cx="6913563" cy="9128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2665" b="1" dirty="0">
                <a:solidFill>
                  <a:srgbClr val="FF0000"/>
                </a:solidFill>
                <a:ea typeface="+mn-ea"/>
              </a:rPr>
              <a:t>想要不劳而获，怎么可能呢？还是老老实实地拿起耒来吧！</a:t>
            </a:r>
          </a:p>
        </p:txBody>
      </p:sp>
      <p:sp>
        <p:nvSpPr>
          <p:cNvPr id="5" name="矩形 4"/>
          <p:cNvSpPr/>
          <p:nvPr/>
        </p:nvSpPr>
        <p:spPr>
          <a:xfrm>
            <a:off x="1368425" y="5678488"/>
            <a:ext cx="5580063" cy="9128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2665" b="1" dirty="0">
                <a:solidFill>
                  <a:srgbClr val="FF0000"/>
                </a:solidFill>
                <a:ea typeface="+mn-ea"/>
              </a:rPr>
              <a:t>那么偶然的事，你也当成法宝，闹笑话了吧？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矩形 3"/>
          <p:cNvSpPr>
            <a:spLocks noChangeArrowheads="1"/>
          </p:cNvSpPr>
          <p:nvPr/>
        </p:nvSpPr>
        <p:spPr bwMode="auto">
          <a:xfrm>
            <a:off x="909638" y="1195388"/>
            <a:ext cx="7489825" cy="45243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defTabSz="457200">
              <a:lnSpc>
                <a:spcPct val="150000"/>
              </a:lnSpc>
              <a:defRPr/>
            </a:pPr>
            <a:r>
              <a:rPr lang="zh-CN" altLang="en-US" sz="3200" b="1" dirty="0">
                <a:solidFill>
                  <a:srgbClr val="0070C0"/>
                </a:solidFill>
                <a:latin typeface="宋体" panose="02010600030101010101" pitchFamily="2" charset="-122"/>
              </a:rPr>
              <a:t>二、形近字组词。</a:t>
            </a:r>
            <a:endParaRPr lang="en-US" altLang="zh-CN" sz="3200" b="1" dirty="0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 marL="1170305" defTabSz="457200">
              <a:lnSpc>
                <a:spcPct val="150000"/>
              </a:lnSpc>
              <a:defRPr/>
            </a:pP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</a:rPr>
              <a:t>株（       ）    释（       ）</a:t>
            </a:r>
            <a:endParaRPr lang="en-US" altLang="zh-CN" sz="3200" b="1" dirty="0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 marL="1170305" defTabSz="457200">
              <a:lnSpc>
                <a:spcPct val="150000"/>
              </a:lnSpc>
              <a:defRPr/>
            </a:pP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</a:rPr>
              <a:t>蛛（       ）    译（       ）</a:t>
            </a:r>
            <a:endParaRPr lang="en-US" altLang="zh-CN" sz="3200" b="1" dirty="0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 marL="1170305" defTabSz="457200">
              <a:lnSpc>
                <a:spcPct val="150000"/>
              </a:lnSpc>
              <a:defRPr/>
            </a:pPr>
            <a:endParaRPr lang="en-US" altLang="zh-CN" sz="3200" b="1" dirty="0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 marL="1170305" defTabSz="457200">
              <a:lnSpc>
                <a:spcPct val="150000"/>
              </a:lnSpc>
              <a:defRPr/>
            </a:pP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</a:rPr>
              <a:t>待（       ）</a:t>
            </a:r>
            <a:endParaRPr lang="en-US" altLang="zh-CN" sz="3200" b="1" dirty="0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 marL="1170305" defTabSz="457200">
              <a:lnSpc>
                <a:spcPct val="150000"/>
              </a:lnSpc>
              <a:defRPr/>
            </a:pP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</a:rPr>
              <a:t>侍（       ）</a:t>
            </a:r>
            <a:endParaRPr lang="en-US" altLang="zh-CN" sz="3200" b="1" dirty="0">
              <a:solidFill>
                <a:srgbClr val="0070C0"/>
              </a:solidFill>
              <a:latin typeface="宋体" panose="02010600030101010101" pitchFamily="2" charset="-122"/>
            </a:endParaRPr>
          </a:p>
        </p:txBody>
      </p:sp>
      <p:sp>
        <p:nvSpPr>
          <p:cNvPr id="2" name="左大括号 1"/>
          <p:cNvSpPr/>
          <p:nvPr/>
        </p:nvSpPr>
        <p:spPr>
          <a:xfrm>
            <a:off x="1908175" y="2179638"/>
            <a:ext cx="215900" cy="1154112"/>
          </a:xfrm>
          <a:prstGeom prst="leftBrace">
            <a:avLst/>
          </a:prstGeom>
          <a:ln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/>
          </a:p>
        </p:txBody>
      </p:sp>
      <p:sp>
        <p:nvSpPr>
          <p:cNvPr id="14" name="左大括号 13"/>
          <p:cNvSpPr/>
          <p:nvPr/>
        </p:nvSpPr>
        <p:spPr>
          <a:xfrm>
            <a:off x="4546600" y="2179638"/>
            <a:ext cx="215900" cy="1154112"/>
          </a:xfrm>
          <a:prstGeom prst="leftBrace">
            <a:avLst/>
          </a:prstGeom>
          <a:ln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/>
          </a:p>
        </p:txBody>
      </p:sp>
      <p:sp>
        <p:nvSpPr>
          <p:cNvPr id="15" name="左大括号 14"/>
          <p:cNvSpPr/>
          <p:nvPr/>
        </p:nvSpPr>
        <p:spPr>
          <a:xfrm>
            <a:off x="1908175" y="4389438"/>
            <a:ext cx="215900" cy="1152525"/>
          </a:xfrm>
          <a:prstGeom prst="leftBrace">
            <a:avLst/>
          </a:prstGeom>
          <a:ln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/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2930525" y="2084388"/>
            <a:ext cx="1008063" cy="585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</a:rPr>
              <a:t>植株</a:t>
            </a:r>
            <a:endParaRPr lang="zh-CN" altLang="en-US" sz="2400"/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2930525" y="2813050"/>
            <a:ext cx="1008063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</a:rPr>
              <a:t>蜘蛛</a:t>
            </a:r>
            <a:endParaRPr lang="zh-CN" altLang="en-US" sz="2400"/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5497513" y="2084388"/>
            <a:ext cx="1008062" cy="585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</a:rPr>
              <a:t>解释</a:t>
            </a:r>
            <a:endParaRPr lang="zh-CN" altLang="en-US" sz="2400"/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5508625" y="2805113"/>
            <a:ext cx="1008063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</a:rPr>
              <a:t>翻译</a:t>
            </a:r>
            <a:endParaRPr lang="zh-CN" altLang="en-US" sz="2400"/>
          </a:p>
        </p:txBody>
      </p: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2930525" y="4292600"/>
            <a:ext cx="1008063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</a:rPr>
              <a:t>接待</a:t>
            </a:r>
            <a:endParaRPr lang="zh-CN" altLang="en-US" sz="2400"/>
          </a:p>
        </p:txBody>
      </p:sp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2916238" y="5021263"/>
            <a:ext cx="1008062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</a:rPr>
              <a:t>侍候</a:t>
            </a:r>
            <a:endParaRPr lang="zh-CN" altLang="en-US" sz="24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12" grpId="0"/>
      <p:bldP spid="1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23" name="矩形 10"/>
          <p:cNvSpPr>
            <a:spLocks noChangeArrowheads="1"/>
          </p:cNvSpPr>
          <p:nvPr/>
        </p:nvSpPr>
        <p:spPr bwMode="auto">
          <a:xfrm>
            <a:off x="1258888" y="1316038"/>
            <a:ext cx="7669212" cy="37846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defTabSz="457200">
              <a:lnSpc>
                <a:spcPct val="150000"/>
              </a:lnSpc>
              <a:defRPr/>
            </a:pPr>
            <a:r>
              <a:rPr lang="zh-CN" altLang="en-US" sz="3200" b="1" dirty="0">
                <a:solidFill>
                  <a:srgbClr val="0070C0"/>
                </a:solidFill>
                <a:latin typeface="宋体" panose="02010600030101010101" pitchFamily="2" charset="-122"/>
              </a:rPr>
              <a:t>三、读拼音，写词语。</a:t>
            </a:r>
            <a:endParaRPr lang="en-US" altLang="zh-CN" sz="3200" b="1" dirty="0">
              <a:solidFill>
                <a:srgbClr val="0070C0"/>
              </a:solidFill>
              <a:latin typeface="宋体" panose="02010600030101010101" pitchFamily="2" charset="-122"/>
            </a:endParaRPr>
          </a:p>
          <a:p>
            <a:pPr marL="627380" defTabSz="457200">
              <a:lnSpc>
                <a:spcPct val="150000"/>
              </a:lnSpc>
              <a:defRPr/>
            </a:pPr>
            <a:r>
              <a:rPr lang="en-US" altLang="zh-CN" sz="3200" b="1" dirty="0" err="1">
                <a:latin typeface="方正姚体" pitchFamily="2" charset="-122"/>
                <a:ea typeface="方正姚体" pitchFamily="2" charset="-122"/>
              </a:rPr>
              <a:t>gēng</a:t>
            </a:r>
            <a:r>
              <a:rPr lang="en-US" altLang="zh-CN" sz="3200" b="1" dirty="0">
                <a:latin typeface="方正姚体" pitchFamily="2" charset="-122"/>
                <a:ea typeface="方正姚体" pitchFamily="2" charset="-122"/>
              </a:rPr>
              <a:t> </a:t>
            </a:r>
            <a:r>
              <a:rPr lang="en-US" altLang="zh-CN" sz="3200" b="1" dirty="0" err="1">
                <a:latin typeface="方正姚体" pitchFamily="2" charset="-122"/>
                <a:ea typeface="方正姚体" pitchFamily="2" charset="-122"/>
              </a:rPr>
              <a:t>zhòng</a:t>
            </a:r>
            <a:r>
              <a:rPr lang="zh-CN" altLang="en-US" sz="3200" b="1" dirty="0">
                <a:latin typeface="方正姚体" pitchFamily="2" charset="-122"/>
                <a:ea typeface="方正姚体" pitchFamily="2" charset="-122"/>
              </a:rPr>
              <a:t>　　　　</a:t>
            </a:r>
            <a:r>
              <a:rPr lang="en-US" altLang="zh-CN" sz="3200" b="1" dirty="0" err="1">
                <a:latin typeface="方正姚体" pitchFamily="2" charset="-122"/>
                <a:ea typeface="方正姚体" pitchFamily="2" charset="-122"/>
              </a:rPr>
              <a:t>shǒu</a:t>
            </a:r>
            <a:r>
              <a:rPr lang="en-US" altLang="zh-CN" sz="3200" b="1" dirty="0">
                <a:latin typeface="方正姚体" pitchFamily="2" charset="-122"/>
                <a:ea typeface="方正姚体" pitchFamily="2" charset="-122"/>
              </a:rPr>
              <a:t> </a:t>
            </a:r>
            <a:r>
              <a:rPr lang="en-US" altLang="zh-CN" sz="3200" b="1" dirty="0" err="1">
                <a:latin typeface="方正姚体" pitchFamily="2" charset="-122"/>
                <a:ea typeface="方正姚体" pitchFamily="2" charset="-122"/>
              </a:rPr>
              <a:t>zhū</a:t>
            </a:r>
            <a:r>
              <a:rPr lang="en-US" altLang="zh-CN" sz="3200" b="1" dirty="0">
                <a:latin typeface="方正姚体" pitchFamily="2" charset="-122"/>
                <a:ea typeface="方正姚体" pitchFamily="2" charset="-122"/>
              </a:rPr>
              <a:t> </a:t>
            </a:r>
            <a:r>
              <a:rPr lang="en-US" altLang="zh-CN" sz="3200" b="1" dirty="0" err="1">
                <a:latin typeface="方正姚体" pitchFamily="2" charset="-122"/>
                <a:ea typeface="方正姚体" pitchFamily="2" charset="-122"/>
              </a:rPr>
              <a:t>dài</a:t>
            </a:r>
            <a:r>
              <a:rPr lang="en-US" altLang="zh-CN" sz="3200" b="1" dirty="0">
                <a:latin typeface="方正姚体" pitchFamily="2" charset="-122"/>
                <a:ea typeface="方正姚体" pitchFamily="2" charset="-122"/>
              </a:rPr>
              <a:t> </a:t>
            </a:r>
            <a:r>
              <a:rPr lang="en-US" altLang="zh-CN" sz="3200" b="1" dirty="0" err="1">
                <a:latin typeface="方正姚体" pitchFamily="2" charset="-122"/>
                <a:ea typeface="方正姚体" pitchFamily="2" charset="-122"/>
              </a:rPr>
              <a:t>tù</a:t>
            </a:r>
            <a:endParaRPr lang="en-US" altLang="zh-CN" sz="3200" b="1" dirty="0">
              <a:latin typeface="方正姚体" pitchFamily="2" charset="-122"/>
              <a:ea typeface="方正姚体" pitchFamily="2" charset="-122"/>
            </a:endParaRPr>
          </a:p>
          <a:p>
            <a:pPr marL="627380" defTabSz="457200">
              <a:lnSpc>
                <a:spcPct val="150000"/>
              </a:lnSpc>
              <a:defRPr/>
            </a:pPr>
            <a:r>
              <a:rPr lang="en-US" altLang="zh-CN" sz="3200" b="1" dirty="0">
                <a:latin typeface="宋体" panose="02010600030101010101" pitchFamily="2" charset="-122"/>
              </a:rPr>
              <a:t>(</a:t>
            </a:r>
            <a:r>
              <a:rPr lang="zh-CN" altLang="en-US" sz="3200" b="1" dirty="0">
                <a:latin typeface="宋体" panose="02010600030101010101" pitchFamily="2" charset="-122"/>
              </a:rPr>
              <a:t>　　　　</a:t>
            </a:r>
            <a:r>
              <a:rPr lang="en-US" altLang="zh-CN" sz="3200" b="1" dirty="0">
                <a:latin typeface="宋体" panose="02010600030101010101" pitchFamily="2" charset="-122"/>
              </a:rPr>
              <a:t>)</a:t>
            </a:r>
            <a:r>
              <a:rPr lang="zh-CN" altLang="en-US" sz="3200" b="1" dirty="0">
                <a:latin typeface="宋体" panose="02010600030101010101" pitchFamily="2" charset="-122"/>
              </a:rPr>
              <a:t>　　　</a:t>
            </a:r>
            <a:r>
              <a:rPr lang="en-US" altLang="zh-CN" sz="3200" b="1" dirty="0">
                <a:latin typeface="宋体" panose="02010600030101010101" pitchFamily="2" charset="-122"/>
              </a:rPr>
              <a:t>(</a:t>
            </a:r>
            <a:r>
              <a:rPr lang="zh-CN" altLang="en-US" sz="3200" b="1" dirty="0">
                <a:latin typeface="宋体" panose="02010600030101010101" pitchFamily="2" charset="-122"/>
              </a:rPr>
              <a:t>　　　　　　</a:t>
            </a:r>
            <a:r>
              <a:rPr lang="en-US" altLang="zh-CN" sz="3200" b="1" dirty="0">
                <a:latin typeface="宋体" panose="02010600030101010101" pitchFamily="2" charset="-122"/>
              </a:rPr>
              <a:t>)</a:t>
            </a:r>
          </a:p>
          <a:p>
            <a:pPr marL="627380" defTabSz="457200">
              <a:lnSpc>
                <a:spcPct val="150000"/>
              </a:lnSpc>
              <a:defRPr/>
            </a:pPr>
            <a:r>
              <a:rPr lang="zh-CN" altLang="en-US" sz="3200" b="1" dirty="0">
                <a:latin typeface="方正姚体" pitchFamily="2" charset="-122"/>
                <a:ea typeface="方正姚体" pitchFamily="2" charset="-122"/>
              </a:rPr>
              <a:t>　</a:t>
            </a:r>
            <a:r>
              <a:rPr lang="en-US" altLang="zh-CN" sz="3200" b="1" dirty="0" err="1">
                <a:latin typeface="方正姚体" pitchFamily="2" charset="-122"/>
                <a:ea typeface="方正姚体" pitchFamily="2" charset="-122"/>
              </a:rPr>
              <a:t>jiē</a:t>
            </a:r>
            <a:r>
              <a:rPr lang="en-US" altLang="zh-CN" sz="3200" b="1" dirty="0">
                <a:latin typeface="方正姚体" pitchFamily="2" charset="-122"/>
                <a:ea typeface="方正姚体" pitchFamily="2" charset="-122"/>
              </a:rPr>
              <a:t>  </a:t>
            </a:r>
            <a:r>
              <a:rPr lang="en-US" altLang="zh-CN" sz="3200" b="1" dirty="0" err="1">
                <a:latin typeface="方正姚体" pitchFamily="2" charset="-122"/>
                <a:ea typeface="方正姚体" pitchFamily="2" charset="-122"/>
              </a:rPr>
              <a:t>chù</a:t>
            </a:r>
            <a:r>
              <a:rPr lang="zh-CN" altLang="en-US" sz="3200" b="1" dirty="0">
                <a:latin typeface="方正姚体" pitchFamily="2" charset="-122"/>
                <a:ea typeface="方正姚体" pitchFamily="2" charset="-122"/>
              </a:rPr>
              <a:t>　　　　　</a:t>
            </a:r>
            <a:r>
              <a:rPr lang="en-US" altLang="zh-CN" sz="3200" b="1" dirty="0" err="1">
                <a:latin typeface="方正姚体" pitchFamily="2" charset="-122"/>
                <a:ea typeface="方正姚体" pitchFamily="2" charset="-122"/>
              </a:rPr>
              <a:t>bù</a:t>
            </a:r>
            <a:r>
              <a:rPr lang="en-US" altLang="zh-CN" sz="3200" b="1" dirty="0">
                <a:latin typeface="方正姚体" pitchFamily="2" charset="-122"/>
                <a:ea typeface="方正姚体" pitchFamily="2" charset="-122"/>
              </a:rPr>
              <a:t>  </a:t>
            </a:r>
            <a:r>
              <a:rPr lang="en-US" altLang="zh-CN" sz="3200" b="1" dirty="0" err="1">
                <a:latin typeface="方正姚体" pitchFamily="2" charset="-122"/>
                <a:ea typeface="方正姚体" pitchFamily="2" charset="-122"/>
              </a:rPr>
              <a:t>kě</a:t>
            </a:r>
            <a:r>
              <a:rPr lang="en-US" altLang="zh-CN" sz="3200" b="1" dirty="0">
                <a:latin typeface="方正姚体" pitchFamily="2" charset="-122"/>
                <a:ea typeface="方正姚体" pitchFamily="2" charset="-122"/>
              </a:rPr>
              <a:t>  </a:t>
            </a:r>
            <a:r>
              <a:rPr lang="en-US" altLang="zh-CN" sz="3200" b="1" dirty="0" err="1">
                <a:latin typeface="方正姚体" pitchFamily="2" charset="-122"/>
                <a:ea typeface="方正姚体" pitchFamily="2" charset="-122"/>
              </a:rPr>
              <a:t>fù</a:t>
            </a:r>
            <a:r>
              <a:rPr lang="en-US" altLang="zh-CN" sz="3200" b="1" dirty="0">
                <a:latin typeface="方正姚体" pitchFamily="2" charset="-122"/>
                <a:ea typeface="方正姚体" pitchFamily="2" charset="-122"/>
              </a:rPr>
              <a:t>  </a:t>
            </a:r>
            <a:r>
              <a:rPr lang="en-US" altLang="zh-CN" sz="3200" b="1" dirty="0" err="1">
                <a:latin typeface="方正姚体" pitchFamily="2" charset="-122"/>
                <a:ea typeface="方正姚体" pitchFamily="2" charset="-122"/>
              </a:rPr>
              <a:t>dé</a:t>
            </a:r>
            <a:endParaRPr lang="en-US" altLang="zh-CN" sz="3200" b="1" dirty="0">
              <a:latin typeface="方正姚体" pitchFamily="2" charset="-122"/>
              <a:ea typeface="方正姚体" pitchFamily="2" charset="-122"/>
            </a:endParaRPr>
          </a:p>
          <a:p>
            <a:pPr marL="627380" defTabSz="457200">
              <a:lnSpc>
                <a:spcPct val="150000"/>
              </a:lnSpc>
              <a:defRPr/>
            </a:pPr>
            <a:r>
              <a:rPr lang="en-US" altLang="zh-CN" sz="3200" b="1" dirty="0">
                <a:latin typeface="宋体" panose="02010600030101010101" pitchFamily="2" charset="-122"/>
              </a:rPr>
              <a:t>(</a:t>
            </a:r>
            <a:r>
              <a:rPr lang="zh-CN" altLang="en-US" sz="3200" b="1" dirty="0">
                <a:latin typeface="宋体" panose="02010600030101010101" pitchFamily="2" charset="-122"/>
              </a:rPr>
              <a:t>　　　　</a:t>
            </a:r>
            <a:r>
              <a:rPr lang="en-US" altLang="zh-CN" sz="3200" b="1" dirty="0">
                <a:latin typeface="宋体" panose="02010600030101010101" pitchFamily="2" charset="-122"/>
              </a:rPr>
              <a:t>)</a:t>
            </a:r>
            <a:r>
              <a:rPr lang="zh-CN" altLang="en-US" sz="3200" b="1" dirty="0">
                <a:latin typeface="宋体" panose="02010600030101010101" pitchFamily="2" charset="-122"/>
              </a:rPr>
              <a:t>　　　</a:t>
            </a:r>
            <a:r>
              <a:rPr lang="en-US" altLang="zh-CN" sz="3200" b="1" dirty="0">
                <a:latin typeface="宋体" panose="02010600030101010101" pitchFamily="2" charset="-122"/>
              </a:rPr>
              <a:t>(</a:t>
            </a:r>
            <a:r>
              <a:rPr lang="zh-CN" altLang="en-US" sz="3200" b="1" dirty="0">
                <a:latin typeface="宋体" panose="02010600030101010101" pitchFamily="2" charset="-122"/>
              </a:rPr>
              <a:t>　　　　　　</a:t>
            </a:r>
            <a:r>
              <a:rPr lang="en-US" altLang="zh-CN" sz="3200" b="1" dirty="0">
                <a:latin typeface="宋体" panose="02010600030101010101" pitchFamily="2" charset="-122"/>
              </a:rPr>
              <a:t>)</a:t>
            </a:r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2339975" y="2916238"/>
            <a:ext cx="1008063" cy="585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zh-CN" sz="3200" b="1">
                <a:solidFill>
                  <a:srgbClr val="FF0000"/>
                </a:solidFill>
              </a:rPr>
              <a:t>耕种</a:t>
            </a:r>
            <a:endParaRPr lang="zh-CN" altLang="en-US" sz="2400"/>
          </a:p>
        </p:txBody>
      </p: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4779963" y="2947988"/>
            <a:ext cx="1831975" cy="585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zh-CN" sz="3200" b="1">
                <a:solidFill>
                  <a:srgbClr val="FF0000"/>
                </a:solidFill>
              </a:rPr>
              <a:t>守株待兔</a:t>
            </a:r>
            <a:endParaRPr lang="zh-CN" altLang="en-US" sz="2400"/>
          </a:p>
        </p:txBody>
      </p:sp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2339975" y="4445000"/>
            <a:ext cx="1008063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zh-CN" sz="3200" b="1">
                <a:solidFill>
                  <a:srgbClr val="FF0000"/>
                </a:solidFill>
              </a:rPr>
              <a:t>接触</a:t>
            </a:r>
            <a:endParaRPr lang="zh-CN" altLang="en-US" sz="2400"/>
          </a:p>
        </p:txBody>
      </p:sp>
      <p:sp>
        <p:nvSpPr>
          <p:cNvPr id="14" name="矩形 13"/>
          <p:cNvSpPr>
            <a:spLocks noChangeArrowheads="1"/>
          </p:cNvSpPr>
          <p:nvPr/>
        </p:nvSpPr>
        <p:spPr bwMode="auto">
          <a:xfrm>
            <a:off x="4779963" y="4445000"/>
            <a:ext cx="183197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zh-CN" sz="3200" b="1">
                <a:solidFill>
                  <a:srgbClr val="FF0000"/>
                </a:solidFill>
              </a:rPr>
              <a:t>不可复得</a:t>
            </a:r>
            <a:endParaRPr lang="zh-CN" altLang="en-US" sz="24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1"/>
          <p:cNvSpPr/>
          <p:nvPr/>
        </p:nvSpPr>
        <p:spPr>
          <a:xfrm>
            <a:off x="1042988" y="1416050"/>
            <a:ext cx="7019925" cy="74930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 indent="20002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265" b="1" dirty="0">
                <a:solidFill>
                  <a:srgbClr val="000000"/>
                </a:solidFill>
                <a:latin typeface="宋体" panose="02010600030101010101" pitchFamily="2" charset="-122"/>
                <a:ea typeface="+mn-ea"/>
              </a:rPr>
              <a:t>四、根据字的意思连线。</a:t>
            </a:r>
            <a:endParaRPr lang="zh-CN" altLang="en-US" sz="4265" b="1" dirty="0">
              <a:latin typeface="宋体" panose="02010600030101010101" pitchFamily="2" charset="-122"/>
              <a:ea typeface="+mn-ea"/>
            </a:endParaRPr>
          </a:p>
        </p:txBody>
      </p:sp>
      <p:sp>
        <p:nvSpPr>
          <p:cNvPr id="55301" name="Rectangle 1"/>
          <p:cNvSpPr/>
          <p:nvPr/>
        </p:nvSpPr>
        <p:spPr>
          <a:xfrm>
            <a:off x="2000250" y="2420938"/>
            <a:ext cx="928688" cy="747712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265" dirty="0">
                <a:latin typeface="黑体" panose="02010609060101010101" pitchFamily="49" charset="-122"/>
                <a:ea typeface="黑体" panose="02010609060101010101" pitchFamily="49" charset="-122"/>
              </a:rPr>
              <a:t>走</a:t>
            </a:r>
          </a:p>
        </p:txBody>
      </p:sp>
      <p:sp>
        <p:nvSpPr>
          <p:cNvPr id="55302" name="Rectangle 1"/>
          <p:cNvSpPr/>
          <p:nvPr/>
        </p:nvSpPr>
        <p:spPr>
          <a:xfrm>
            <a:off x="2000250" y="4183063"/>
            <a:ext cx="714375" cy="747712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265" dirty="0">
                <a:latin typeface="黑体" panose="02010609060101010101" pitchFamily="49" charset="-122"/>
                <a:ea typeface="黑体" panose="02010609060101010101" pitchFamily="49" charset="-122"/>
              </a:rPr>
              <a:t>释</a:t>
            </a:r>
          </a:p>
        </p:txBody>
      </p:sp>
      <p:sp>
        <p:nvSpPr>
          <p:cNvPr id="55303" name="Rectangle 1"/>
          <p:cNvSpPr/>
          <p:nvPr/>
        </p:nvSpPr>
        <p:spPr>
          <a:xfrm>
            <a:off x="2000250" y="5064125"/>
            <a:ext cx="785813" cy="747713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265" dirty="0">
                <a:latin typeface="黑体" panose="02010609060101010101" pitchFamily="49" charset="-122"/>
                <a:ea typeface="黑体" panose="02010609060101010101" pitchFamily="49" charset="-122"/>
              </a:rPr>
              <a:t>冀</a:t>
            </a:r>
          </a:p>
        </p:txBody>
      </p:sp>
      <p:sp>
        <p:nvSpPr>
          <p:cNvPr id="55304" name="Rectangle 1"/>
          <p:cNvSpPr/>
          <p:nvPr/>
        </p:nvSpPr>
        <p:spPr>
          <a:xfrm>
            <a:off x="2000250" y="3302000"/>
            <a:ext cx="857250" cy="747713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265" dirty="0">
                <a:latin typeface="黑体" panose="02010609060101010101" pitchFamily="49" charset="-122"/>
                <a:ea typeface="黑体" panose="02010609060101010101" pitchFamily="49" charset="-122"/>
              </a:rPr>
              <a:t>因</a:t>
            </a:r>
          </a:p>
        </p:txBody>
      </p:sp>
      <p:sp>
        <p:nvSpPr>
          <p:cNvPr id="55305" name="Rectangle 1"/>
          <p:cNvSpPr/>
          <p:nvPr/>
        </p:nvSpPr>
        <p:spPr>
          <a:xfrm>
            <a:off x="4500563" y="4206875"/>
            <a:ext cx="857250" cy="747713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265" dirty="0">
                <a:latin typeface="黑体" panose="02010609060101010101" pitchFamily="49" charset="-122"/>
                <a:ea typeface="黑体" panose="02010609060101010101" pitchFamily="49" charset="-122"/>
              </a:rPr>
              <a:t>跑</a:t>
            </a:r>
          </a:p>
        </p:txBody>
      </p:sp>
      <p:sp>
        <p:nvSpPr>
          <p:cNvPr id="55306" name="Rectangle 1"/>
          <p:cNvSpPr/>
          <p:nvPr/>
        </p:nvSpPr>
        <p:spPr>
          <a:xfrm>
            <a:off x="4429125" y="2397125"/>
            <a:ext cx="1285875" cy="747713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265" dirty="0">
                <a:latin typeface="黑体" panose="02010609060101010101" pitchFamily="49" charset="-122"/>
                <a:ea typeface="黑体" panose="02010609060101010101" pitchFamily="49" charset="-122"/>
              </a:rPr>
              <a:t>放下</a:t>
            </a:r>
          </a:p>
        </p:txBody>
      </p:sp>
      <p:sp>
        <p:nvSpPr>
          <p:cNvPr id="55307" name="Rectangle 1"/>
          <p:cNvSpPr/>
          <p:nvPr/>
        </p:nvSpPr>
        <p:spPr>
          <a:xfrm>
            <a:off x="4429125" y="3349625"/>
            <a:ext cx="1214438" cy="1404938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265" dirty="0">
                <a:latin typeface="黑体" panose="02010609060101010101" pitchFamily="49" charset="-122"/>
                <a:ea typeface="黑体" panose="02010609060101010101" pitchFamily="49" charset="-122"/>
              </a:rPr>
              <a:t>希望</a:t>
            </a:r>
          </a:p>
        </p:txBody>
      </p:sp>
      <p:sp>
        <p:nvSpPr>
          <p:cNvPr id="55308" name="Rectangle 1"/>
          <p:cNvSpPr/>
          <p:nvPr/>
        </p:nvSpPr>
        <p:spPr>
          <a:xfrm>
            <a:off x="4500563" y="5064125"/>
            <a:ext cx="1285875" cy="747713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265" dirty="0">
                <a:latin typeface="黑体" panose="02010609060101010101" pitchFamily="49" charset="-122"/>
                <a:ea typeface="黑体" panose="02010609060101010101" pitchFamily="49" charset="-122"/>
              </a:rPr>
              <a:t>于是</a:t>
            </a:r>
          </a:p>
        </p:txBody>
      </p:sp>
      <p:cxnSp>
        <p:nvCxnSpPr>
          <p:cNvPr id="21" name="直接连接符 20"/>
          <p:cNvCxnSpPr/>
          <p:nvPr/>
        </p:nvCxnSpPr>
        <p:spPr>
          <a:xfrm flipV="1">
            <a:off x="2500313" y="3722688"/>
            <a:ext cx="2071687" cy="171450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>
            <a:off x="2500313" y="3810000"/>
            <a:ext cx="2071687" cy="1538288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>
            <a:off x="2482850" y="2852738"/>
            <a:ext cx="2089150" cy="172720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 flipV="1">
            <a:off x="2500313" y="2960688"/>
            <a:ext cx="2071687" cy="152400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8" name="TextBox 4"/>
          <p:cNvSpPr txBox="1"/>
          <p:nvPr/>
        </p:nvSpPr>
        <p:spPr>
          <a:xfrm>
            <a:off x="714375" y="1714500"/>
            <a:ext cx="4978400" cy="6667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735" dirty="0">
                <a:latin typeface="Times New Roman" panose="02020603050405020304" pitchFamily="18" charset="0"/>
                <a:ea typeface="微软雅黑" panose="020B0503020204020204" charset="-122"/>
              </a:rPr>
              <a:t>五、比一比，再组词。</a:t>
            </a:r>
          </a:p>
        </p:txBody>
      </p:sp>
      <p:sp>
        <p:nvSpPr>
          <p:cNvPr id="21509" name="TextBox 5"/>
          <p:cNvSpPr txBox="1"/>
          <p:nvPr/>
        </p:nvSpPr>
        <p:spPr>
          <a:xfrm>
            <a:off x="714375" y="3238500"/>
            <a:ext cx="3906838" cy="6667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735" dirty="0">
                <a:latin typeface="Times New Roman" panose="02020603050405020304" pitchFamily="18" charset="0"/>
                <a:ea typeface="微软雅黑" panose="020B0503020204020204" charset="-122"/>
              </a:rPr>
              <a:t>株（                   ）</a:t>
            </a:r>
          </a:p>
        </p:txBody>
      </p:sp>
      <p:sp>
        <p:nvSpPr>
          <p:cNvPr id="21510" name="TextBox 6"/>
          <p:cNvSpPr txBox="1"/>
          <p:nvPr/>
        </p:nvSpPr>
        <p:spPr>
          <a:xfrm>
            <a:off x="781050" y="4476750"/>
            <a:ext cx="3906838" cy="6667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735" dirty="0">
                <a:latin typeface="Times New Roman" panose="02020603050405020304" pitchFamily="18" charset="0"/>
                <a:ea typeface="微软雅黑" panose="020B0503020204020204" charset="-122"/>
              </a:rPr>
              <a:t>柱（                   ）</a:t>
            </a:r>
          </a:p>
        </p:txBody>
      </p:sp>
      <p:sp>
        <p:nvSpPr>
          <p:cNvPr id="21511" name="TextBox 7"/>
          <p:cNvSpPr txBox="1"/>
          <p:nvPr/>
        </p:nvSpPr>
        <p:spPr>
          <a:xfrm>
            <a:off x="5076825" y="3143250"/>
            <a:ext cx="3906838" cy="6667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735" dirty="0">
                <a:latin typeface="Times New Roman" panose="02020603050405020304" pitchFamily="18" charset="0"/>
                <a:ea typeface="微软雅黑" panose="020B0503020204020204" charset="-122"/>
              </a:rPr>
              <a:t>宋（                   ）</a:t>
            </a:r>
          </a:p>
        </p:txBody>
      </p:sp>
      <p:sp>
        <p:nvSpPr>
          <p:cNvPr id="21512" name="TextBox 8"/>
          <p:cNvSpPr txBox="1"/>
          <p:nvPr/>
        </p:nvSpPr>
        <p:spPr>
          <a:xfrm>
            <a:off x="5143500" y="4381500"/>
            <a:ext cx="3906838" cy="6667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735" dirty="0">
                <a:latin typeface="Times New Roman" panose="02020603050405020304" pitchFamily="18" charset="0"/>
                <a:ea typeface="微软雅黑" panose="020B0503020204020204" charset="-122"/>
              </a:rPr>
              <a:t>宁（                   ）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857375" y="3238500"/>
            <a:ext cx="1143000" cy="6667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735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一株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857375" y="4476750"/>
            <a:ext cx="1143000" cy="6667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735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柱子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6357938" y="3143250"/>
            <a:ext cx="1143000" cy="6667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735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宋国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6357938" y="4381500"/>
            <a:ext cx="1143000" cy="6667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735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宁可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extBox 1"/>
          <p:cNvSpPr txBox="1"/>
          <p:nvPr/>
        </p:nvSpPr>
        <p:spPr>
          <a:xfrm>
            <a:off x="428625" y="1333500"/>
            <a:ext cx="3060700" cy="6667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735" dirty="0">
                <a:latin typeface="Times New Roman" panose="02020603050405020304" pitchFamily="18" charset="0"/>
                <a:ea typeface="微软雅黑" panose="020B0503020204020204" charset="-122"/>
              </a:rPr>
              <a:t>六、填一填。</a:t>
            </a:r>
          </a:p>
        </p:txBody>
      </p:sp>
      <p:sp>
        <p:nvSpPr>
          <p:cNvPr id="22531" name="TextBox 2"/>
          <p:cNvSpPr txBox="1"/>
          <p:nvPr/>
        </p:nvSpPr>
        <p:spPr>
          <a:xfrm>
            <a:off x="500063" y="2857500"/>
            <a:ext cx="663575" cy="6667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735" dirty="0">
                <a:latin typeface="Times New Roman" panose="02020603050405020304" pitchFamily="18" charset="0"/>
                <a:ea typeface="微软雅黑" panose="020B0503020204020204" charset="-122"/>
              </a:rPr>
              <a:t>木</a:t>
            </a:r>
          </a:p>
        </p:txBody>
      </p:sp>
      <p:sp>
        <p:nvSpPr>
          <p:cNvPr id="22532" name="TextBox 3"/>
          <p:cNvSpPr txBox="1"/>
          <p:nvPr/>
        </p:nvSpPr>
        <p:spPr>
          <a:xfrm>
            <a:off x="1214438" y="2857500"/>
            <a:ext cx="455612" cy="6667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735" dirty="0">
                <a:latin typeface="Times New Roman" panose="02020603050405020304" pitchFamily="18" charset="0"/>
                <a:ea typeface="微软雅黑" panose="020B0503020204020204" charset="-122"/>
              </a:rPr>
              <a:t>+</a:t>
            </a:r>
            <a:endParaRPr lang="zh-CN" altLang="en-US" sz="3735" dirty="0">
              <a:latin typeface="Times New Roman" panose="02020603050405020304" pitchFamily="18" charset="0"/>
              <a:ea typeface="微软雅黑" panose="020B0503020204020204" charset="-122"/>
            </a:endParaRPr>
          </a:p>
        </p:txBody>
      </p:sp>
      <p:sp>
        <p:nvSpPr>
          <p:cNvPr id="22533" name="TextBox 4"/>
          <p:cNvSpPr txBox="1"/>
          <p:nvPr/>
        </p:nvSpPr>
        <p:spPr>
          <a:xfrm>
            <a:off x="1785938" y="2857500"/>
            <a:ext cx="663575" cy="6667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735" dirty="0">
                <a:latin typeface="Times New Roman" panose="02020603050405020304" pitchFamily="18" charset="0"/>
                <a:ea typeface="微软雅黑" panose="020B0503020204020204" charset="-122"/>
              </a:rPr>
              <a:t>朱</a:t>
            </a:r>
          </a:p>
        </p:txBody>
      </p:sp>
      <p:sp>
        <p:nvSpPr>
          <p:cNvPr id="22534" name="TextBox 5"/>
          <p:cNvSpPr txBox="1"/>
          <p:nvPr/>
        </p:nvSpPr>
        <p:spPr>
          <a:xfrm>
            <a:off x="2562225" y="2857500"/>
            <a:ext cx="455613" cy="6667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735" dirty="0">
                <a:latin typeface="Times New Roman" panose="02020603050405020304" pitchFamily="18" charset="0"/>
                <a:ea typeface="微软雅黑" panose="020B0503020204020204" charset="-122"/>
              </a:rPr>
              <a:t>=</a:t>
            </a:r>
            <a:endParaRPr lang="zh-CN" altLang="en-US" sz="3735" dirty="0">
              <a:latin typeface="Times New Roman" panose="02020603050405020304" pitchFamily="18" charset="0"/>
              <a:ea typeface="微软雅黑" panose="020B050302020402020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214688" y="2857500"/>
            <a:ext cx="663575" cy="6667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735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株</a:t>
            </a:r>
          </a:p>
        </p:txBody>
      </p:sp>
      <p:sp>
        <p:nvSpPr>
          <p:cNvPr id="22536" name="TextBox 7"/>
          <p:cNvSpPr txBox="1"/>
          <p:nvPr/>
        </p:nvSpPr>
        <p:spPr>
          <a:xfrm>
            <a:off x="581025" y="4191000"/>
            <a:ext cx="663575" cy="6667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735" dirty="0">
                <a:latin typeface="Times New Roman" panose="02020603050405020304" pitchFamily="18" charset="0"/>
                <a:ea typeface="微软雅黑" panose="020B0503020204020204" charset="-122"/>
              </a:rPr>
              <a:t>角</a:t>
            </a:r>
          </a:p>
        </p:txBody>
      </p:sp>
      <p:sp>
        <p:nvSpPr>
          <p:cNvPr id="22537" name="TextBox 8"/>
          <p:cNvSpPr txBox="1"/>
          <p:nvPr/>
        </p:nvSpPr>
        <p:spPr>
          <a:xfrm>
            <a:off x="1295400" y="4191000"/>
            <a:ext cx="455613" cy="6667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735" dirty="0">
                <a:latin typeface="Times New Roman" panose="02020603050405020304" pitchFamily="18" charset="0"/>
                <a:ea typeface="微软雅黑" panose="020B0503020204020204" charset="-122"/>
              </a:rPr>
              <a:t>+</a:t>
            </a:r>
            <a:endParaRPr lang="zh-CN" altLang="en-US" sz="3735" dirty="0">
              <a:latin typeface="Times New Roman" panose="02020603050405020304" pitchFamily="18" charset="0"/>
              <a:ea typeface="微软雅黑" panose="020B0503020204020204" charset="-122"/>
            </a:endParaRPr>
          </a:p>
        </p:txBody>
      </p:sp>
      <p:sp>
        <p:nvSpPr>
          <p:cNvPr id="22538" name="TextBox 9"/>
          <p:cNvSpPr txBox="1"/>
          <p:nvPr/>
        </p:nvSpPr>
        <p:spPr>
          <a:xfrm>
            <a:off x="1866900" y="4191000"/>
            <a:ext cx="663575" cy="6667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735" dirty="0">
                <a:latin typeface="Times New Roman" panose="02020603050405020304" pitchFamily="18" charset="0"/>
                <a:ea typeface="微软雅黑" panose="020B0503020204020204" charset="-122"/>
              </a:rPr>
              <a:t>虫</a:t>
            </a:r>
          </a:p>
        </p:txBody>
      </p:sp>
      <p:sp>
        <p:nvSpPr>
          <p:cNvPr id="22539" name="TextBox 10"/>
          <p:cNvSpPr txBox="1"/>
          <p:nvPr/>
        </p:nvSpPr>
        <p:spPr>
          <a:xfrm>
            <a:off x="2643188" y="4191000"/>
            <a:ext cx="455612" cy="6667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735" dirty="0">
                <a:latin typeface="Times New Roman" panose="02020603050405020304" pitchFamily="18" charset="0"/>
                <a:ea typeface="微软雅黑" panose="020B0503020204020204" charset="-122"/>
              </a:rPr>
              <a:t>=</a:t>
            </a:r>
            <a:endParaRPr lang="zh-CN" altLang="en-US" sz="3735" dirty="0">
              <a:latin typeface="Times New Roman" panose="02020603050405020304" pitchFamily="18" charset="0"/>
              <a:ea typeface="微软雅黑" panose="020B0503020204020204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295650" y="4191000"/>
            <a:ext cx="663575" cy="6667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735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触</a:t>
            </a:r>
          </a:p>
        </p:txBody>
      </p:sp>
      <p:sp>
        <p:nvSpPr>
          <p:cNvPr id="22541" name="TextBox 12"/>
          <p:cNvSpPr txBox="1"/>
          <p:nvPr/>
        </p:nvSpPr>
        <p:spPr>
          <a:xfrm>
            <a:off x="4572000" y="2857500"/>
            <a:ext cx="663575" cy="6667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735" dirty="0">
                <a:latin typeface="Times New Roman" panose="02020603050405020304" pitchFamily="18" charset="0"/>
                <a:ea typeface="微软雅黑" panose="020B0503020204020204" charset="-122"/>
              </a:rPr>
              <a:t>期</a:t>
            </a:r>
          </a:p>
        </p:txBody>
      </p:sp>
      <p:sp>
        <p:nvSpPr>
          <p:cNvPr id="102413" name="TextBox 13"/>
          <p:cNvSpPr txBox="1">
            <a:spLocks noChangeArrowheads="1"/>
          </p:cNvSpPr>
          <p:nvPr/>
        </p:nvSpPr>
        <p:spPr bwMode="auto">
          <a:xfrm>
            <a:off x="5286375" y="2857500"/>
            <a:ext cx="46672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200" b="1">
                <a:latin typeface="Times New Roman" pitchFamily="18" charset="0"/>
                <a:ea typeface="微软雅黑" pitchFamily="34" charset="-122"/>
              </a:rPr>
              <a:t>—</a:t>
            </a:r>
          </a:p>
        </p:txBody>
      </p:sp>
      <p:sp>
        <p:nvSpPr>
          <p:cNvPr id="22543" name="TextBox 14"/>
          <p:cNvSpPr txBox="1"/>
          <p:nvPr/>
        </p:nvSpPr>
        <p:spPr>
          <a:xfrm>
            <a:off x="5857875" y="2857500"/>
            <a:ext cx="663575" cy="6667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735" dirty="0">
                <a:latin typeface="Times New Roman" panose="02020603050405020304" pitchFamily="18" charset="0"/>
                <a:ea typeface="微软雅黑" panose="020B0503020204020204" charset="-122"/>
              </a:rPr>
              <a:t>月</a:t>
            </a:r>
          </a:p>
        </p:txBody>
      </p:sp>
      <p:sp>
        <p:nvSpPr>
          <p:cNvPr id="22544" name="TextBox 15"/>
          <p:cNvSpPr txBox="1"/>
          <p:nvPr/>
        </p:nvSpPr>
        <p:spPr>
          <a:xfrm>
            <a:off x="6634163" y="2857500"/>
            <a:ext cx="455612" cy="6667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735" dirty="0">
                <a:latin typeface="Times New Roman" panose="02020603050405020304" pitchFamily="18" charset="0"/>
                <a:ea typeface="微软雅黑" panose="020B0503020204020204" charset="-122"/>
              </a:rPr>
              <a:t>=</a:t>
            </a:r>
            <a:endParaRPr lang="zh-CN" altLang="en-US" sz="3735" dirty="0">
              <a:latin typeface="Times New Roman" panose="02020603050405020304" pitchFamily="18" charset="0"/>
              <a:ea typeface="微软雅黑" panose="020B0503020204020204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7286625" y="2857500"/>
            <a:ext cx="663575" cy="6667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735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其</a:t>
            </a:r>
          </a:p>
        </p:txBody>
      </p:sp>
      <p:sp>
        <p:nvSpPr>
          <p:cNvPr id="22546" name="TextBox 17"/>
          <p:cNvSpPr txBox="1"/>
          <p:nvPr/>
        </p:nvSpPr>
        <p:spPr>
          <a:xfrm>
            <a:off x="4652963" y="4191000"/>
            <a:ext cx="663575" cy="6667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735" dirty="0">
                <a:latin typeface="Times New Roman" panose="02020603050405020304" pitchFamily="18" charset="0"/>
                <a:ea typeface="微软雅黑" panose="020B0503020204020204" charset="-122"/>
              </a:rPr>
              <a:t>耒</a:t>
            </a:r>
          </a:p>
        </p:txBody>
      </p:sp>
      <p:sp>
        <p:nvSpPr>
          <p:cNvPr id="22547" name="TextBox 18"/>
          <p:cNvSpPr txBox="1"/>
          <p:nvPr/>
        </p:nvSpPr>
        <p:spPr>
          <a:xfrm>
            <a:off x="5367338" y="4191000"/>
            <a:ext cx="455612" cy="6667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735" dirty="0">
                <a:latin typeface="Times New Roman" panose="02020603050405020304" pitchFamily="18" charset="0"/>
                <a:ea typeface="微软雅黑" panose="020B0503020204020204" charset="-122"/>
              </a:rPr>
              <a:t>+</a:t>
            </a:r>
            <a:endParaRPr lang="zh-CN" altLang="en-US" sz="3735" dirty="0">
              <a:latin typeface="Times New Roman" panose="02020603050405020304" pitchFamily="18" charset="0"/>
              <a:ea typeface="微软雅黑" panose="020B0503020204020204" charset="-122"/>
            </a:endParaRPr>
          </a:p>
        </p:txBody>
      </p:sp>
      <p:sp>
        <p:nvSpPr>
          <p:cNvPr id="22548" name="TextBox 19"/>
          <p:cNvSpPr txBox="1"/>
          <p:nvPr/>
        </p:nvSpPr>
        <p:spPr>
          <a:xfrm>
            <a:off x="5938838" y="4191000"/>
            <a:ext cx="663575" cy="6667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735" dirty="0">
                <a:latin typeface="Times New Roman" panose="02020603050405020304" pitchFamily="18" charset="0"/>
                <a:ea typeface="微软雅黑" panose="020B0503020204020204" charset="-122"/>
              </a:rPr>
              <a:t>井</a:t>
            </a:r>
          </a:p>
        </p:txBody>
      </p:sp>
      <p:sp>
        <p:nvSpPr>
          <p:cNvPr id="22549" name="TextBox 20"/>
          <p:cNvSpPr txBox="1"/>
          <p:nvPr/>
        </p:nvSpPr>
        <p:spPr>
          <a:xfrm>
            <a:off x="6715125" y="4191000"/>
            <a:ext cx="455613" cy="6667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735" dirty="0">
                <a:latin typeface="Times New Roman" panose="02020603050405020304" pitchFamily="18" charset="0"/>
                <a:ea typeface="微软雅黑" panose="020B0503020204020204" charset="-122"/>
              </a:rPr>
              <a:t>=</a:t>
            </a:r>
            <a:endParaRPr lang="zh-CN" altLang="en-US" sz="3735" dirty="0">
              <a:latin typeface="Times New Roman" panose="02020603050405020304" pitchFamily="18" charset="0"/>
              <a:ea typeface="微软雅黑" panose="020B0503020204020204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7367588" y="4191000"/>
            <a:ext cx="663575" cy="6667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735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耕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2" grpId="0"/>
      <p:bldP spid="17" grpId="0"/>
      <p:bldP spid="2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extBox 1"/>
          <p:cNvSpPr txBox="1"/>
          <p:nvPr/>
        </p:nvSpPr>
        <p:spPr>
          <a:xfrm>
            <a:off x="615950" y="1204913"/>
            <a:ext cx="10571163" cy="74771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265" dirty="0">
                <a:latin typeface="微软雅黑" panose="020B0503020204020204" charset="-122"/>
                <a:ea typeface="微软雅黑" panose="020B0503020204020204" charset="-122"/>
              </a:rPr>
              <a:t>七、你觉得课文中的农夫是一个怎样的人？</a:t>
            </a:r>
          </a:p>
        </p:txBody>
      </p:sp>
      <p:grpSp>
        <p:nvGrpSpPr>
          <p:cNvPr id="2" name="组合 4"/>
          <p:cNvGrpSpPr>
            <a:grpSpLocks/>
          </p:cNvGrpSpPr>
          <p:nvPr/>
        </p:nvGrpSpPr>
        <p:grpSpPr bwMode="auto">
          <a:xfrm>
            <a:off x="6259513" y="5372100"/>
            <a:ext cx="2538412" cy="1341438"/>
            <a:chOff x="15162" y="9337"/>
            <a:chExt cx="3474" cy="1409"/>
          </a:xfrm>
        </p:grpSpPr>
        <p:sp>
          <p:nvSpPr>
            <p:cNvPr id="23557" name="TextBox 11">
              <a:hlinkClick r:id="rId2" action="ppaction://hlinkfile"/>
            </p:cNvPr>
            <p:cNvSpPr txBox="1"/>
            <p:nvPr/>
          </p:nvSpPr>
          <p:spPr>
            <a:xfrm>
              <a:off x="15162" y="9440"/>
              <a:ext cx="2203" cy="130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735" b="1" dirty="0">
                  <a:latin typeface="Kaiti SC"/>
                  <a:ea typeface="Kaiti SC"/>
                </a:rPr>
                <a:t>字词听写</a:t>
              </a:r>
            </a:p>
          </p:txBody>
        </p:sp>
        <p:pic>
          <p:nvPicPr>
            <p:cNvPr id="103429" name="图片 17"/>
            <p:cNvPicPr>
              <a:picLocks noChangeAspect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18083" y="9441"/>
              <a:ext cx="553" cy="5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3430" name="图片 18"/>
            <p:cNvPicPr>
              <a:picLocks noChangeAspect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 rot="-2542292">
              <a:off x="17336" y="9337"/>
              <a:ext cx="528" cy="7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23" name="圆角矩形 22"/>
          <p:cNvSpPr/>
          <p:nvPr/>
        </p:nvSpPr>
        <p:spPr>
          <a:xfrm>
            <a:off x="958850" y="2870200"/>
            <a:ext cx="7362825" cy="1416050"/>
          </a:xfrm>
          <a:prstGeom prst="roundRect">
            <a:avLst/>
          </a:prstGeom>
          <a:noFill/>
          <a:ln>
            <a:noFill/>
          </a:ln>
          <a:effectLst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265" b="1" kern="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4265" b="1" kern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示例：他为了一次偶尔撞树而死的兔子而不去管理田地，是个不想靠劳动生活的人。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矩形 10"/>
          <p:cNvSpPr>
            <a:spLocks noChangeArrowheads="1"/>
          </p:cNvSpPr>
          <p:nvPr/>
        </p:nvSpPr>
        <p:spPr bwMode="auto">
          <a:xfrm>
            <a:off x="1187450" y="869950"/>
            <a:ext cx="7669213" cy="563721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defTabSz="457200">
              <a:lnSpc>
                <a:spcPct val="150000"/>
              </a:lnSpc>
              <a:defRPr/>
            </a:pPr>
            <a:r>
              <a:rPr lang="zh-CN" altLang="en-US" sz="2665" b="1" dirty="0">
                <a:solidFill>
                  <a:srgbClr val="0070C0"/>
                </a:solidFill>
                <a:latin typeface="宋体" panose="02010600030101010101" pitchFamily="2" charset="-122"/>
              </a:rPr>
              <a:t>八、解释加点的词。</a:t>
            </a:r>
            <a:endParaRPr lang="en-US" altLang="zh-CN" sz="2665" b="1" dirty="0">
              <a:solidFill>
                <a:srgbClr val="0070C0"/>
              </a:solidFill>
              <a:latin typeface="宋体" panose="02010600030101010101" pitchFamily="2" charset="-122"/>
            </a:endParaRPr>
          </a:p>
          <a:p>
            <a:pPr marL="446405" indent="-446405" defTabSz="457200">
              <a:lnSpc>
                <a:spcPct val="150000"/>
              </a:lnSpc>
              <a:defRPr/>
            </a:pPr>
            <a:r>
              <a:rPr lang="en-US" altLang="zh-CN" sz="2665" b="1" dirty="0">
                <a:latin typeface="宋体" panose="02010600030101010101" pitchFamily="2" charset="-122"/>
              </a:rPr>
              <a:t>1</a:t>
            </a:r>
            <a:r>
              <a:rPr lang="zh-CN" altLang="en-US" sz="2665" b="1" dirty="0">
                <a:latin typeface="宋体" panose="02010600030101010101" pitchFamily="2" charset="-122"/>
              </a:rPr>
              <a:t>．田中有株</a:t>
            </a:r>
          </a:p>
          <a:p>
            <a:pPr marL="446405" defTabSz="457200">
              <a:lnSpc>
                <a:spcPct val="150000"/>
              </a:lnSpc>
              <a:defRPr/>
            </a:pPr>
            <a:r>
              <a:rPr lang="zh-CN" altLang="en-US" sz="2665" b="1" dirty="0">
                <a:latin typeface="宋体" panose="02010600030101010101" pitchFamily="2" charset="-122"/>
              </a:rPr>
              <a:t>株：</a:t>
            </a:r>
            <a:r>
              <a:rPr lang="en-US" altLang="zh-CN" sz="2665" b="1" dirty="0">
                <a:latin typeface="宋体" panose="02010600030101010101" pitchFamily="2" charset="-122"/>
              </a:rPr>
              <a:t>___________________________________</a:t>
            </a:r>
          </a:p>
          <a:p>
            <a:pPr marL="446405" indent="-446405" defTabSz="457200">
              <a:lnSpc>
                <a:spcPct val="150000"/>
              </a:lnSpc>
              <a:defRPr/>
            </a:pPr>
            <a:r>
              <a:rPr lang="en-US" altLang="zh-CN" sz="2665" b="1" dirty="0">
                <a:latin typeface="宋体" panose="02010600030101010101" pitchFamily="2" charset="-122"/>
              </a:rPr>
              <a:t>2</a:t>
            </a:r>
            <a:r>
              <a:rPr lang="zh-CN" altLang="en-US" sz="2665" b="1" dirty="0">
                <a:latin typeface="宋体" panose="02010600030101010101" pitchFamily="2" charset="-122"/>
              </a:rPr>
              <a:t>．兔走触株</a:t>
            </a:r>
          </a:p>
          <a:p>
            <a:pPr marL="446405" defTabSz="457200">
              <a:lnSpc>
                <a:spcPct val="150000"/>
              </a:lnSpc>
              <a:defRPr/>
            </a:pPr>
            <a:r>
              <a:rPr lang="zh-CN" altLang="en-US" sz="2665" b="1" dirty="0">
                <a:latin typeface="宋体" panose="02010600030101010101" pitchFamily="2" charset="-122"/>
              </a:rPr>
              <a:t>走：</a:t>
            </a:r>
            <a:r>
              <a:rPr lang="en-US" altLang="zh-CN" sz="2665" b="1" dirty="0">
                <a:latin typeface="宋体" panose="02010600030101010101" pitchFamily="2" charset="-122"/>
              </a:rPr>
              <a:t>____________</a:t>
            </a:r>
            <a:r>
              <a:rPr lang="zh-CN" altLang="en-US" sz="2665" b="1" dirty="0">
                <a:latin typeface="宋体" panose="02010600030101010101" pitchFamily="2" charset="-122"/>
              </a:rPr>
              <a:t>　  　触：</a:t>
            </a:r>
            <a:r>
              <a:rPr lang="en-US" altLang="zh-CN" sz="2665" b="1" dirty="0">
                <a:latin typeface="宋体" panose="02010600030101010101" pitchFamily="2" charset="-122"/>
              </a:rPr>
              <a:t>____________</a:t>
            </a:r>
          </a:p>
          <a:p>
            <a:pPr marL="446405" indent="-446405" defTabSz="457200">
              <a:lnSpc>
                <a:spcPct val="150000"/>
              </a:lnSpc>
              <a:defRPr/>
            </a:pPr>
            <a:r>
              <a:rPr lang="en-US" altLang="zh-CN" sz="2665" b="1" dirty="0">
                <a:latin typeface="宋体" panose="02010600030101010101" pitchFamily="2" charset="-122"/>
              </a:rPr>
              <a:t>3</a:t>
            </a:r>
            <a:r>
              <a:rPr lang="zh-CN" altLang="en-US" sz="2665" b="1" dirty="0">
                <a:latin typeface="宋体" panose="02010600030101010101" pitchFamily="2" charset="-122"/>
              </a:rPr>
              <a:t>．因释其耒而守株</a:t>
            </a:r>
          </a:p>
          <a:p>
            <a:pPr marL="446405" defTabSz="457200">
              <a:lnSpc>
                <a:spcPct val="150000"/>
              </a:lnSpc>
              <a:defRPr/>
            </a:pPr>
            <a:r>
              <a:rPr lang="zh-CN" altLang="en-US" sz="2665" b="1" dirty="0">
                <a:latin typeface="宋体" panose="02010600030101010101" pitchFamily="2" charset="-122"/>
              </a:rPr>
              <a:t>因：</a:t>
            </a:r>
            <a:r>
              <a:rPr lang="en-US" altLang="zh-CN" sz="2665" b="1" dirty="0">
                <a:latin typeface="宋体" panose="02010600030101010101" pitchFamily="2" charset="-122"/>
              </a:rPr>
              <a:t>____________</a:t>
            </a:r>
            <a:r>
              <a:rPr lang="zh-CN" altLang="en-US" sz="2665" b="1" dirty="0">
                <a:latin typeface="宋体" panose="02010600030101010101" pitchFamily="2" charset="-122"/>
              </a:rPr>
              <a:t>　　  释：</a:t>
            </a:r>
            <a:r>
              <a:rPr lang="en-US" altLang="zh-CN" sz="2665" b="1" dirty="0">
                <a:latin typeface="宋体" panose="02010600030101010101" pitchFamily="2" charset="-122"/>
              </a:rPr>
              <a:t>____________</a:t>
            </a:r>
          </a:p>
          <a:p>
            <a:pPr marL="446405" indent="-446405" defTabSz="457200">
              <a:lnSpc>
                <a:spcPct val="150000"/>
              </a:lnSpc>
              <a:defRPr/>
            </a:pPr>
            <a:r>
              <a:rPr lang="en-US" altLang="zh-CN" sz="2665" b="1" dirty="0">
                <a:latin typeface="宋体" panose="02010600030101010101" pitchFamily="2" charset="-122"/>
              </a:rPr>
              <a:t>4</a:t>
            </a:r>
            <a:r>
              <a:rPr lang="zh-CN" altLang="en-US" sz="2665" b="1" dirty="0">
                <a:latin typeface="宋体" panose="02010600030101010101" pitchFamily="2" charset="-122"/>
              </a:rPr>
              <a:t>．冀复得兔</a:t>
            </a:r>
          </a:p>
          <a:p>
            <a:pPr marL="446405" defTabSz="457200">
              <a:lnSpc>
                <a:spcPct val="150000"/>
              </a:lnSpc>
              <a:defRPr/>
            </a:pPr>
            <a:r>
              <a:rPr lang="zh-CN" altLang="en-US" sz="2665" b="1" dirty="0">
                <a:latin typeface="宋体" panose="02010600030101010101" pitchFamily="2" charset="-122"/>
              </a:rPr>
              <a:t>冀：</a:t>
            </a:r>
            <a:r>
              <a:rPr lang="en-US" altLang="zh-CN" sz="2665" b="1" dirty="0">
                <a:latin typeface="宋体" panose="02010600030101010101" pitchFamily="2" charset="-122"/>
              </a:rPr>
              <a:t>__________________________________</a:t>
            </a:r>
          </a:p>
        </p:txBody>
      </p:sp>
      <p:sp>
        <p:nvSpPr>
          <p:cNvPr id="3" name="矩形 2"/>
          <p:cNvSpPr/>
          <p:nvPr/>
        </p:nvSpPr>
        <p:spPr>
          <a:xfrm>
            <a:off x="2268538" y="2179638"/>
            <a:ext cx="3311525" cy="9128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2665" b="1" dirty="0">
                <a:solidFill>
                  <a:srgbClr val="FF0000"/>
                </a:solidFill>
                <a:latin typeface="宋体" panose="02010600030101010101" pitchFamily="2" charset="-122"/>
                <a:ea typeface="+mn-ea"/>
              </a:rPr>
              <a:t>露在地面上的树的根和茎。</a:t>
            </a:r>
          </a:p>
        </p:txBody>
      </p:sp>
      <p:sp>
        <p:nvSpPr>
          <p:cNvPr id="4" name="矩形 3"/>
          <p:cNvSpPr/>
          <p:nvPr/>
        </p:nvSpPr>
        <p:spPr>
          <a:xfrm>
            <a:off x="2359025" y="3435350"/>
            <a:ext cx="871538" cy="5032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2665" b="1" dirty="0">
                <a:solidFill>
                  <a:srgbClr val="FF0000"/>
                </a:solidFill>
                <a:latin typeface="宋体" panose="02010600030101010101" pitchFamily="2" charset="-122"/>
                <a:ea typeface="+mn-ea"/>
              </a:rPr>
              <a:t>跑。</a:t>
            </a:r>
            <a:endParaRPr lang="zh-CN" altLang="en-US" sz="2400" dirty="0">
              <a:ea typeface="+mn-ea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229225" y="3435350"/>
            <a:ext cx="871538" cy="5032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2665" b="1" dirty="0">
                <a:solidFill>
                  <a:srgbClr val="FF0000"/>
                </a:solidFill>
                <a:latin typeface="宋体" panose="02010600030101010101" pitchFamily="2" charset="-122"/>
                <a:ea typeface="+mn-ea"/>
              </a:rPr>
              <a:t>撞。</a:t>
            </a:r>
            <a:endParaRPr lang="zh-CN" altLang="en-US" sz="2400" dirty="0">
              <a:ea typeface="+mn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359025" y="4622800"/>
            <a:ext cx="1214438" cy="5032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2665" b="1" dirty="0">
                <a:solidFill>
                  <a:srgbClr val="FF0000"/>
                </a:solidFill>
                <a:latin typeface="宋体" panose="02010600030101010101" pitchFamily="2" charset="-122"/>
                <a:ea typeface="+mn-ea"/>
              </a:rPr>
              <a:t>于是。</a:t>
            </a:r>
            <a:endParaRPr lang="zh-CN" altLang="en-US" sz="2400" dirty="0">
              <a:ea typeface="+mn-ea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268913" y="4579938"/>
            <a:ext cx="1214437" cy="50323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2665" b="1" dirty="0">
                <a:solidFill>
                  <a:srgbClr val="FF0000"/>
                </a:solidFill>
                <a:latin typeface="宋体" panose="02010600030101010101" pitchFamily="2" charset="-122"/>
                <a:ea typeface="+mn-ea"/>
              </a:rPr>
              <a:t>放下。</a:t>
            </a:r>
            <a:endParaRPr lang="zh-CN" altLang="en-US" sz="2400" dirty="0">
              <a:ea typeface="+mn-ea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359025" y="5829300"/>
            <a:ext cx="1214438" cy="5032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2665" b="1" dirty="0">
                <a:solidFill>
                  <a:srgbClr val="FF0000"/>
                </a:solidFill>
                <a:latin typeface="宋体" panose="02010600030101010101" pitchFamily="2" charset="-122"/>
                <a:ea typeface="+mn-ea"/>
              </a:rPr>
              <a:t>希望。</a:t>
            </a:r>
            <a:endParaRPr lang="zh-CN" altLang="en-US" sz="2400" dirty="0">
              <a:ea typeface="+mn-ea"/>
            </a:endParaRPr>
          </a:p>
        </p:txBody>
      </p:sp>
      <p:sp>
        <p:nvSpPr>
          <p:cNvPr id="9225" name="矩形 1"/>
          <p:cNvSpPr/>
          <p:nvPr/>
        </p:nvSpPr>
        <p:spPr>
          <a:xfrm>
            <a:off x="2411413" y="1770063"/>
            <a:ext cx="527050" cy="5016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665" b="1" dirty="0">
                <a:solidFill>
                  <a:srgbClr val="000000"/>
                </a:solidFill>
                <a:latin typeface="宋体" panose="02010600030101010101" pitchFamily="2" charset="-122"/>
                <a:ea typeface="+mn-ea"/>
              </a:rPr>
              <a:t>．</a:t>
            </a:r>
            <a:endParaRPr lang="zh-CN" altLang="en-US" sz="2665" dirty="0">
              <a:solidFill>
                <a:srgbClr val="000000"/>
              </a:solidFill>
              <a:ea typeface="+mn-ea"/>
            </a:endParaRPr>
          </a:p>
        </p:txBody>
      </p:sp>
      <p:sp>
        <p:nvSpPr>
          <p:cNvPr id="9226" name="矩形 1"/>
          <p:cNvSpPr/>
          <p:nvPr/>
        </p:nvSpPr>
        <p:spPr>
          <a:xfrm>
            <a:off x="1638300" y="4197350"/>
            <a:ext cx="871538" cy="5032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665" b="1" dirty="0">
                <a:solidFill>
                  <a:srgbClr val="000000"/>
                </a:solidFill>
                <a:latin typeface="宋体" panose="02010600030101010101" pitchFamily="2" charset="-122"/>
                <a:ea typeface="+mn-ea"/>
              </a:rPr>
              <a:t>．．</a:t>
            </a:r>
            <a:endParaRPr lang="zh-CN" altLang="en-US" sz="2665" dirty="0">
              <a:solidFill>
                <a:srgbClr val="000000"/>
              </a:solidFill>
              <a:ea typeface="+mn-ea"/>
            </a:endParaRPr>
          </a:p>
        </p:txBody>
      </p:sp>
      <p:sp>
        <p:nvSpPr>
          <p:cNvPr id="9227" name="矩形 1"/>
          <p:cNvSpPr/>
          <p:nvPr/>
        </p:nvSpPr>
        <p:spPr>
          <a:xfrm>
            <a:off x="1619250" y="5446713"/>
            <a:ext cx="527050" cy="5016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665" b="1" dirty="0">
                <a:solidFill>
                  <a:srgbClr val="000000"/>
                </a:solidFill>
                <a:latin typeface="宋体" panose="02010600030101010101" pitchFamily="2" charset="-122"/>
                <a:ea typeface="+mn-ea"/>
              </a:rPr>
              <a:t>．</a:t>
            </a:r>
            <a:endParaRPr lang="zh-CN" altLang="en-US" sz="2665" dirty="0">
              <a:solidFill>
                <a:srgbClr val="000000"/>
              </a:solidFill>
              <a:ea typeface="+mn-ea"/>
            </a:endParaRPr>
          </a:p>
        </p:txBody>
      </p:sp>
      <p:sp>
        <p:nvSpPr>
          <p:cNvPr id="9228" name="矩形 1"/>
          <p:cNvSpPr/>
          <p:nvPr/>
        </p:nvSpPr>
        <p:spPr>
          <a:xfrm>
            <a:off x="1931988" y="2947988"/>
            <a:ext cx="871537" cy="50323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665" b="1" dirty="0">
                <a:solidFill>
                  <a:srgbClr val="000000"/>
                </a:solidFill>
                <a:latin typeface="宋体" panose="02010600030101010101" pitchFamily="2" charset="-122"/>
                <a:ea typeface="+mn-ea"/>
              </a:rPr>
              <a:t>．．</a:t>
            </a:r>
            <a:endParaRPr lang="zh-CN" altLang="en-US" sz="2665" dirty="0">
              <a:solidFill>
                <a:srgbClr val="000000"/>
              </a:solidFill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1252</Words>
  <Application>Microsoft Office PowerPoint</Application>
  <PresentationFormat>全屏显示(4:3)</PresentationFormat>
  <Paragraphs>206</Paragraphs>
  <Slides>27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28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ProBook</dc:creator>
  <cp:lastModifiedBy>ProBook</cp:lastModifiedBy>
  <cp:revision>1</cp:revision>
  <dcterms:created xsi:type="dcterms:W3CDTF">2020-02-27T06:07:19Z</dcterms:created>
  <dcterms:modified xsi:type="dcterms:W3CDTF">2020-02-27T06:08:18Z</dcterms:modified>
</cp:coreProperties>
</file>