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7" r:id="rId3"/>
    <p:sldId id="258" r:id="rId4"/>
    <p:sldId id="274" r:id="rId5"/>
    <p:sldId id="261" r:id="rId6"/>
    <p:sldId id="262" r:id="rId7"/>
    <p:sldId id="263" r:id="rId8"/>
    <p:sldId id="295" r:id="rId9"/>
    <p:sldId id="264" r:id="rId10"/>
    <p:sldId id="275" r:id="rId11"/>
    <p:sldId id="259" r:id="rId12"/>
    <p:sldId id="297" r:id="rId13"/>
    <p:sldId id="260" r:id="rId14"/>
    <p:sldId id="298" r:id="rId15"/>
    <p:sldId id="296" r:id="rId16"/>
    <p:sldId id="266" r:id="rId17"/>
    <p:sldId id="276" r:id="rId18"/>
    <p:sldId id="309" r:id="rId19"/>
    <p:sldId id="299" r:id="rId20"/>
    <p:sldId id="268" r:id="rId21"/>
    <p:sldId id="269" r:id="rId22"/>
    <p:sldId id="313" r:id="rId23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E9"/>
    <a:srgbClr val="D60000"/>
    <a:srgbClr val="D90019"/>
    <a:srgbClr val="595959"/>
    <a:srgbClr val="C11821"/>
    <a:srgbClr val="CD13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06" y="-114"/>
      </p:cViewPr>
      <p:guideLst>
        <p:guide orient="horz" pos="2172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7618" y="-20955"/>
            <a:ext cx="12206604" cy="68992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tiff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1" y="635058"/>
            <a:ext cx="12192002" cy="4526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0" y="1059918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5059" y="4254686"/>
            <a:ext cx="3166942" cy="2603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43" y="-758970"/>
            <a:ext cx="5077502" cy="76169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342022"/>
            <a:ext cx="1969742" cy="151597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7082" y="2014220"/>
            <a:ext cx="10310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D90019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5 </a:t>
            </a:r>
            <a:r>
              <a:rPr lang="zh-CN" altLang="en-US" sz="7200" b="1" dirty="0">
                <a:solidFill>
                  <a:srgbClr val="D90019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雷锋叔叔，你在哪里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41380" y="1364166"/>
            <a:ext cx="1432976" cy="752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4" y="625533"/>
            <a:ext cx="12192002" cy="4526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27863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5059" y="4254686"/>
            <a:ext cx="3166942" cy="2603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97290" y="3501869"/>
            <a:ext cx="1432976" cy="7527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764" t="22676" r="25150" b="27630"/>
          <a:stretch>
            <a:fillRect/>
          </a:stretch>
        </p:blipFill>
        <p:spPr>
          <a:xfrm>
            <a:off x="9810751" y="454025"/>
            <a:ext cx="2019934" cy="22263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586480" y="160792"/>
            <a:ext cx="6405244" cy="1800165"/>
            <a:chOff x="5648" y="223"/>
            <a:chExt cx="10087" cy="3247"/>
          </a:xfrm>
        </p:grpSpPr>
        <p:sp>
          <p:nvSpPr>
            <p:cNvPr id="12" name="云形标注 11"/>
            <p:cNvSpPr/>
            <p:nvPr/>
          </p:nvSpPr>
          <p:spPr>
            <a:xfrm flipH="1">
              <a:off x="5648" y="223"/>
              <a:ext cx="10087" cy="3247"/>
            </a:xfrm>
            <a:prstGeom prst="cloudCallou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19" y="876"/>
              <a:ext cx="8411" cy="1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荆棘</a:t>
              </a:r>
              <a:r>
                <a:rPr lang="en-US" altLang="zh-CN" sz="320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是什么呢？</a:t>
              </a:r>
            </a:p>
            <a:p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晶莹的露珠又是什么样子呢？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rcRect l="1345" b="3355"/>
          <a:stretch>
            <a:fillRect/>
          </a:stretch>
        </p:blipFill>
        <p:spPr>
          <a:xfrm>
            <a:off x="285751" y="1374775"/>
            <a:ext cx="3035300" cy="447802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269107" y="2249805"/>
            <a:ext cx="4755515" cy="3583940"/>
            <a:chOff x="6674" y="3864"/>
            <a:chExt cx="7198" cy="684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74" y="3864"/>
              <a:ext cx="7199" cy="365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/>
            <a:srcRect l="1134" t="12947" r="348" b="30083"/>
            <a:stretch>
              <a:fillRect/>
            </a:stretch>
          </p:blipFill>
          <p:spPr>
            <a:xfrm>
              <a:off x="6674" y="7518"/>
              <a:ext cx="7199" cy="3191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493397" y="5834380"/>
            <a:ext cx="3015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荆 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69512" y="5834381"/>
            <a:ext cx="3935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晶莹的露珠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236981" y="544196"/>
            <a:ext cx="7009765" cy="4979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小路说：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昨天，他曾路过这里，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背着年迈的大娘，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踏着路上的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荆棘</a:t>
            </a: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。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瞧，那花瓣上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晶莹的露珠</a:t>
            </a: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就是他洒下的汗滴。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259" r="12943" b="-1005"/>
          <a:stretch>
            <a:fillRect/>
          </a:stretch>
        </p:blipFill>
        <p:spPr>
          <a:xfrm>
            <a:off x="8183879" y="3810000"/>
            <a:ext cx="4008121" cy="29991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rcRect l="2047" b="11002"/>
          <a:stretch>
            <a:fillRect/>
          </a:stretch>
        </p:blipFill>
        <p:spPr>
          <a:xfrm>
            <a:off x="8183882" y="459105"/>
            <a:ext cx="3994149" cy="335153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236980" y="4644390"/>
            <a:ext cx="6215380" cy="801370"/>
            <a:chOff x="1948" y="7314"/>
            <a:chExt cx="9788" cy="1262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2002" y="7314"/>
              <a:ext cx="9734" cy="1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948" y="8574"/>
              <a:ext cx="7312" cy="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49951" y="598805"/>
            <a:ext cx="5248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我会接着说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17146"/>
            <a:ext cx="4523740" cy="5022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390" y="1814831"/>
            <a:ext cx="3740149" cy="322834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259" r="12943" b="-1005"/>
          <a:stretch>
            <a:fillRect/>
          </a:stretch>
        </p:blipFill>
        <p:spPr>
          <a:xfrm>
            <a:off x="8258176" y="1811020"/>
            <a:ext cx="3949700" cy="5068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362" y="5159376"/>
            <a:ext cx="8061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顺着弯弯的小路，踏着路上的荆棘，雷锋叔叔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59"/>
          <p:cNvSpPr/>
          <p:nvPr/>
        </p:nvSpPr>
        <p:spPr bwMode="auto">
          <a:xfrm>
            <a:off x="1601040" y="631396"/>
            <a:ext cx="435868" cy="43512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</a:endParaRPr>
          </a:p>
        </p:txBody>
      </p:sp>
      <p:sp>
        <p:nvSpPr>
          <p:cNvPr id="45" name="AutoShape 139"/>
          <p:cNvSpPr/>
          <p:nvPr/>
        </p:nvSpPr>
        <p:spPr bwMode="auto">
          <a:xfrm>
            <a:off x="11237963" y="5958205"/>
            <a:ext cx="435124" cy="42173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</a:endParaRPr>
          </a:p>
        </p:txBody>
      </p:sp>
      <p:sp>
        <p:nvSpPr>
          <p:cNvPr id="49" name="Rectangle 46"/>
          <p:cNvSpPr/>
          <p:nvPr/>
        </p:nvSpPr>
        <p:spPr>
          <a:xfrm>
            <a:off x="2036445" y="765811"/>
            <a:ext cx="8181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乘着温暖的春风，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我们四处寻觅。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36444" y="2275840"/>
            <a:ext cx="7482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啊，终于找到了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6446" y="3072765"/>
            <a:ext cx="645858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哪里需要献出爱心，</a:t>
            </a:r>
          </a:p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雷锋叔叔就出现在哪里。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178801" y="995681"/>
            <a:ext cx="3982085" cy="997585"/>
            <a:chOff x="12880" y="1568"/>
            <a:chExt cx="6271" cy="1571"/>
          </a:xfrm>
        </p:grpSpPr>
        <p:sp>
          <p:nvSpPr>
            <p:cNvPr id="4" name="右大括号 3"/>
            <p:cNvSpPr/>
            <p:nvPr/>
          </p:nvSpPr>
          <p:spPr>
            <a:xfrm>
              <a:off x="12880" y="1568"/>
              <a:ext cx="980" cy="1571"/>
            </a:xfrm>
            <a:prstGeom prst="righ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982" y="1991"/>
              <a:ext cx="5169" cy="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</a:rPr>
                <a:t>找到了雷锋叔叔吗？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988936" y="2395856"/>
            <a:ext cx="3867785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</a:rPr>
              <a:t>（读出什么样的语气？）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199255" y="4795521"/>
            <a:ext cx="5240654" cy="1699813"/>
            <a:chOff x="6613" y="7552"/>
            <a:chExt cx="8253" cy="3073"/>
          </a:xfrm>
        </p:grpSpPr>
        <p:sp>
          <p:nvSpPr>
            <p:cNvPr id="7" name="云形标注 6"/>
            <p:cNvSpPr/>
            <p:nvPr/>
          </p:nvSpPr>
          <p:spPr>
            <a:xfrm flipV="1">
              <a:off x="6613" y="7552"/>
              <a:ext cx="8253" cy="3073"/>
            </a:xfrm>
            <a:prstGeom prst="cloudCallout">
              <a:avLst/>
            </a:prstGeom>
            <a:solidFill>
              <a:srgbClr val="FFFAE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69" y="8048"/>
              <a:ext cx="6990" cy="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我找到了身边的</a:t>
              </a:r>
            </a:p>
            <a:p>
              <a:r>
                <a:rPr lang="en-US" altLang="zh-CN" sz="40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雷锋</a:t>
              </a:r>
              <a:r>
                <a:rPr lang="en-US" altLang="zh-CN" sz="40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40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。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4549776" y="1536066"/>
            <a:ext cx="1296036" cy="739775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  <p:bldP spid="3" grpId="0"/>
      <p:bldP spid="6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4" y="625533"/>
            <a:ext cx="12192002" cy="4526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5" y="1239623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6328" y="4254686"/>
            <a:ext cx="3166942" cy="2603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512" y="-758970"/>
            <a:ext cx="5077502" cy="7616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342022"/>
            <a:ext cx="1969742" cy="1515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9825" y="357349"/>
            <a:ext cx="1432976" cy="75276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8986" y="727711"/>
            <a:ext cx="1729961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寻觅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83971" y="1742440"/>
            <a:ext cx="100514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近义词：追求、物色、寻求、寻找等</a:t>
            </a: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拓展：寻寻觅觅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59"/>
          <p:cNvSpPr/>
          <p:nvPr/>
        </p:nvSpPr>
        <p:spPr bwMode="auto">
          <a:xfrm>
            <a:off x="1601040" y="631396"/>
            <a:ext cx="435868" cy="43512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</a:endParaRPr>
          </a:p>
        </p:txBody>
      </p:sp>
      <p:sp>
        <p:nvSpPr>
          <p:cNvPr id="45" name="AutoShape 139"/>
          <p:cNvSpPr/>
          <p:nvPr/>
        </p:nvSpPr>
        <p:spPr bwMode="auto">
          <a:xfrm>
            <a:off x="11237963" y="5958205"/>
            <a:ext cx="435124" cy="42173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38070" y="510541"/>
            <a:ext cx="8422640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哪里需要献出爱心，</a:t>
            </a:r>
          </a:p>
          <a:p>
            <a:r>
              <a:rPr lang="zh-CN" altLang="en-US" sz="54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雷锋叔叔就出现在哪里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52" y="-758970"/>
            <a:ext cx="5077502" cy="761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342022"/>
            <a:ext cx="1969742" cy="15159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38023"/>
            <a:ext cx="12192002" cy="49721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6328" y="4254686"/>
            <a:ext cx="3166942" cy="2603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9080" y="1926434"/>
            <a:ext cx="1432976" cy="75276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00836" y="3002916"/>
            <a:ext cx="82708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我的发现：</a:t>
            </a:r>
          </a:p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  说说我们身边的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雷锋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9932" y="1456383"/>
            <a:ext cx="5412068" cy="53285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5461" y="-381871"/>
            <a:ext cx="2493083" cy="24608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37653" y="257811"/>
            <a:ext cx="2502608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比一比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0194" y="1191896"/>
            <a:ext cx="10003156" cy="2964180"/>
            <a:chOff x="457" y="1877"/>
            <a:chExt cx="15753" cy="4668"/>
          </a:xfrm>
        </p:grpSpPr>
        <p:sp>
          <p:nvSpPr>
            <p:cNvPr id="12" name="文本框 11"/>
            <p:cNvSpPr txBox="1"/>
            <p:nvPr/>
          </p:nvSpPr>
          <p:spPr>
            <a:xfrm>
              <a:off x="457" y="2522"/>
              <a:ext cx="15753" cy="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啊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，通往松鼠太太家的路，成了一条开满鲜花的小路。</a:t>
              </a:r>
            </a:p>
            <a:p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啊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，终于找到了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——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285" y="1877"/>
              <a:ext cx="1794" cy="3859"/>
              <a:chOff x="2270" y="1877"/>
              <a:chExt cx="1794" cy="385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270" y="4718"/>
                <a:ext cx="1794" cy="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à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270" y="1877"/>
                <a:ext cx="1794" cy="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ā</a:t>
                </a: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880111" y="4747261"/>
            <a:ext cx="8302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思考：两个</a:t>
            </a:r>
            <a:r>
              <a:rPr lang="en-US" altLang="zh-CN" sz="4000">
                <a:solidFill>
                  <a:srgbClr val="FF0000"/>
                </a:solidFill>
              </a:rPr>
              <a:t>“</a:t>
            </a:r>
            <a:r>
              <a:rPr lang="zh-CN" altLang="en-US" sz="4000">
                <a:solidFill>
                  <a:srgbClr val="FF0000"/>
                </a:solidFill>
              </a:rPr>
              <a:t>啊</a:t>
            </a:r>
            <a:r>
              <a:rPr lang="en-US" altLang="zh-CN" sz="4000">
                <a:solidFill>
                  <a:srgbClr val="FF0000"/>
                </a:solidFill>
              </a:rPr>
              <a:t>”</a:t>
            </a:r>
            <a:r>
              <a:rPr lang="zh-CN" altLang="en-US" sz="4000">
                <a:solidFill>
                  <a:srgbClr val="FF0000"/>
                </a:solidFill>
              </a:rPr>
              <a:t>有什么不同？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4" y="625533"/>
            <a:ext cx="12192002" cy="4526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27863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6328" y="4254686"/>
            <a:ext cx="3166942" cy="2603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303" y="-758970"/>
            <a:ext cx="5077502" cy="7616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342022"/>
            <a:ext cx="1969742" cy="1515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82355" y="436724"/>
            <a:ext cx="1432976" cy="7527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92835" y="710566"/>
            <a:ext cx="5331460" cy="3180715"/>
            <a:chOff x="1721" y="1119"/>
            <a:chExt cx="8396" cy="5009"/>
          </a:xfrm>
        </p:grpSpPr>
        <p:grpSp>
          <p:nvGrpSpPr>
            <p:cNvPr id="13" name="组合 12"/>
            <p:cNvGrpSpPr/>
            <p:nvPr/>
          </p:nvGrpSpPr>
          <p:grpSpPr>
            <a:xfrm>
              <a:off x="1721" y="1119"/>
              <a:ext cx="8396" cy="5009"/>
              <a:chOff x="1721" y="1191"/>
              <a:chExt cx="8396" cy="5009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721" y="4746"/>
                <a:ext cx="8396" cy="1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>
                      <a:gsLst>
                        <a:gs pos="0">
                          <a:schemeClr val="bg1"/>
                        </a:gs>
                        <a:gs pos="100000">
                          <a:srgbClr val="E1A216"/>
                        </a:gs>
                        <a:gs pos="48000">
                          <a:srgbClr val="FFC000"/>
                        </a:gs>
                      </a:gsLst>
                      <a:lin ang="5400000" scaled="1"/>
                    </a:gra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大黑简体" panose="02010601030101010101" pitchFamily="65" charset="-122"/>
                    <a:ea typeface="方正大黑简体" panose="02010601030101010101" pitchFamily="65" charset="-122"/>
                  </a:defRPr>
                </a:lvl1pPr>
              </a:lstStyle>
              <a:p>
                <a:r>
                  <a:rPr lang="zh-CN" altLang="en-US" sz="5400" dirty="0">
                    <a:solidFill>
                      <a:schemeClr val="tx1"/>
                    </a:solidFill>
                    <a:effectLst/>
                    <a:latin typeface="楷体_GB2312" panose="02010609030101010101" charset="-122"/>
                    <a:ea typeface="楷体_GB2312" panose="02010609030101010101" charset="-122"/>
                  </a:rPr>
                  <a:t>啊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721" y="1191"/>
                <a:ext cx="8396" cy="3809"/>
                <a:chOff x="1721" y="1191"/>
                <a:chExt cx="8396" cy="3809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966" y="1191"/>
                  <a:ext cx="1794" cy="3809"/>
                  <a:chOff x="1966" y="1191"/>
                  <a:chExt cx="1794" cy="3809"/>
                </a:xfrm>
              </p:grpSpPr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1966" y="3885"/>
                    <a:ext cx="1794" cy="11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4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à</a:t>
                    </a:r>
                  </a:p>
                </p:txBody>
              </p:sp>
              <p:sp>
                <p:nvSpPr>
                  <p:cNvPr id="15" name="文本框 14"/>
                  <p:cNvSpPr txBox="1"/>
                  <p:nvPr/>
                </p:nvSpPr>
                <p:spPr>
                  <a:xfrm>
                    <a:off x="1966" y="1191"/>
                    <a:ext cx="1794" cy="11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4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ā</a:t>
                    </a:r>
                  </a:p>
                </p:txBody>
              </p:sp>
            </p:grpSp>
            <p:sp>
              <p:nvSpPr>
                <p:cNvPr id="11" name="文本框 10"/>
                <p:cNvSpPr txBox="1"/>
                <p:nvPr/>
              </p:nvSpPr>
              <p:spPr>
                <a:xfrm>
                  <a:off x="1721" y="2050"/>
                  <a:ext cx="8396" cy="14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72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rgbClr val="E1A216"/>
                          </a:gs>
                          <a:gs pos="48000">
                            <a:srgbClr val="FFC000"/>
                          </a:gs>
                        </a:gsLst>
                        <a:lin ang="5400000" scaled="1"/>
                      </a:gra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大黑简体" panose="02010601030101010101" pitchFamily="65" charset="-122"/>
                      <a:ea typeface="方正大黑简体" panose="02010601030101010101" pitchFamily="65" charset="-122"/>
                    </a:defRPr>
                  </a:lvl1pPr>
                </a:lstStyle>
                <a:p>
                  <a:r>
                    <a:rPr lang="zh-CN" altLang="en-US" sz="5400" dirty="0">
                      <a:solidFill>
                        <a:schemeClr val="tx1"/>
                      </a:solidFill>
                      <a:effectLst/>
                      <a:latin typeface="楷体_GB2312" panose="02010609030101010101" charset="-122"/>
                      <a:ea typeface="楷体_GB2312" panose="02010609030101010101" charset="-122"/>
                    </a:rPr>
                    <a:t>啊</a:t>
                  </a:r>
                </a:p>
              </p:txBody>
            </p:sp>
          </p:grpSp>
        </p:grpSp>
        <p:sp>
          <p:nvSpPr>
            <p:cNvPr id="16" name="右大括号 15"/>
            <p:cNvSpPr/>
            <p:nvPr/>
          </p:nvSpPr>
          <p:spPr>
            <a:xfrm>
              <a:off x="3930" y="2225"/>
              <a:ext cx="1020" cy="3289"/>
            </a:xfrm>
            <a:prstGeom prst="rightBrace">
              <a:avLst/>
            </a:prstGeom>
            <a:ln w="28575">
              <a:solidFill>
                <a:srgbClr val="D900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20720" y="1189356"/>
            <a:ext cx="87299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、声调不同。</a:t>
            </a:r>
          </a:p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、表示的语气不同：</a:t>
            </a:r>
            <a:r>
              <a:rPr lang="zh-CN" altLang="en-US" sz="4400" b="1">
                <a:solidFill>
                  <a:srgbClr val="FF0000"/>
                </a:solidFill>
                <a:latin typeface="仿宋繁体" panose="02010609000101010101" charset="0"/>
                <a:ea typeface="仿宋繁体" panose="02010609000101010101" charset="0"/>
                <a:sym typeface="+mn-ea"/>
              </a:rPr>
              <a:t>ā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表示惊讶的语气；</a:t>
            </a:r>
            <a:r>
              <a:rPr lang="zh-CN" altLang="en-US" sz="4400" b="1">
                <a:solidFill>
                  <a:srgbClr val="FF0000"/>
                </a:solidFill>
                <a:latin typeface="仿宋繁体" panose="02010609000101010101" charset="0"/>
                <a:ea typeface="仿宋繁体" panose="02010609000101010101" charset="0"/>
                <a:sym typeface="+mn-ea"/>
              </a:rPr>
              <a:t>à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表示感叹的语气。</a:t>
            </a:r>
          </a:p>
          <a:p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3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、适用的语境不一样。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0407" y="1465908"/>
            <a:ext cx="5412068" cy="53285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5461" y="-381871"/>
            <a:ext cx="2493083" cy="24608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71931" y="464185"/>
            <a:ext cx="5088251" cy="7694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在正确的读音后打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-561340" y="1671955"/>
            <a:ext cx="10003156" cy="3889375"/>
            <a:chOff x="-884" y="2633"/>
            <a:chExt cx="15753" cy="6125"/>
          </a:xfrm>
        </p:grpSpPr>
        <p:grpSp>
          <p:nvGrpSpPr>
            <p:cNvPr id="4" name="组合 3"/>
            <p:cNvGrpSpPr/>
            <p:nvPr/>
          </p:nvGrpSpPr>
          <p:grpSpPr>
            <a:xfrm>
              <a:off x="-884" y="4980"/>
              <a:ext cx="15753" cy="3778"/>
              <a:chOff x="-502" y="4785"/>
              <a:chExt cx="15753" cy="220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-502" y="4785"/>
                <a:ext cx="15753" cy="1779"/>
                <a:chOff x="472" y="2682"/>
                <a:chExt cx="15753" cy="1779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472" y="2682"/>
                  <a:ext cx="15753" cy="17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>
                      <a:latin typeface="楷体_GB2312" panose="02010609030101010101" charset="-122"/>
                      <a:ea typeface="楷体_GB2312" panose="02010609030101010101" charset="-122"/>
                    </a:rPr>
                    <a:t>    </a:t>
                  </a:r>
                  <a:r>
                    <a:rPr lang="zh-CN" altLang="en-US" sz="4000">
                      <a:solidFill>
                        <a:schemeClr val="tx1"/>
                      </a:solidFill>
                      <a:latin typeface="楷体_GB2312" panose="02010609030101010101" charset="-122"/>
                      <a:ea typeface="楷体_GB2312" panose="02010609030101010101" charset="-122"/>
                    </a:rPr>
                    <a:t>啊     ，万里长城真是太壮观了！</a:t>
                  </a:r>
                </a:p>
                <a:p>
                  <a:endParaRPr lang="zh-CN" altLang="en-US" sz="4000">
                    <a:latin typeface="楷体_GB2312" panose="02010609030101010101" charset="-122"/>
                    <a:ea typeface="楷体_GB2312" panose="02010609030101010101" charset="-122"/>
                  </a:endParaRPr>
                </a:p>
                <a:p>
                  <a:r>
                    <a:rPr lang="zh-CN" altLang="en-US" sz="4000">
                      <a:latin typeface="楷体_GB2312" panose="02010609030101010101" charset="-122"/>
                      <a:ea typeface="楷体_GB2312" panose="02010609030101010101" charset="-122"/>
                    </a:rPr>
                    <a:t>    </a:t>
                  </a:r>
                  <a:r>
                    <a:rPr lang="zh-CN" altLang="en-US" sz="4000">
                      <a:solidFill>
                        <a:schemeClr val="tx1"/>
                      </a:solidFill>
                      <a:latin typeface="楷体_GB2312" panose="02010609030101010101" charset="-122"/>
                      <a:ea typeface="楷体_GB2312" panose="02010609030101010101" charset="-122"/>
                    </a:rPr>
                    <a:t>啊 </a:t>
                  </a:r>
                  <a:r>
                    <a:rPr lang="zh-CN" altLang="en-US" sz="4000">
                      <a:solidFill>
                        <a:srgbClr val="FF0000"/>
                      </a:solidFill>
                      <a:latin typeface="楷体_GB2312" panose="02010609030101010101" charset="-122"/>
                      <a:ea typeface="楷体_GB2312" panose="02010609030101010101" charset="-122"/>
                    </a:rPr>
                    <a:t>    </a:t>
                  </a:r>
                  <a:r>
                    <a:rPr lang="zh-CN" altLang="en-US" sz="4000">
                      <a:latin typeface="楷体_GB2312" panose="02010609030101010101" charset="-122"/>
                      <a:ea typeface="楷体_GB2312" panose="02010609030101010101" charset="-122"/>
                    </a:rPr>
                    <a:t>，这次比赛我竟然拿了第一名。</a:t>
                  </a:r>
                  <a:endParaRPr lang="en-US" altLang="zh-CN" sz="4000"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2479" y="2682"/>
                  <a:ext cx="2269" cy="11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（ā </a:t>
                  </a:r>
                  <a:r>
                    <a:rPr lang="zh-CN" altLang="en-US" sz="360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+mn-ea"/>
                    </a:rPr>
                    <a:t>à）</a:t>
                  </a:r>
                  <a:endPara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r>
                    <a:rPr lang="zh-CN" altLang="en-US" sz="360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</a:t>
                  </a:r>
                </a:p>
              </p:txBody>
            </p:sp>
          </p:grpSp>
          <p:sp>
            <p:nvSpPr>
              <p:cNvPr id="3" name="文本框 2"/>
              <p:cNvSpPr txBox="1"/>
              <p:nvPr/>
            </p:nvSpPr>
            <p:spPr>
              <a:xfrm>
                <a:off x="1505" y="5885"/>
                <a:ext cx="2269" cy="1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（ā </a:t>
                </a:r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à）</a:t>
                </a:r>
                <a:endParaRPr lang="zh-CN" altLang="en-US" sz="3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76" y="2633"/>
              <a:ext cx="12998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啊     ，我们学校旁边的一块荒地，竟然成了一片小花园。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46" y="2633"/>
              <a:ext cx="2269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（ā </a:t>
              </a:r>
              <a:r>
                <a:rPr lang="zh-CN" altLang="en-US" sz="3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à）</a:t>
              </a:r>
              <a:endPara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3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21411" y="1804670"/>
            <a:ext cx="2173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1932" y="3316606"/>
            <a:ext cx="2173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4892" y="4525645"/>
            <a:ext cx="2173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9932" y="1456383"/>
            <a:ext cx="5412068" cy="53285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5461" y="-381871"/>
            <a:ext cx="2493083" cy="24608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37653" y="257811"/>
            <a:ext cx="2502608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读一读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095" y="1433831"/>
            <a:ext cx="10003156" cy="3910965"/>
            <a:chOff x="397" y="2258"/>
            <a:chExt cx="15753" cy="6159"/>
          </a:xfrm>
        </p:grpSpPr>
        <p:sp>
          <p:nvSpPr>
            <p:cNvPr id="12" name="文本框 11"/>
            <p:cNvSpPr txBox="1"/>
            <p:nvPr/>
          </p:nvSpPr>
          <p:spPr>
            <a:xfrm>
              <a:off x="397" y="2893"/>
              <a:ext cx="15753" cy="5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5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啊</a:t>
              </a:r>
              <a:r>
                <a:rPr lang="zh-CN" altLang="en-US" sz="5400">
                  <a:latin typeface="楷体_GB2312" panose="02010609030101010101" charset="-122"/>
                  <a:ea typeface="楷体_GB2312" panose="02010609030101010101" charset="-122"/>
                </a:rPr>
                <a:t>，通往松鼠太太家的路，成了一条开满鲜花的小路。</a:t>
              </a:r>
            </a:p>
            <a:p>
              <a:endParaRPr lang="zh-CN" altLang="en-US" sz="6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5400">
                  <a:latin typeface="楷体_GB2312" panose="02010609030101010101" charset="-122"/>
                  <a:ea typeface="楷体_GB2312" panose="02010609030101010101" charset="-122"/>
                </a:rPr>
                <a:t>   </a:t>
              </a:r>
              <a:r>
                <a:rPr lang="zh-CN" altLang="en-US" sz="5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啊</a:t>
              </a:r>
              <a:r>
                <a:rPr lang="zh-CN" altLang="en-US" sz="5400">
                  <a:latin typeface="楷体_GB2312" panose="02010609030101010101" charset="-122"/>
                  <a:ea typeface="楷体_GB2312" panose="02010609030101010101" charset="-122"/>
                </a:rPr>
                <a:t>，终于找到了</a:t>
              </a:r>
              <a:r>
                <a:rPr lang="en-US" altLang="zh-CN" sz="5400">
                  <a:latin typeface="楷体_GB2312" panose="02010609030101010101" charset="-122"/>
                  <a:ea typeface="楷体_GB2312" panose="02010609030101010101" charset="-122"/>
                </a:rPr>
                <a:t>——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270" y="2258"/>
              <a:ext cx="1946" cy="4879"/>
              <a:chOff x="2270" y="2258"/>
              <a:chExt cx="1946" cy="487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422" y="6119"/>
                <a:ext cx="1794" cy="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à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270" y="2258"/>
                <a:ext cx="1794" cy="1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ā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27863"/>
            <a:ext cx="12192002" cy="4972148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2369821" y="927101"/>
            <a:ext cx="2164080" cy="2113915"/>
            <a:chOff x="3732" y="1460"/>
            <a:chExt cx="3408" cy="3329"/>
          </a:xfrm>
        </p:grpSpPr>
        <p:sp>
          <p:nvSpPr>
            <p:cNvPr id="3" name="文本框 2"/>
            <p:cNvSpPr txBox="1"/>
            <p:nvPr/>
          </p:nvSpPr>
          <p:spPr>
            <a:xfrm>
              <a:off x="3732" y="1460"/>
              <a:ext cx="1701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rgbClr val="FF0000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生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39" y="2705"/>
              <a:ext cx="1701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rgbClr val="D90019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字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31606" y="610007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276172" y="4901838"/>
            <a:ext cx="1381125" cy="1328967"/>
            <a:chOff x="17478" y="9633"/>
            <a:chExt cx="2541" cy="255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478" y="9633"/>
              <a:ext cx="2541" cy="2550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7790" y="9880"/>
              <a:ext cx="1670" cy="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暖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377" y="3113406"/>
            <a:ext cx="1381125" cy="132688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362949" y="3241675"/>
            <a:ext cx="1605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弯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262" y="4901566"/>
            <a:ext cx="1381125" cy="132688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8168641" y="1438275"/>
            <a:ext cx="1837691" cy="1328420"/>
            <a:chOff x="4429" y="7308"/>
            <a:chExt cx="2894" cy="20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" y="7308"/>
              <a:ext cx="2175" cy="2090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4674" y="7510"/>
              <a:ext cx="2649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昨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126" y="1438276"/>
            <a:ext cx="1381125" cy="132688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126" y="3113406"/>
            <a:ext cx="1381125" cy="132688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8421" y="3113406"/>
            <a:ext cx="1381125" cy="132688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0218420" y="1438275"/>
            <a:ext cx="1803401" cy="1327150"/>
            <a:chOff x="3707" y="9623"/>
            <a:chExt cx="2840" cy="209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7" y="9623"/>
              <a:ext cx="2175" cy="209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959" y="9724"/>
              <a:ext cx="2588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冒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495031" y="5025391"/>
            <a:ext cx="1189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温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362576" y="3241931"/>
            <a:ext cx="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留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362576" y="1566801"/>
            <a:ext cx="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锋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445627" y="3177796"/>
            <a:ext cx="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背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22" y="4902201"/>
            <a:ext cx="1381125" cy="132688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443856" y="4966591"/>
            <a:ext cx="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洒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66" t="1847" r="2082" b="4085"/>
          <a:stretch>
            <a:fillRect/>
          </a:stretch>
        </p:blipFill>
        <p:spPr>
          <a:xfrm>
            <a:off x="165735" y="2486025"/>
            <a:ext cx="4240530" cy="4074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56254" y="457682"/>
            <a:ext cx="2775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bg1"/>
                    </a:gs>
                    <a:gs pos="100000">
                      <a:srgbClr val="E1A216"/>
                    </a:gs>
                    <a:gs pos="48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65" charset="-122"/>
                <a:ea typeface="方正大黑简体" panose="02010601030101010101" pitchFamily="65" charset="-122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我会写生字</a:t>
            </a:r>
          </a:p>
        </p:txBody>
      </p:sp>
      <p:sp>
        <p:nvSpPr>
          <p:cNvPr id="9" name="TextBox 40"/>
          <p:cNvSpPr txBox="1">
            <a:spLocks noChangeArrowheads="1"/>
          </p:cNvSpPr>
          <p:nvPr/>
        </p:nvSpPr>
        <p:spPr bwMode="auto">
          <a:xfrm>
            <a:off x="2338071" y="5421631"/>
            <a:ext cx="6147435" cy="67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43" tIns="91423" rIns="182843" bIns="914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id-ID" sz="320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Roboto Condensed Light"/>
              </a:rPr>
              <a:t>组词：弯弯的   弯曲</a:t>
            </a:r>
            <a:r>
              <a:rPr lang="zh-CN" altLang="id-ID" sz="1600">
                <a:solidFill>
                  <a:srgbClr val="000000"/>
                </a:solidFill>
                <a:latin typeface="Roboto Condensed Light"/>
                <a:cs typeface="Roboto Condensed Light"/>
              </a:rPr>
              <a:t>  </a:t>
            </a:r>
          </a:p>
        </p:txBody>
      </p:sp>
      <p:sp>
        <p:nvSpPr>
          <p:cNvPr id="11" name="TextBox 40"/>
          <p:cNvSpPr txBox="1">
            <a:spLocks noChangeArrowheads="1"/>
          </p:cNvSpPr>
          <p:nvPr/>
        </p:nvSpPr>
        <p:spPr bwMode="auto">
          <a:xfrm>
            <a:off x="2338071" y="3844291"/>
            <a:ext cx="5036185" cy="67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43" tIns="91423" rIns="182843" bIns="914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id-ID" sz="320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Roboto Condensed Light"/>
              </a:rPr>
              <a:t>组词：留下 留给 保留</a:t>
            </a: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2280284" y="2136776"/>
            <a:ext cx="5935346" cy="67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43" tIns="91423" rIns="182843" bIns="914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Roboto Condensed Light"/>
              </a:rPr>
              <a:t>组词：冒雨  冒险 冒着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33731" y="4768215"/>
            <a:ext cx="1779906" cy="1328420"/>
            <a:chOff x="998" y="7509"/>
            <a:chExt cx="2803" cy="209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" y="7509"/>
              <a:ext cx="2175" cy="209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273" y="7711"/>
              <a:ext cx="2528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弯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3731" y="1374140"/>
            <a:ext cx="1779906" cy="1328420"/>
            <a:chOff x="-2610" y="9522"/>
            <a:chExt cx="2803" cy="20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610" y="9522"/>
              <a:ext cx="2175" cy="20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-2395" y="9724"/>
              <a:ext cx="2588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冒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731" y="3113405"/>
            <a:ext cx="1381125" cy="1328420"/>
            <a:chOff x="998" y="4903"/>
            <a:chExt cx="2175" cy="209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" y="4903"/>
              <a:ext cx="2175" cy="209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243" y="5105"/>
              <a:ext cx="1429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留</a:t>
              </a:r>
            </a:p>
          </p:txBody>
        </p:sp>
      </p:grpSp>
      <p:pic>
        <p:nvPicPr>
          <p:cNvPr id="6" name="图片 5" descr="KT冒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3635" y="1374140"/>
            <a:ext cx="6724651" cy="548640"/>
          </a:xfrm>
          <a:prstGeom prst="rect">
            <a:avLst/>
          </a:prstGeom>
        </p:spPr>
      </p:pic>
      <p:pic>
        <p:nvPicPr>
          <p:cNvPr id="7" name="图片 6" descr="KT留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0286" y="3295650"/>
            <a:ext cx="7072629" cy="548640"/>
          </a:xfrm>
          <a:prstGeom prst="rect">
            <a:avLst/>
          </a:prstGeom>
        </p:spPr>
      </p:pic>
      <p:pic>
        <p:nvPicPr>
          <p:cNvPr id="8" name="图片 7" descr="KT弯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22500" y="4896485"/>
            <a:ext cx="635762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04572" y="1908811"/>
            <a:ext cx="9468485" cy="41030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一次雷锋外出在沈阳站换车的时候，一出检票口，发现一群人围看一个背着小孩的中年妇女，原来这位妇女从山东去吉林看丈夫，车票和钱丢了。雷锋用自己的津贴费买了一张去吉林的火车票塞到大嫂手里，大嫂含着眼泪说：“大兄弟，你叫什么名字，是哪个单位的？“雷锋说：“我叫解放军，就住在中国”。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95907" y="433706"/>
            <a:ext cx="672528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雷锋小故事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/>
          <p:nvPr/>
        </p:nvSpPr>
        <p:spPr>
          <a:xfrm>
            <a:off x="0" y="1930401"/>
            <a:ext cx="12192000" cy="146473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lIns="120226" tIns="62653" rIns="120226" bIns="62653" anchor="ctr"/>
          <a:lstStyle/>
          <a:p>
            <a:pPr algn="ctr"/>
            <a:endParaRPr lang="zh-CN" altLang="en-US" sz="2400" dirty="0">
              <a:solidFill>
                <a:srgbClr val="FFFFFF"/>
              </a:solidFill>
              <a:latin typeface="Arial Narrow" pitchFamily="34" charset="0"/>
              <a:ea typeface="微软雅黑" panose="020B0503020204020204" pitchFamily="34" charset="-122"/>
            </a:endParaRPr>
          </a:p>
        </p:txBody>
      </p:sp>
      <p:sp>
        <p:nvSpPr>
          <p:cNvPr id="16388" name="Freeform 5"/>
          <p:cNvSpPr>
            <a:spLocks noEditPoints="1"/>
          </p:cNvSpPr>
          <p:nvPr/>
        </p:nvSpPr>
        <p:spPr>
          <a:xfrm>
            <a:off x="3816353" y="2230967"/>
            <a:ext cx="4679948" cy="899584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rect l="0" t="0" r="0" b="0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389" name="椭圆 18"/>
          <p:cNvSpPr/>
          <p:nvPr/>
        </p:nvSpPr>
        <p:spPr>
          <a:xfrm>
            <a:off x="3782486" y="4967818"/>
            <a:ext cx="620183" cy="463549"/>
          </a:xfrm>
          <a:prstGeom prst="ellipse">
            <a:avLst/>
          </a:prstGeom>
          <a:solidFill>
            <a:srgbClr val="92D050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0226" tIns="62653" rIns="120226" bIns="62653" anchor="ctr"/>
          <a:lstStyle/>
          <a:p>
            <a:pPr algn="ctr"/>
            <a:endParaRPr lang="zh-CN" altLang="en-US" sz="2400" dirty="0">
              <a:solidFill>
                <a:srgbClr val="FFFFFF"/>
              </a:solidFill>
              <a:latin typeface="Arial Narrow" pitchFamily="34" charset="0"/>
              <a:ea typeface="微软雅黑" panose="020B0503020204020204" pitchFamily="34" charset="-122"/>
            </a:endParaRPr>
          </a:p>
        </p:txBody>
      </p:sp>
      <p:sp>
        <p:nvSpPr>
          <p:cNvPr id="16390" name="KSO_Shape"/>
          <p:cNvSpPr/>
          <p:nvPr/>
        </p:nvSpPr>
        <p:spPr>
          <a:xfrm>
            <a:off x="3928533" y="5135034"/>
            <a:ext cx="325966" cy="165100"/>
          </a:xfrm>
          <a:custGeom>
            <a:avLst/>
            <a:gdLst/>
            <a:ahLst/>
            <a:cxnLst>
              <a:cxn ang="0">
                <a:pos x="1897867" y="1805825"/>
              </a:cxn>
              <a:cxn ang="0">
                <a:pos x="2485737" y="2315734"/>
              </a:cxn>
              <a:cxn ang="0">
                <a:pos x="3073607" y="1805825"/>
              </a:cxn>
              <a:cxn ang="0">
                <a:pos x="4820061" y="3320682"/>
              </a:cxn>
              <a:cxn ang="0">
                <a:pos x="151413" y="3320682"/>
              </a:cxn>
              <a:cxn ang="0">
                <a:pos x="1897867" y="1805825"/>
              </a:cxn>
              <a:cxn ang="0">
                <a:pos x="0" y="159634"/>
              </a:cxn>
              <a:cxn ang="0">
                <a:pos x="1788328" y="1710812"/>
              </a:cxn>
              <a:cxn ang="0">
                <a:pos x="0" y="3261996"/>
              </a:cxn>
              <a:cxn ang="0">
                <a:pos x="0" y="159634"/>
              </a:cxn>
              <a:cxn ang="0">
                <a:pos x="4974795" y="156753"/>
              </a:cxn>
              <a:cxn ang="0">
                <a:pos x="4974795" y="3264872"/>
              </a:cxn>
              <a:cxn ang="0">
                <a:pos x="3183146" y="1710812"/>
              </a:cxn>
              <a:cxn ang="0">
                <a:pos x="4974795" y="156753"/>
              </a:cxn>
              <a:cxn ang="0">
                <a:pos x="35040" y="0"/>
              </a:cxn>
              <a:cxn ang="0">
                <a:pos x="4936434" y="0"/>
              </a:cxn>
              <a:cxn ang="0">
                <a:pos x="2485737" y="2125709"/>
              </a:cxn>
              <a:cxn ang="0">
                <a:pos x="35040" y="0"/>
              </a:cxn>
            </a:cxnLst>
            <a:rect l="0" t="0" r="0" b="0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391" name="椭圆 20"/>
          <p:cNvSpPr/>
          <p:nvPr/>
        </p:nvSpPr>
        <p:spPr>
          <a:xfrm>
            <a:off x="6034618" y="4967818"/>
            <a:ext cx="620183" cy="463549"/>
          </a:xfrm>
          <a:prstGeom prst="ellipse">
            <a:avLst/>
          </a:prstGeom>
          <a:solidFill>
            <a:srgbClr val="92D050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0226" tIns="62653" rIns="120226" bIns="62653" anchor="ctr"/>
          <a:lstStyle/>
          <a:p>
            <a:pPr algn="ctr"/>
            <a:endParaRPr lang="zh-CN" altLang="en-US" sz="2400" dirty="0">
              <a:solidFill>
                <a:srgbClr val="FFFFFF"/>
              </a:solidFill>
              <a:latin typeface="Arial Narrow" pitchFamily="34" charset="0"/>
              <a:ea typeface="微软雅黑" panose="020B0503020204020204" pitchFamily="34" charset="-122"/>
            </a:endParaRPr>
          </a:p>
        </p:txBody>
      </p:sp>
      <p:sp>
        <p:nvSpPr>
          <p:cNvPr id="16392" name="KSO_Shape"/>
          <p:cNvSpPr/>
          <p:nvPr/>
        </p:nvSpPr>
        <p:spPr>
          <a:xfrm>
            <a:off x="6212418" y="5096933"/>
            <a:ext cx="264583" cy="203200"/>
          </a:xfrm>
          <a:custGeom>
            <a:avLst/>
            <a:gdLst/>
            <a:ahLst/>
            <a:cxnLst>
              <a:cxn ang="0">
                <a:pos x="135620" y="818456"/>
              </a:cxn>
              <a:cxn ang="0">
                <a:pos x="108323" y="1103729"/>
              </a:cxn>
              <a:cxn ang="0">
                <a:pos x="437069" y="1040437"/>
              </a:cxn>
              <a:cxn ang="0">
                <a:pos x="135620" y="818456"/>
              </a:cxn>
              <a:cxn ang="0">
                <a:pos x="582086" y="345816"/>
              </a:cxn>
              <a:cxn ang="0">
                <a:pos x="413811" y="495363"/>
              </a:cxn>
              <a:cxn ang="0">
                <a:pos x="750361" y="495364"/>
              </a:cxn>
              <a:cxn ang="0">
                <a:pos x="582086" y="345816"/>
              </a:cxn>
              <a:cxn ang="0">
                <a:pos x="954622" y="129"/>
              </a:cxn>
              <a:cxn ang="0">
                <a:pos x="1081775" y="41196"/>
              </a:cxn>
              <a:cxn ang="0">
                <a:pos x="1119349" y="116033"/>
              </a:cxn>
              <a:cxn ang="0">
                <a:pos x="1093494" y="81508"/>
              </a:cxn>
              <a:cxn ang="0">
                <a:pos x="737350" y="130602"/>
              </a:cxn>
              <a:cxn ang="0">
                <a:pos x="1091569" y="582598"/>
              </a:cxn>
              <a:cxn ang="0">
                <a:pos x="1085273" y="640757"/>
              </a:cxn>
              <a:cxn ang="0">
                <a:pos x="755888" y="640756"/>
              </a:cxn>
              <a:cxn ang="0">
                <a:pos x="719073" y="640757"/>
              </a:cxn>
              <a:cxn ang="0">
                <a:pos x="408284" y="640757"/>
              </a:cxn>
              <a:cxn ang="0">
                <a:pos x="582086" y="819383"/>
              </a:cxn>
              <a:cxn ang="0">
                <a:pos x="725617" y="727992"/>
              </a:cxn>
              <a:cxn ang="0">
                <a:pos x="1064773" y="727992"/>
              </a:cxn>
              <a:cxn ang="0">
                <a:pos x="578539" y="1060320"/>
              </a:cxn>
              <a:cxn ang="0">
                <a:pos x="470646" y="1048435"/>
              </a:cxn>
              <a:cxn ang="0">
                <a:pos x="45670" y="1116267"/>
              </a:cxn>
              <a:cxn ang="0">
                <a:pos x="124297" y="645271"/>
              </a:cxn>
              <a:cxn ang="0">
                <a:pos x="130887" y="634433"/>
              </a:cxn>
              <a:cxn ang="0">
                <a:pos x="163296" y="582889"/>
              </a:cxn>
              <a:cxn ang="0">
                <a:pos x="189707" y="547372"/>
              </a:cxn>
              <a:cxn ang="0">
                <a:pos x="249351" y="468810"/>
              </a:cxn>
              <a:cxn ang="0">
                <a:pos x="288439" y="424719"/>
              </a:cxn>
              <a:cxn ang="0">
                <a:pos x="341644" y="364703"/>
              </a:cxn>
              <a:cxn ang="0">
                <a:pos x="498166" y="220924"/>
              </a:cxn>
              <a:cxn ang="0">
                <a:pos x="65845" y="579499"/>
              </a:cxn>
              <a:cxn ang="0">
                <a:pos x="578538" y="104878"/>
              </a:cxn>
              <a:cxn ang="0">
                <a:pos x="651994" y="111773"/>
              </a:cxn>
              <a:cxn ang="0">
                <a:pos x="954622" y="129"/>
              </a:cxn>
            </a:cxnLst>
            <a:rect l="0" t="0" r="0" b="0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cxnSp>
        <p:nvCxnSpPr>
          <p:cNvPr id="16393" name="直接连接符 43"/>
          <p:cNvCxnSpPr/>
          <p:nvPr/>
        </p:nvCxnSpPr>
        <p:spPr>
          <a:xfrm>
            <a:off x="5232400" y="5010151"/>
            <a:ext cx="0" cy="827616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grpSp>
        <p:nvGrpSpPr>
          <p:cNvPr id="2" name="Group 12"/>
          <p:cNvGrpSpPr/>
          <p:nvPr/>
        </p:nvGrpSpPr>
        <p:grpSpPr>
          <a:xfrm>
            <a:off x="8337552" y="5012267"/>
            <a:ext cx="575733" cy="431800"/>
            <a:chOff x="0" y="0"/>
            <a:chExt cx="824" cy="824"/>
          </a:xfrm>
        </p:grpSpPr>
        <p:sp>
          <p:nvSpPr>
            <p:cNvPr id="9228" name="椭圆 24"/>
            <p:cNvSpPr/>
            <p:nvPr/>
          </p:nvSpPr>
          <p:spPr>
            <a:xfrm>
              <a:off x="0" y="0"/>
              <a:ext cx="825" cy="825"/>
            </a:xfrm>
            <a:prstGeom prst="ellipse">
              <a:avLst/>
            </a:prstGeom>
            <a:solidFill>
              <a:srgbClr val="92D050"/>
            </a:solidFill>
            <a:ln w="9525" cap="flat" cmpd="sng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0226" tIns="62653" rIns="120226" bIns="62653" anchor="ctr"/>
            <a:lstStyle/>
            <a:p>
              <a:pPr algn="ctr"/>
              <a:endParaRPr lang="zh-CN" altLang="en-US" sz="4800" b="1" dirty="0">
                <a:solidFill>
                  <a:srgbClr val="FFFFFF"/>
                </a:solidFill>
                <a:latin typeface="Bell MT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9" name="KSO_Shape"/>
            <p:cNvSpPr/>
            <p:nvPr/>
          </p:nvSpPr>
          <p:spPr>
            <a:xfrm>
              <a:off x="158" y="175"/>
              <a:ext cx="510" cy="475"/>
            </a:xfrm>
            <a:custGeom>
              <a:avLst/>
              <a:gdLst/>
              <a:ahLst/>
              <a:cxnLst>
                <a:cxn ang="0">
                  <a:pos x="813088" y="487443"/>
                </a:cxn>
                <a:cxn ang="0">
                  <a:pos x="777088" y="523443"/>
                </a:cxn>
                <a:cxn ang="0">
                  <a:pos x="813088" y="559443"/>
                </a:cxn>
                <a:cxn ang="0">
                  <a:pos x="849088" y="523443"/>
                </a:cxn>
                <a:cxn ang="0">
                  <a:pos x="813088" y="487443"/>
                </a:cxn>
                <a:cxn ang="0">
                  <a:pos x="606961" y="487443"/>
                </a:cxn>
                <a:cxn ang="0">
                  <a:pos x="570961" y="523443"/>
                </a:cxn>
                <a:cxn ang="0">
                  <a:pos x="606961" y="559443"/>
                </a:cxn>
                <a:cxn ang="0">
                  <a:pos x="642961" y="523443"/>
                </a:cxn>
                <a:cxn ang="0">
                  <a:pos x="606961" y="487443"/>
                </a:cxn>
                <a:cxn ang="0">
                  <a:pos x="691345" y="336511"/>
                </a:cxn>
                <a:cxn ang="0">
                  <a:pos x="901758" y="422110"/>
                </a:cxn>
                <a:cxn ang="0">
                  <a:pos x="881173" y="774306"/>
                </a:cxn>
                <a:cxn ang="0">
                  <a:pos x="905846" y="903534"/>
                </a:cxn>
                <a:cxn ang="0">
                  <a:pos x="792422" y="824563"/>
                </a:cxn>
                <a:cxn ang="0">
                  <a:pos x="459770" y="713074"/>
                </a:cxn>
                <a:cxn ang="0">
                  <a:pos x="554971" y="373268"/>
                </a:cxn>
                <a:cxn ang="0">
                  <a:pos x="691345" y="336511"/>
                </a:cxn>
                <a:cxn ang="0">
                  <a:pos x="547874" y="187267"/>
                </a:cxn>
                <a:cxn ang="0">
                  <a:pos x="493874" y="241267"/>
                </a:cxn>
                <a:cxn ang="0">
                  <a:pos x="547874" y="295267"/>
                </a:cxn>
                <a:cxn ang="0">
                  <a:pos x="601874" y="241267"/>
                </a:cxn>
                <a:cxn ang="0">
                  <a:pos x="547874" y="187267"/>
                </a:cxn>
                <a:cxn ang="0">
                  <a:pos x="294449" y="187267"/>
                </a:cxn>
                <a:cxn ang="0">
                  <a:pos x="240449" y="241267"/>
                </a:cxn>
                <a:cxn ang="0">
                  <a:pos x="294449" y="295267"/>
                </a:cxn>
                <a:cxn ang="0">
                  <a:pos x="348449" y="241267"/>
                </a:cxn>
                <a:cxn ang="0">
                  <a:pos x="294449" y="187267"/>
                </a:cxn>
                <a:cxn ang="0">
                  <a:pos x="408549" y="168"/>
                </a:cxn>
                <a:cxn ang="0">
                  <a:pos x="553141" y="18800"/>
                </a:cxn>
                <a:cxn ang="0">
                  <a:pos x="840274" y="375462"/>
                </a:cxn>
                <a:cxn ang="0">
                  <a:pos x="535419" y="357502"/>
                </a:cxn>
                <a:cxn ang="0">
                  <a:pos x="440218" y="697308"/>
                </a:cxn>
                <a:cxn ang="0">
                  <a:pos x="478397" y="739559"/>
                </a:cxn>
                <a:cxn ang="0">
                  <a:pos x="366675" y="741395"/>
                </a:cxn>
                <a:cxn ang="0">
                  <a:pos x="245711" y="837584"/>
                </a:cxn>
                <a:cxn ang="0">
                  <a:pos x="214226" y="696474"/>
                </a:cxn>
                <a:cxn ang="0">
                  <a:pos x="54436" y="189343"/>
                </a:cxn>
                <a:cxn ang="0">
                  <a:pos x="408549" y="168"/>
                </a:cxn>
              </a:cxnLst>
              <a:rect l="0" t="0" r="0" b="0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cxnSp>
        <p:nvCxnSpPr>
          <p:cNvPr id="16399" name="直接连接符 43"/>
          <p:cNvCxnSpPr/>
          <p:nvPr/>
        </p:nvCxnSpPr>
        <p:spPr>
          <a:xfrm>
            <a:off x="7575550" y="4995334"/>
            <a:ext cx="0" cy="827617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6401" name="任意多边形 26"/>
          <p:cNvSpPr/>
          <p:nvPr/>
        </p:nvSpPr>
        <p:spPr>
          <a:xfrm>
            <a:off x="1583269" y="1869018"/>
            <a:ext cx="2002366" cy="1581149"/>
          </a:xfrm>
          <a:custGeom>
            <a:avLst/>
            <a:gdLst/>
            <a:ahLst/>
            <a:cxnLst>
              <a:cxn ang="0">
                <a:pos x="683259" y="0"/>
              </a:cxn>
              <a:cxn ang="0">
                <a:pos x="962295" y="0"/>
              </a:cxn>
              <a:cxn ang="0">
                <a:pos x="1501139" y="623543"/>
              </a:cxn>
              <a:cxn ang="0">
                <a:pos x="962295" y="1247086"/>
              </a:cxn>
              <a:cxn ang="0">
                <a:pos x="683259" y="1247086"/>
              </a:cxn>
              <a:cxn ang="0">
                <a:pos x="1123741" y="737366"/>
              </a:cxn>
              <a:cxn ang="0">
                <a:pos x="0" y="737366"/>
              </a:cxn>
              <a:cxn ang="0">
                <a:pos x="0" y="509720"/>
              </a:cxn>
              <a:cxn ang="0">
                <a:pos x="1123741" y="509720"/>
              </a:cxn>
              <a:cxn ang="0">
                <a:pos x="683259" y="0"/>
              </a:cxn>
            </a:cxnLst>
            <a:rect l="0" t="0" r="0" b="0"/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  <a:close/>
              </a:path>
            </a:pathLst>
          </a:custGeom>
          <a:solidFill>
            <a:schemeClr val="bg1">
              <a:alpha val="16862"/>
            </a:schemeClr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9" grpId="0" bldLvl="0" animBg="1"/>
      <p:bldP spid="1639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4" y="625533"/>
            <a:ext cx="12192002" cy="452657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27863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4391" y="-592471"/>
            <a:ext cx="3485788" cy="344066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2900" y="625475"/>
            <a:ext cx="6169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D90019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初读课文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2793366" y="2141221"/>
            <a:ext cx="5446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4000" b="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读准字音，读通句子</a:t>
            </a:r>
            <a:r>
              <a:rPr lang="zh-CN" altLang="en-US" sz="4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18" name="TextBox 13"/>
          <p:cNvSpPr txBox="1"/>
          <p:nvPr/>
        </p:nvSpPr>
        <p:spPr>
          <a:xfrm>
            <a:off x="2793365" y="3188971"/>
            <a:ext cx="5958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4000" b="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划分课文一共有几小节？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2793366" y="4236086"/>
            <a:ext cx="7468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4000" b="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找一找雷锋叔叔经过了哪些地方？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84364" y="2074436"/>
            <a:ext cx="81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bg1"/>
                    </a:gs>
                    <a:gs pos="100000">
                      <a:srgbClr val="E1A216"/>
                    </a:gs>
                    <a:gs pos="48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65" charset="-122"/>
                <a:ea typeface="方正大黑简体" panose="02010601030101010101" pitchFamily="65" charset="-122"/>
              </a:defRPr>
            </a:lvl1pPr>
          </a:lstStyle>
          <a:p>
            <a:r>
              <a:rPr lang="en-US" altLang="zh-CN" sz="4000" dirty="0" smtClean="0">
                <a:solidFill>
                  <a:srgbClr val="D90019"/>
                </a:solidFill>
                <a:effectLst/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endParaRPr lang="zh-CN" altLang="en-US" sz="4000" dirty="0">
              <a:solidFill>
                <a:srgbClr val="D90019"/>
              </a:solidFill>
              <a:effectLst/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2455" y="3122068"/>
            <a:ext cx="800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bg1"/>
                    </a:gs>
                    <a:gs pos="100000">
                      <a:srgbClr val="E1A216"/>
                    </a:gs>
                    <a:gs pos="48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65" charset="-122"/>
                <a:ea typeface="方正大黑简体" panose="02010601030101010101" pitchFamily="65" charset="-122"/>
              </a:defRPr>
            </a:lvl1pPr>
          </a:lstStyle>
          <a:p>
            <a:r>
              <a:rPr lang="en-US" altLang="zh-CN" sz="4000" dirty="0" smtClean="0">
                <a:solidFill>
                  <a:srgbClr val="D90019"/>
                </a:solidFill>
                <a:effectLst/>
                <a:latin typeface="迷你简剪纸" panose="03000509000000000000" pitchFamily="65" charset="-122"/>
                <a:ea typeface="迷你简剪纸" panose="03000509000000000000" pitchFamily="65" charset="-122"/>
              </a:rPr>
              <a:t>2</a:t>
            </a:r>
            <a:endParaRPr lang="zh-CN" altLang="en-US" sz="4000" dirty="0">
              <a:solidFill>
                <a:srgbClr val="D90019"/>
              </a:solidFill>
              <a:effectLst/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4366" y="4169701"/>
            <a:ext cx="816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bg1"/>
                    </a:gs>
                    <a:gs pos="100000">
                      <a:srgbClr val="E1A216"/>
                    </a:gs>
                    <a:gs pos="48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65" charset="-122"/>
                <a:ea typeface="方正大黑简体" panose="02010601030101010101" pitchFamily="65" charset="-122"/>
              </a:defRPr>
            </a:lvl1pPr>
          </a:lstStyle>
          <a:p>
            <a:r>
              <a:rPr lang="en-US" altLang="zh-CN" sz="4000" dirty="0" smtClean="0">
                <a:solidFill>
                  <a:srgbClr val="D90019"/>
                </a:solidFill>
                <a:effectLst/>
                <a:latin typeface="迷你简剪纸" panose="03000509000000000000" pitchFamily="65" charset="-122"/>
                <a:ea typeface="迷你简剪纸" panose="03000509000000000000" pitchFamily="65" charset="-122"/>
              </a:rPr>
              <a:t>3</a:t>
            </a:r>
            <a:endParaRPr lang="zh-CN" altLang="en-US" sz="4000" dirty="0">
              <a:solidFill>
                <a:srgbClr val="D90019"/>
              </a:solidFill>
              <a:effectLst/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1" y="625533"/>
            <a:ext cx="12192002" cy="4526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127863"/>
            <a:ext cx="12192002" cy="4972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5059" y="4254686"/>
            <a:ext cx="3166942" cy="2603314"/>
          </a:xfrm>
          <a:prstGeom prst="rect">
            <a:avLst/>
          </a:prstGeom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2499796" y="439050"/>
            <a:ext cx="4752528" cy="571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沿着长长的小溪，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寻找雷锋的足迹。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雷锋叔叔，</a:t>
            </a: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你在哪里，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你在哪里？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小溪说：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昨天，他曾路过这里，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抱着迷路的孩子，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冒着蒙蒙的细雨。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瞧，那泥泞路上的脚窝，就是他留下的足迹。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6150" y="3165320"/>
            <a:ext cx="1432976" cy="75276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400800" y="1697990"/>
            <a:ext cx="4257675" cy="2813050"/>
            <a:chOff x="10171" y="1483"/>
            <a:chExt cx="6705" cy="4430"/>
          </a:xfrm>
        </p:grpSpPr>
        <p:sp>
          <p:nvSpPr>
            <p:cNvPr id="5" name="云形标注 4"/>
            <p:cNvSpPr/>
            <p:nvPr/>
          </p:nvSpPr>
          <p:spPr>
            <a:xfrm rot="20700000" flipV="1">
              <a:off x="10171" y="1483"/>
              <a:ext cx="6705" cy="4430"/>
            </a:xfrm>
            <a:prstGeom prst="cloudCallout">
              <a:avLst/>
            </a:prstGeom>
            <a:solidFill>
              <a:srgbClr val="FFFAE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421" y="2325"/>
              <a:ext cx="4589" cy="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</a:rPr>
                <a:t>思考：这两句话读的时候语气有什么不同？表达了怎样的思想感情？</a:t>
              </a:r>
            </a:p>
          </p:txBody>
        </p:sp>
      </p:grpSp>
      <p:sp>
        <p:nvSpPr>
          <p:cNvPr id="14" name="左大括号 13"/>
          <p:cNvSpPr/>
          <p:nvPr/>
        </p:nvSpPr>
        <p:spPr>
          <a:xfrm>
            <a:off x="1737361" y="625475"/>
            <a:ext cx="673100" cy="1925955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737361" y="3074036"/>
            <a:ext cx="665481" cy="2745105"/>
          </a:xfrm>
          <a:prstGeom prst="leftBrace">
            <a:avLst>
              <a:gd name="adj1" fmla="val 8333"/>
              <a:gd name="adj2" fmla="val 50014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650" y="1127761"/>
            <a:ext cx="11112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问</a:t>
            </a:r>
          </a:p>
        </p:txBody>
      </p:sp>
      <p:sp>
        <p:nvSpPr>
          <p:cNvPr id="17" name="矩形 16"/>
          <p:cNvSpPr/>
          <p:nvPr/>
        </p:nvSpPr>
        <p:spPr>
          <a:xfrm>
            <a:off x="636270" y="3846830"/>
            <a:ext cx="11112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答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94916" y="1556385"/>
            <a:ext cx="3687445" cy="1151890"/>
            <a:chOff x="3929" y="2451"/>
            <a:chExt cx="5807" cy="1814"/>
          </a:xfrm>
        </p:grpSpPr>
        <p:sp>
          <p:nvSpPr>
            <p:cNvPr id="3" name="圆角矩形 2"/>
            <p:cNvSpPr/>
            <p:nvPr/>
          </p:nvSpPr>
          <p:spPr>
            <a:xfrm>
              <a:off x="6878" y="2451"/>
              <a:ext cx="2858" cy="907"/>
            </a:xfrm>
            <a:prstGeom prst="roundRect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929" y="3358"/>
              <a:ext cx="2949" cy="907"/>
            </a:xfrm>
            <a:prstGeom prst="roundRect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5" grpId="0" bldLvl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105348" y="3899060"/>
            <a:ext cx="5451476" cy="36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rIns="121920" bIns="6096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625600" y="464185"/>
            <a:ext cx="5278756" cy="313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沿着长长的小溪，</a:t>
            </a:r>
          </a:p>
          <a:p>
            <a:pPr>
              <a:spcBef>
                <a:spcPct val="20000"/>
              </a:spcBef>
            </a:pP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寻找雷锋的足迹。</a:t>
            </a: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雷锋叔叔，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你在哪里，</a:t>
            </a: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你在哪里？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5501" y="3898901"/>
            <a:ext cx="27698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</a:rPr>
              <a:t>“</a:t>
            </a:r>
            <a:r>
              <a:rPr lang="zh-CN" altLang="en-US" sz="2800">
                <a:latin typeface="Arial" panose="020B0604020202020204" pitchFamily="34" charset="0"/>
              </a:rPr>
              <a:t>你在哪里，</a:t>
            </a:r>
            <a:r>
              <a:rPr lang="en-US" altLang="zh-CN" sz="2800">
                <a:latin typeface="Arial" panose="020B0604020202020204" pitchFamily="34" charset="0"/>
              </a:rPr>
              <a:t>”</a:t>
            </a:r>
          </a:p>
          <a:p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“</a:t>
            </a:r>
            <a:r>
              <a:rPr lang="zh-CN" altLang="en-US" sz="2800">
                <a:latin typeface="Arial" panose="020B0604020202020204" pitchFamily="34" charset="0"/>
              </a:rPr>
              <a:t>你在哪里？</a:t>
            </a:r>
            <a:r>
              <a:rPr lang="en-US" altLang="zh-CN" sz="2800"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16" name="右大括号 15"/>
          <p:cNvSpPr/>
          <p:nvPr/>
        </p:nvSpPr>
        <p:spPr>
          <a:xfrm>
            <a:off x="3143885" y="3933191"/>
            <a:ext cx="647700" cy="1152525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15107" y="3992245"/>
            <a:ext cx="7579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第一句话用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，陈述语气；第二句用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？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，疑问语气，连说是为了强调寻找雷锋叔叔十分      的心情。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85020" y="4361816"/>
            <a:ext cx="931545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迫切</a:t>
            </a:r>
          </a:p>
        </p:txBody>
      </p:sp>
      <p:sp>
        <p:nvSpPr>
          <p:cNvPr id="19" name="椭圆形标注 18"/>
          <p:cNvSpPr/>
          <p:nvPr/>
        </p:nvSpPr>
        <p:spPr>
          <a:xfrm>
            <a:off x="7592060" y="832485"/>
            <a:ext cx="3024505" cy="1744980"/>
          </a:xfrm>
          <a:prstGeom prst="wedgeEllipseCallout">
            <a:avLst/>
          </a:prstGeom>
          <a:solidFill>
            <a:srgbClr val="FFFAE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55586" y="1179830"/>
            <a:ext cx="2760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请读出迫切的语气！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/>
      <p:bldP spid="18" grpId="0"/>
      <p:bldP spid="19" grpId="0" animBg="1"/>
      <p:bldP spid="19" grpId="1" animBg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783070" y="431165"/>
            <a:ext cx="4934585" cy="2649220"/>
            <a:chOff x="10228" y="863"/>
            <a:chExt cx="7771" cy="4962"/>
          </a:xfrm>
        </p:grpSpPr>
        <p:sp>
          <p:nvSpPr>
            <p:cNvPr id="13" name="云形标注 12"/>
            <p:cNvSpPr/>
            <p:nvPr/>
          </p:nvSpPr>
          <p:spPr>
            <a:xfrm>
              <a:off x="10228" y="863"/>
              <a:ext cx="7665" cy="4962"/>
            </a:xfrm>
            <a:prstGeom prst="cloudCallout">
              <a:avLst/>
            </a:prstGeom>
            <a:solidFill>
              <a:srgbClr val="FFFAE9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718" y="1891"/>
              <a:ext cx="7281" cy="3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  <a:sym typeface="Arial" panose="020B0604020202020204" pitchFamily="34" charset="0"/>
                </a:rPr>
                <a:t>怎样的雨是蒙蒙的细雨？泥泞的路是怎样的路呢？</a:t>
              </a:r>
              <a:r>
                <a:rPr lang="zh-CN" altLang="en-US" sz="1600" dirty="0">
                  <a:solidFill>
                    <a:srgbClr val="F9F9F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27744" y="2822474"/>
            <a:ext cx="258354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F9F9F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F9F9F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30020" y="724536"/>
            <a:ext cx="549021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小溪说：</a:t>
            </a: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昨天，他曾路过这里，</a:t>
            </a: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抱着迷路的孩子，</a:t>
            </a: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冒着</a:t>
            </a:r>
            <a:r>
              <a:rPr lang="zh-CN" altLang="en-US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蒙蒙的细雨</a:t>
            </a: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。</a:t>
            </a: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瞧，那</a:t>
            </a:r>
            <a:r>
              <a:rPr lang="zh-CN" altLang="en-US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泥泞路上</a:t>
            </a: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的脚窝，就是他留下的足迹。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816" y="2997835"/>
            <a:ext cx="2476500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EEE3D1">
                  <a:alpha val="100000"/>
                </a:srgbClr>
              </a:clrFrom>
              <a:clrTo>
                <a:srgbClr val="EEE3D1">
                  <a:alpha val="100000"/>
                  <a:alpha val="0"/>
                </a:srgbClr>
              </a:clrTo>
            </a:clrChange>
          </a:blip>
          <a:srcRect l="2516" t="7641"/>
          <a:stretch>
            <a:fillRect/>
          </a:stretch>
        </p:blipFill>
        <p:spPr>
          <a:xfrm>
            <a:off x="8136255" y="3697606"/>
            <a:ext cx="3727451" cy="30803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065" y="3697605"/>
            <a:ext cx="2000251" cy="552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1" y="5001260"/>
            <a:ext cx="8128000" cy="182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354" b="3718"/>
          <a:stretch>
            <a:fillRect/>
          </a:stretch>
        </p:blipFill>
        <p:spPr>
          <a:xfrm>
            <a:off x="1360805" y="706756"/>
            <a:ext cx="4915534" cy="483425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226944" y="5675631"/>
            <a:ext cx="3182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蒙蒙的细雨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342" y="726440"/>
            <a:ext cx="5006974" cy="481457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118350" y="5675631"/>
            <a:ext cx="3632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泥泞的小路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EEE3D1">
                  <a:alpha val="100000"/>
                </a:srgbClr>
              </a:clrFrom>
              <a:clrTo>
                <a:srgbClr val="EEE3D1">
                  <a:alpha val="100000"/>
                  <a:alpha val="0"/>
                </a:srgbClr>
              </a:clrTo>
            </a:clrChange>
          </a:blip>
          <a:srcRect l="2516" t="7641"/>
          <a:stretch>
            <a:fillRect/>
          </a:stretch>
        </p:blipFill>
        <p:spPr>
          <a:xfrm>
            <a:off x="8012430" y="1722756"/>
            <a:ext cx="4144011" cy="507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7" y="39371"/>
            <a:ext cx="4575810" cy="42830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6275" y="516255"/>
            <a:ext cx="4364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我会说接着说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4656" y="4655820"/>
            <a:ext cx="74872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en-US" altLang="zh-CN" sz="4000"/>
              <a:t> </a:t>
            </a:r>
            <a:r>
              <a:rPr lang="zh-CN" altLang="en-US" sz="4000"/>
              <a:t>沿着长长的小溪，冒着蒙蒙的细雨，雷锋叔叔</a:t>
            </a:r>
            <a:r>
              <a:rPr lang="en-US" altLang="zh-CN" sz="4000"/>
              <a:t>……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l="1354" b="3718"/>
          <a:stretch>
            <a:fillRect/>
          </a:stretch>
        </p:blipFill>
        <p:spPr>
          <a:xfrm>
            <a:off x="4756149" y="1722756"/>
            <a:ext cx="3256281" cy="259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"/>
          <p:cNvSpPr>
            <a:spLocks noEditPoints="1"/>
          </p:cNvSpPr>
          <p:nvPr/>
        </p:nvSpPr>
        <p:spPr bwMode="auto">
          <a:xfrm>
            <a:off x="10564813" y="3666174"/>
            <a:ext cx="1771650" cy="1768475"/>
          </a:xfrm>
          <a:custGeom>
            <a:avLst/>
            <a:gdLst>
              <a:gd name="T0" fmla="*/ 678532108 w 360"/>
              <a:gd name="T1" fmla="*/ 2147483646 h 360"/>
              <a:gd name="T2" fmla="*/ 339266054 w 360"/>
              <a:gd name="T3" fmla="*/ 2147483646 h 360"/>
              <a:gd name="T4" fmla="*/ 751228813 w 360"/>
              <a:gd name="T5" fmla="*/ 2147483646 h 360"/>
              <a:gd name="T6" fmla="*/ 726996578 w 360"/>
              <a:gd name="T7" fmla="*/ 2147483646 h 360"/>
              <a:gd name="T8" fmla="*/ 1066262631 w 360"/>
              <a:gd name="T9" fmla="*/ 2147483646 h 360"/>
              <a:gd name="T10" fmla="*/ 1114727101 w 360"/>
              <a:gd name="T11" fmla="*/ 2147483646 h 360"/>
              <a:gd name="T12" fmla="*/ 1550927016 w 360"/>
              <a:gd name="T13" fmla="*/ 1954783841 h 360"/>
              <a:gd name="T14" fmla="*/ 1623628643 w 360"/>
              <a:gd name="T15" fmla="*/ 1375588629 h 360"/>
              <a:gd name="T16" fmla="*/ 2147483646 w 360"/>
              <a:gd name="T17" fmla="*/ 1303189228 h 360"/>
              <a:gd name="T18" fmla="*/ 2147483646 w 360"/>
              <a:gd name="T19" fmla="*/ 1013591621 h 360"/>
              <a:gd name="T20" fmla="*/ 2147483646 w 360"/>
              <a:gd name="T21" fmla="*/ 820528188 h 360"/>
              <a:gd name="T22" fmla="*/ 2147483646 w 360"/>
              <a:gd name="T23" fmla="*/ 699859244 h 360"/>
              <a:gd name="T24" fmla="*/ 2147483646 w 360"/>
              <a:gd name="T25" fmla="*/ 555060441 h 360"/>
              <a:gd name="T26" fmla="*/ 2147483646 w 360"/>
              <a:gd name="T27" fmla="*/ 506795811 h 360"/>
              <a:gd name="T28" fmla="*/ 2147483646 w 360"/>
              <a:gd name="T29" fmla="*/ 675729385 h 360"/>
              <a:gd name="T30" fmla="*/ 2147483646 w 360"/>
              <a:gd name="T31" fmla="*/ 386131779 h 360"/>
              <a:gd name="T32" fmla="*/ 2147483646 w 360"/>
              <a:gd name="T33" fmla="*/ 748128787 h 360"/>
              <a:gd name="T34" fmla="*/ 2147483646 w 360"/>
              <a:gd name="T35" fmla="*/ 820528188 h 360"/>
              <a:gd name="T36" fmla="*/ 2147483646 w 360"/>
              <a:gd name="T37" fmla="*/ 1158390424 h 360"/>
              <a:gd name="T38" fmla="*/ 2147483646 w 360"/>
              <a:gd name="T39" fmla="*/ 1351453858 h 360"/>
              <a:gd name="T40" fmla="*/ 2147483646 w 360"/>
              <a:gd name="T41" fmla="*/ 1520387432 h 360"/>
              <a:gd name="T42" fmla="*/ 2147483646 w 360"/>
              <a:gd name="T43" fmla="*/ 1858254581 h 360"/>
              <a:gd name="T44" fmla="*/ 2147483646 w 360"/>
              <a:gd name="T45" fmla="*/ 2075452785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059823636 w 360"/>
              <a:gd name="T95" fmla="*/ 2147483646 h 360"/>
              <a:gd name="T96" fmla="*/ 1987126931 w 360"/>
              <a:gd name="T97" fmla="*/ 2147483646 h 360"/>
              <a:gd name="T98" fmla="*/ 1308594824 w 360"/>
              <a:gd name="T99" fmla="*/ 2147483646 h 360"/>
              <a:gd name="T100" fmla="*/ 1284362589 w 360"/>
              <a:gd name="T101" fmla="*/ 2147483646 h 360"/>
              <a:gd name="T102" fmla="*/ 896632065 w 360"/>
              <a:gd name="T103" fmla="*/ 2147483646 h 360"/>
              <a:gd name="T104" fmla="*/ 896632065 w 360"/>
              <a:gd name="T105" fmla="*/ 2147483646 h 360"/>
              <a:gd name="T106" fmla="*/ 436199915 w 360"/>
              <a:gd name="T107" fmla="*/ 2147483646 h 360"/>
              <a:gd name="T108" fmla="*/ 726996578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Freeform 4"/>
          <p:cNvSpPr>
            <a:spLocks noEditPoints="1"/>
          </p:cNvSpPr>
          <p:nvPr/>
        </p:nvSpPr>
        <p:spPr bwMode="auto">
          <a:xfrm>
            <a:off x="9606915" y="2822575"/>
            <a:ext cx="1546226" cy="1544638"/>
          </a:xfrm>
          <a:custGeom>
            <a:avLst/>
            <a:gdLst>
              <a:gd name="T0" fmla="*/ 606302398 w 314"/>
              <a:gd name="T1" fmla="*/ 2147483646 h 314"/>
              <a:gd name="T2" fmla="*/ 291025151 w 314"/>
              <a:gd name="T3" fmla="*/ 2147483646 h 314"/>
              <a:gd name="T4" fmla="*/ 679058686 w 314"/>
              <a:gd name="T5" fmla="*/ 2147483646 h 314"/>
              <a:gd name="T6" fmla="*/ 630554494 w 314"/>
              <a:gd name="T7" fmla="*/ 2147483646 h 314"/>
              <a:gd name="T8" fmla="*/ 945831742 w 314"/>
              <a:gd name="T9" fmla="*/ 2147483646 h 314"/>
              <a:gd name="T10" fmla="*/ 994340858 w 314"/>
              <a:gd name="T11" fmla="*/ 1935578991 h 314"/>
              <a:gd name="T12" fmla="*/ 1358122297 w 314"/>
              <a:gd name="T13" fmla="*/ 1693631617 h 314"/>
              <a:gd name="T14" fmla="*/ 1430878585 w 314"/>
              <a:gd name="T15" fmla="*/ 1185544100 h 314"/>
              <a:gd name="T16" fmla="*/ 2037180983 w 314"/>
              <a:gd name="T17" fmla="*/ 1137153641 h 314"/>
              <a:gd name="T18" fmla="*/ 2134189367 w 314"/>
              <a:gd name="T19" fmla="*/ 871008578 h 314"/>
              <a:gd name="T20" fmla="*/ 2147483646 w 314"/>
              <a:gd name="T21" fmla="*/ 701649352 h 314"/>
              <a:gd name="T22" fmla="*/ 2147483646 w 314"/>
              <a:gd name="T23" fmla="*/ 604868435 h 314"/>
              <a:gd name="T24" fmla="*/ 2147483646 w 314"/>
              <a:gd name="T25" fmla="*/ 459701978 h 314"/>
              <a:gd name="T26" fmla="*/ 2147483646 w 314"/>
              <a:gd name="T27" fmla="*/ 435504289 h 314"/>
              <a:gd name="T28" fmla="*/ 2147483646 w 314"/>
              <a:gd name="T29" fmla="*/ 580675665 h 314"/>
              <a:gd name="T30" fmla="*/ 2147483646 w 314"/>
              <a:gd name="T31" fmla="*/ 338728291 h 314"/>
              <a:gd name="T32" fmla="*/ 2147483646 w 314"/>
              <a:gd name="T33" fmla="*/ 653258893 h 314"/>
              <a:gd name="T34" fmla="*/ 2147483646 w 314"/>
              <a:gd name="T35" fmla="*/ 701649352 h 314"/>
              <a:gd name="T36" fmla="*/ 2147483646 w 314"/>
              <a:gd name="T37" fmla="*/ 1016179954 h 314"/>
              <a:gd name="T38" fmla="*/ 2147483646 w 314"/>
              <a:gd name="T39" fmla="*/ 1185544100 h 314"/>
              <a:gd name="T40" fmla="*/ 2147483646 w 314"/>
              <a:gd name="T41" fmla="*/ 1330710556 h 314"/>
              <a:gd name="T42" fmla="*/ 2147483646 w 314"/>
              <a:gd name="T43" fmla="*/ 1621048389 h 314"/>
              <a:gd name="T44" fmla="*/ 2147483646 w 314"/>
              <a:gd name="T45" fmla="*/ 1814605304 h 314"/>
              <a:gd name="T46" fmla="*/ 2147483646 w 314"/>
              <a:gd name="T47" fmla="*/ 2147483646 h 314"/>
              <a:gd name="T48" fmla="*/ 2147483646 w 314"/>
              <a:gd name="T49" fmla="*/ 2147483646 h 314"/>
              <a:gd name="T50" fmla="*/ 2147483646 w 314"/>
              <a:gd name="T51" fmla="*/ 2147483646 h 314"/>
              <a:gd name="T52" fmla="*/ 2147483646 w 314"/>
              <a:gd name="T53" fmla="*/ 2147483646 h 314"/>
              <a:gd name="T54" fmla="*/ 2147483646 w 314"/>
              <a:gd name="T55" fmla="*/ 2147483646 h 314"/>
              <a:gd name="T56" fmla="*/ 2147483646 w 314"/>
              <a:gd name="T57" fmla="*/ 2147483646 h 314"/>
              <a:gd name="T58" fmla="*/ 2147483646 w 314"/>
              <a:gd name="T59" fmla="*/ 2147483646 h 314"/>
              <a:gd name="T60" fmla="*/ 2147483646 w 314"/>
              <a:gd name="T61" fmla="*/ 2147483646 h 314"/>
              <a:gd name="T62" fmla="*/ 2147483646 w 314"/>
              <a:gd name="T63" fmla="*/ 2147483646 h 314"/>
              <a:gd name="T64" fmla="*/ 2147483646 w 314"/>
              <a:gd name="T65" fmla="*/ 2147483646 h 314"/>
              <a:gd name="T66" fmla="*/ 2147483646 w 314"/>
              <a:gd name="T67" fmla="*/ 2147483646 h 314"/>
              <a:gd name="T68" fmla="*/ 2147483646 w 314"/>
              <a:gd name="T69" fmla="*/ 2147483646 h 314"/>
              <a:gd name="T70" fmla="*/ 2147483646 w 314"/>
              <a:gd name="T71" fmla="*/ 2147483646 h 314"/>
              <a:gd name="T72" fmla="*/ 2147483646 w 314"/>
              <a:gd name="T73" fmla="*/ 2147483646 h 314"/>
              <a:gd name="T74" fmla="*/ 2147483646 w 314"/>
              <a:gd name="T75" fmla="*/ 2147483646 h 314"/>
              <a:gd name="T76" fmla="*/ 2147483646 w 314"/>
              <a:gd name="T77" fmla="*/ 2147483646 h 314"/>
              <a:gd name="T78" fmla="*/ 2147483646 w 314"/>
              <a:gd name="T79" fmla="*/ 2147483646 h 314"/>
              <a:gd name="T80" fmla="*/ 2147483646 w 314"/>
              <a:gd name="T81" fmla="*/ 2147483646 h 314"/>
              <a:gd name="T82" fmla="*/ 2147483646 w 314"/>
              <a:gd name="T83" fmla="*/ 2147483646 h 314"/>
              <a:gd name="T84" fmla="*/ 2147483646 w 314"/>
              <a:gd name="T85" fmla="*/ 2147483646 h 314"/>
              <a:gd name="T86" fmla="*/ 2147483646 w 314"/>
              <a:gd name="T87" fmla="*/ 2147483646 h 314"/>
              <a:gd name="T88" fmla="*/ 2147483646 w 314"/>
              <a:gd name="T89" fmla="*/ 2147483646 h 314"/>
              <a:gd name="T90" fmla="*/ 2147483646 w 314"/>
              <a:gd name="T91" fmla="*/ 2147483646 h 314"/>
              <a:gd name="T92" fmla="*/ 2147483646 w 314"/>
              <a:gd name="T93" fmla="*/ 2147483646 h 314"/>
              <a:gd name="T94" fmla="*/ 1794660024 w 314"/>
              <a:gd name="T95" fmla="*/ 2147483646 h 314"/>
              <a:gd name="T96" fmla="*/ 1721903736 w 314"/>
              <a:gd name="T97" fmla="*/ 2147483646 h 314"/>
              <a:gd name="T98" fmla="*/ 1139853433 w 314"/>
              <a:gd name="T99" fmla="*/ 2147483646 h 314"/>
              <a:gd name="T100" fmla="*/ 1115601338 w 314"/>
              <a:gd name="T101" fmla="*/ 2147483646 h 314"/>
              <a:gd name="T102" fmla="*/ 776067070 w 314"/>
              <a:gd name="T103" fmla="*/ 2147483646 h 314"/>
              <a:gd name="T104" fmla="*/ 776067070 w 314"/>
              <a:gd name="T105" fmla="*/ 2147483646 h 314"/>
              <a:gd name="T106" fmla="*/ 363781439 w 314"/>
              <a:gd name="T107" fmla="*/ 2147483646 h 314"/>
              <a:gd name="T108" fmla="*/ 630554494 w 314"/>
              <a:gd name="T109" fmla="*/ 2147483646 h 314"/>
              <a:gd name="T110" fmla="*/ 2147483646 w 314"/>
              <a:gd name="T111" fmla="*/ 2147483646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0306027" y="5206683"/>
            <a:ext cx="1773237" cy="1771650"/>
          </a:xfrm>
          <a:custGeom>
            <a:avLst/>
            <a:gdLst>
              <a:gd name="T0" fmla="*/ 727647803 w 360"/>
              <a:gd name="T1" fmla="*/ 2147483646 h 360"/>
              <a:gd name="T2" fmla="*/ 436590652 w 360"/>
              <a:gd name="T3" fmla="*/ 2147483646 h 360"/>
              <a:gd name="T4" fmla="*/ 897435246 w 360"/>
              <a:gd name="T5" fmla="*/ 2147483646 h 360"/>
              <a:gd name="T6" fmla="*/ 921689187 w 360"/>
              <a:gd name="T7" fmla="*/ 2147483646 h 360"/>
              <a:gd name="T8" fmla="*/ 1309767030 w 360"/>
              <a:gd name="T9" fmla="*/ 2147483646 h 360"/>
              <a:gd name="T10" fmla="*/ 1431041664 w 360"/>
              <a:gd name="T11" fmla="*/ 1815365464 h 360"/>
              <a:gd name="T12" fmla="*/ 1891886258 w 360"/>
              <a:gd name="T13" fmla="*/ 1597521411 h 360"/>
              <a:gd name="T14" fmla="*/ 2037414833 w 360"/>
              <a:gd name="T15" fmla="*/ 1040809926 h 360"/>
              <a:gd name="T16" fmla="*/ 2147483646 w 360"/>
              <a:gd name="T17" fmla="*/ 1065012634 h 360"/>
              <a:gd name="T18" fmla="*/ 2147483646 w 360"/>
              <a:gd name="T19" fmla="*/ 774555538 h 360"/>
              <a:gd name="T20" fmla="*/ 2147483646 w 360"/>
              <a:gd name="T21" fmla="*/ 629324529 h 360"/>
              <a:gd name="T22" fmla="*/ 2147483646 w 360"/>
              <a:gd name="T23" fmla="*/ 580919114 h 360"/>
              <a:gd name="T24" fmla="*/ 2147483646 w 360"/>
              <a:gd name="T25" fmla="*/ 484098441 h 360"/>
              <a:gd name="T26" fmla="*/ 2147483646 w 360"/>
              <a:gd name="T27" fmla="*/ 508301149 h 360"/>
              <a:gd name="T28" fmla="*/ 2147483646 w 360"/>
              <a:gd name="T29" fmla="*/ 726145201 h 360"/>
              <a:gd name="T30" fmla="*/ 2147483646 w 360"/>
              <a:gd name="T31" fmla="*/ 508301149 h 360"/>
              <a:gd name="T32" fmla="*/ 2147483646 w 360"/>
              <a:gd name="T33" fmla="*/ 919786546 h 360"/>
              <a:gd name="T34" fmla="*/ 2147483646 w 360"/>
              <a:gd name="T35" fmla="*/ 1040809926 h 360"/>
              <a:gd name="T36" fmla="*/ 2147483646 w 360"/>
              <a:gd name="T37" fmla="*/ 1428087695 h 360"/>
              <a:gd name="T38" fmla="*/ 2147483646 w 360"/>
              <a:gd name="T39" fmla="*/ 1670134455 h 360"/>
              <a:gd name="T40" fmla="*/ 2147483646 w 360"/>
              <a:gd name="T41" fmla="*/ 1887978508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34435526 w 360"/>
              <a:gd name="T93" fmla="*/ 2147483646 h 360"/>
              <a:gd name="T94" fmla="*/ 1649336990 w 360"/>
              <a:gd name="T95" fmla="*/ 2147483646 h 360"/>
              <a:gd name="T96" fmla="*/ 1625083049 w 360"/>
              <a:gd name="T97" fmla="*/ 2147483646 h 360"/>
              <a:gd name="T98" fmla="*/ 970197071 w 360"/>
              <a:gd name="T99" fmla="*/ 2147483646 h 360"/>
              <a:gd name="T100" fmla="*/ 1042963821 w 360"/>
              <a:gd name="T101" fmla="*/ 2147483646 h 360"/>
              <a:gd name="T102" fmla="*/ 679139920 w 360"/>
              <a:gd name="T103" fmla="*/ 2147483646 h 360"/>
              <a:gd name="T104" fmla="*/ 751901745 w 360"/>
              <a:gd name="T105" fmla="*/ 2147483646 h 360"/>
              <a:gd name="T106" fmla="*/ 315316018 w 360"/>
              <a:gd name="T107" fmla="*/ 2147483646 h 360"/>
              <a:gd name="T108" fmla="*/ 679139920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rgbClr val="D60000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10469563" y="1421766"/>
            <a:ext cx="1887538" cy="1878013"/>
          </a:xfrm>
          <a:custGeom>
            <a:avLst/>
            <a:gdLst>
              <a:gd name="T0" fmla="*/ 752668932 w 383"/>
              <a:gd name="T1" fmla="*/ 2147483646 h 382"/>
              <a:gd name="T2" fmla="*/ 364196075 w 383"/>
              <a:gd name="T3" fmla="*/ 2147483646 h 382"/>
              <a:gd name="T4" fmla="*/ 825509132 w 383"/>
              <a:gd name="T5" fmla="*/ 2147483646 h 382"/>
              <a:gd name="T6" fmla="*/ 776950641 w 383"/>
              <a:gd name="T7" fmla="*/ 2147483646 h 382"/>
              <a:gd name="T8" fmla="*/ 1165423498 w 383"/>
              <a:gd name="T9" fmla="*/ 2147483646 h 382"/>
              <a:gd name="T10" fmla="*/ 1213981989 w 383"/>
              <a:gd name="T11" fmla="*/ 2147483646 h 382"/>
              <a:gd name="T12" fmla="*/ 1675295046 w 383"/>
              <a:gd name="T13" fmla="*/ 2055037848 h 382"/>
              <a:gd name="T14" fmla="*/ 1748135247 w 383"/>
              <a:gd name="T15" fmla="*/ 1450617555 h 382"/>
              <a:gd name="T16" fmla="*/ 2147483646 w 383"/>
              <a:gd name="T17" fmla="*/ 1378082990 h 382"/>
              <a:gd name="T18" fmla="*/ 2147483646 w 383"/>
              <a:gd name="T19" fmla="*/ 1063786207 h 382"/>
              <a:gd name="T20" fmla="*/ 2147483646 w 383"/>
              <a:gd name="T21" fmla="*/ 846192344 h 382"/>
              <a:gd name="T22" fmla="*/ 2147483646 w 383"/>
              <a:gd name="T23" fmla="*/ 725306319 h 382"/>
              <a:gd name="T24" fmla="*/ 2147483646 w 383"/>
              <a:gd name="T25" fmla="*/ 580247022 h 382"/>
              <a:gd name="T26" fmla="*/ 2147483646 w 383"/>
              <a:gd name="T27" fmla="*/ 531890645 h 382"/>
              <a:gd name="T28" fmla="*/ 2147483646 w 383"/>
              <a:gd name="T29" fmla="*/ 725306319 h 382"/>
              <a:gd name="T30" fmla="*/ 2147483646 w 383"/>
              <a:gd name="T31" fmla="*/ 411009536 h 382"/>
              <a:gd name="T32" fmla="*/ 2147483646 w 383"/>
              <a:gd name="T33" fmla="*/ 797840884 h 382"/>
              <a:gd name="T34" fmla="*/ 2147483646 w 383"/>
              <a:gd name="T35" fmla="*/ 870370533 h 382"/>
              <a:gd name="T36" fmla="*/ 2147483646 w 383"/>
              <a:gd name="T37" fmla="*/ 1233023692 h 382"/>
              <a:gd name="T38" fmla="*/ 2147483646 w 383"/>
              <a:gd name="T39" fmla="*/ 1450617555 h 382"/>
              <a:gd name="T40" fmla="*/ 2147483646 w 383"/>
              <a:gd name="T41" fmla="*/ 1619855040 h 382"/>
              <a:gd name="T42" fmla="*/ 2147483646 w 383"/>
              <a:gd name="T43" fmla="*/ 1982508200 h 382"/>
              <a:gd name="T44" fmla="*/ 2147483646 w 383"/>
              <a:gd name="T45" fmla="*/ 2147483646 h 382"/>
              <a:gd name="T46" fmla="*/ 2147483646 w 383"/>
              <a:gd name="T47" fmla="*/ 2147483646 h 382"/>
              <a:gd name="T48" fmla="*/ 2147483646 w 383"/>
              <a:gd name="T49" fmla="*/ 2147483646 h 382"/>
              <a:gd name="T50" fmla="*/ 2147483646 w 383"/>
              <a:gd name="T51" fmla="*/ 2147483646 h 382"/>
              <a:gd name="T52" fmla="*/ 2147483646 w 383"/>
              <a:gd name="T53" fmla="*/ 2147483646 h 382"/>
              <a:gd name="T54" fmla="*/ 2147483646 w 383"/>
              <a:gd name="T55" fmla="*/ 2147483646 h 382"/>
              <a:gd name="T56" fmla="*/ 2147483646 w 383"/>
              <a:gd name="T57" fmla="*/ 2147483646 h 382"/>
              <a:gd name="T58" fmla="*/ 2147483646 w 383"/>
              <a:gd name="T59" fmla="*/ 2147483646 h 382"/>
              <a:gd name="T60" fmla="*/ 2147483646 w 383"/>
              <a:gd name="T61" fmla="*/ 2147483646 h 382"/>
              <a:gd name="T62" fmla="*/ 2147483646 w 383"/>
              <a:gd name="T63" fmla="*/ 2147483646 h 382"/>
              <a:gd name="T64" fmla="*/ 2147483646 w 383"/>
              <a:gd name="T65" fmla="*/ 2147483646 h 382"/>
              <a:gd name="T66" fmla="*/ 2147483646 w 383"/>
              <a:gd name="T67" fmla="*/ 2147483646 h 382"/>
              <a:gd name="T68" fmla="*/ 2147483646 w 383"/>
              <a:gd name="T69" fmla="*/ 2147483646 h 382"/>
              <a:gd name="T70" fmla="*/ 2147483646 w 383"/>
              <a:gd name="T71" fmla="*/ 2147483646 h 382"/>
              <a:gd name="T72" fmla="*/ 2147483646 w 383"/>
              <a:gd name="T73" fmla="*/ 2147483646 h 382"/>
              <a:gd name="T74" fmla="*/ 2147483646 w 383"/>
              <a:gd name="T75" fmla="*/ 2147483646 h 382"/>
              <a:gd name="T76" fmla="*/ 2147483646 w 383"/>
              <a:gd name="T77" fmla="*/ 2147483646 h 382"/>
              <a:gd name="T78" fmla="*/ 2147483646 w 383"/>
              <a:gd name="T79" fmla="*/ 2147483646 h 382"/>
              <a:gd name="T80" fmla="*/ 2147483646 w 383"/>
              <a:gd name="T81" fmla="*/ 2147483646 h 382"/>
              <a:gd name="T82" fmla="*/ 2147483646 w 383"/>
              <a:gd name="T83" fmla="*/ 2147483646 h 382"/>
              <a:gd name="T84" fmla="*/ 2147483646 w 383"/>
              <a:gd name="T85" fmla="*/ 2147483646 h 382"/>
              <a:gd name="T86" fmla="*/ 2147483646 w 383"/>
              <a:gd name="T87" fmla="*/ 2147483646 h 382"/>
              <a:gd name="T88" fmla="*/ 2147483646 w 383"/>
              <a:gd name="T89" fmla="*/ 2147483646 h 382"/>
              <a:gd name="T90" fmla="*/ 2147483646 w 383"/>
              <a:gd name="T91" fmla="*/ 2147483646 h 382"/>
              <a:gd name="T92" fmla="*/ 2147483646 w 383"/>
              <a:gd name="T93" fmla="*/ 2147483646 h 382"/>
              <a:gd name="T94" fmla="*/ 2147483646 w 383"/>
              <a:gd name="T95" fmla="*/ 2147483646 h 382"/>
              <a:gd name="T96" fmla="*/ 2112331322 w 383"/>
              <a:gd name="T97" fmla="*/ 2147483646 h 382"/>
              <a:gd name="T98" fmla="*/ 1383939171 w 383"/>
              <a:gd name="T99" fmla="*/ 2147483646 h 382"/>
              <a:gd name="T100" fmla="*/ 1383939171 w 383"/>
              <a:gd name="T101" fmla="*/ 2147483646 h 382"/>
              <a:gd name="T102" fmla="*/ 946907824 w 383"/>
              <a:gd name="T103" fmla="*/ 2147483646 h 382"/>
              <a:gd name="T104" fmla="*/ 971184605 w 383"/>
              <a:gd name="T105" fmla="*/ 2147483646 h 382"/>
              <a:gd name="T106" fmla="*/ 461313057 w 383"/>
              <a:gd name="T107" fmla="*/ 2147483646 h 382"/>
              <a:gd name="T108" fmla="*/ 801227423 w 383"/>
              <a:gd name="T109" fmla="*/ 2147483646 h 382"/>
              <a:gd name="T110" fmla="*/ 2147483646 w 383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rgbClr val="D60000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35" name="Group 15"/>
          <p:cNvGrpSpPr/>
          <p:nvPr/>
        </p:nvGrpSpPr>
        <p:grpSpPr>
          <a:xfrm>
            <a:off x="11260881" y="1975481"/>
            <a:ext cx="374651" cy="580503"/>
            <a:chOff x="619125" y="4081463"/>
            <a:chExt cx="288925" cy="447675"/>
          </a:xfrm>
          <a:solidFill>
            <a:srgbClr val="D60000"/>
          </a:solidFill>
        </p:grpSpPr>
        <p:sp>
          <p:nvSpPr>
            <p:cNvPr id="36" name="Freeform 5"/>
            <p:cNvSpPr/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0" name="Group 20"/>
          <p:cNvGrpSpPr/>
          <p:nvPr/>
        </p:nvGrpSpPr>
        <p:grpSpPr>
          <a:xfrm>
            <a:off x="11194311" y="4299375"/>
            <a:ext cx="504825" cy="531813"/>
            <a:chOff x="2513013" y="2098675"/>
            <a:chExt cx="504825" cy="531813"/>
          </a:xfrm>
          <a:solidFill>
            <a:srgbClr val="FFC000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oup 24"/>
          <p:cNvGrpSpPr/>
          <p:nvPr/>
        </p:nvGrpSpPr>
        <p:grpSpPr>
          <a:xfrm>
            <a:off x="10923163" y="5851524"/>
            <a:ext cx="619125" cy="482600"/>
            <a:chOff x="6094412" y="4918075"/>
            <a:chExt cx="619126" cy="482600"/>
          </a:xfrm>
          <a:solidFill>
            <a:srgbClr val="D60000"/>
          </a:solidFill>
        </p:grpSpPr>
        <p:sp>
          <p:nvSpPr>
            <p:cNvPr id="45" name="Freeform 15"/>
            <p:cNvSpPr/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28"/>
          <p:cNvGrpSpPr/>
          <p:nvPr/>
        </p:nvGrpSpPr>
        <p:grpSpPr>
          <a:xfrm>
            <a:off x="10221596" y="3382434"/>
            <a:ext cx="368300" cy="366542"/>
            <a:chOff x="7886700" y="4848225"/>
            <a:chExt cx="665163" cy="661988"/>
          </a:xfrm>
          <a:solidFill>
            <a:srgbClr val="FFC000"/>
          </a:solidFill>
        </p:grpSpPr>
        <p:sp>
          <p:nvSpPr>
            <p:cNvPr id="49" name="Freeform 21"/>
            <p:cNvSpPr/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515112" y="434976"/>
            <a:ext cx="7759700" cy="664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顺着弯弯的小路，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寻找雷锋叔叔的足迹。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雷锋叔叔，你在哪里，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你在哪里？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小路说：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昨天，他曾路过这里，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背着年迈的大娘，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踏着路上的</a:t>
            </a: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荆棘</a:t>
            </a: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。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瞧，那花瓣上</a:t>
            </a:r>
            <a:r>
              <a:rPr lang="zh-CN" altLang="en-US" sz="32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晶莹的露珠</a:t>
            </a: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，</a:t>
            </a:r>
          </a:p>
          <a:p>
            <a:pPr algn="l" defTabSz="121666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就是他洒下的汗滴。</a:t>
            </a:r>
          </a:p>
          <a:p>
            <a:pPr algn="l" defTabSz="1216660">
              <a:spcBef>
                <a:spcPct val="20000"/>
              </a:spcBef>
              <a:defRPr/>
            </a:pPr>
            <a:endParaRPr lang="zh-CN" altLang="en-US" sz="4000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Arial" panose="020B0604020202020204" pitchFamily="34" charset="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4986" y="-381871"/>
            <a:ext cx="2493083" cy="2460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321" y="4642486"/>
            <a:ext cx="828676" cy="46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665" y="5207000"/>
            <a:ext cx="2019300" cy="5143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294122" y="593726"/>
            <a:ext cx="864869" cy="5542915"/>
            <a:chOff x="9912" y="604"/>
            <a:chExt cx="1362" cy="8729"/>
          </a:xfrm>
        </p:grpSpPr>
        <p:sp>
          <p:nvSpPr>
            <p:cNvPr id="4" name="右大括号 3"/>
            <p:cNvSpPr/>
            <p:nvPr/>
          </p:nvSpPr>
          <p:spPr>
            <a:xfrm>
              <a:off x="9913" y="4481"/>
              <a:ext cx="1361" cy="4852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右大括号 4"/>
            <p:cNvSpPr/>
            <p:nvPr/>
          </p:nvSpPr>
          <p:spPr>
            <a:xfrm>
              <a:off x="9912" y="604"/>
              <a:ext cx="1362" cy="2854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158990" y="690245"/>
            <a:ext cx="11112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问</a:t>
            </a:r>
          </a:p>
        </p:txBody>
      </p:sp>
      <p:sp>
        <p:nvSpPr>
          <p:cNvPr id="8" name="矩形 7"/>
          <p:cNvSpPr/>
          <p:nvPr/>
        </p:nvSpPr>
        <p:spPr>
          <a:xfrm>
            <a:off x="7296149" y="4008121"/>
            <a:ext cx="11112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答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811</Words>
  <Application>WPS 演示</Application>
  <PresentationFormat>自定义</PresentationFormat>
  <Paragraphs>137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Windows User</cp:lastModifiedBy>
  <cp:revision>1</cp:revision>
  <dcterms:created xsi:type="dcterms:W3CDTF">2017-08-01T11:52:00Z</dcterms:created>
  <dcterms:modified xsi:type="dcterms:W3CDTF">2018-01-16T12:52:43Z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