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34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1074" y="-144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  <a:pPr/>
              <a:t>2018/8/10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  <a:pPr/>
              <a:t>2018/8/10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  <a:pPr/>
              <a:t>2018/8/10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11" Type="http://schemas.openxmlformats.org/officeDocument/2006/relationships/image" Target="../media/image5.png"/><Relationship Id="rId5" Type="http://schemas.openxmlformats.org/officeDocument/2006/relationships/image" Target="../media/image3.png"/><Relationship Id="rId10" Type="http://schemas.openxmlformats.org/officeDocument/2006/relationships/image" Target="../media/image4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11" Type="http://schemas.openxmlformats.org/officeDocument/2006/relationships/image" Target="../media/image5.png"/><Relationship Id="rId5" Type="http://schemas.openxmlformats.org/officeDocument/2006/relationships/image" Target="../media/image3.png"/><Relationship Id="rId10" Type="http://schemas.openxmlformats.org/officeDocument/2006/relationships/image" Target="../media/image4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7874" y="4000859"/>
            <a:ext cx="1221693" cy="195324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942256" y="2022240"/>
            <a:ext cx="644842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70AD47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5  </a:t>
            </a:r>
            <a:r>
              <a:rPr lang="zh-CN" altLang="en-US" sz="4400" b="1" dirty="0">
                <a:solidFill>
                  <a:srgbClr val="70AD47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铺满金色巴掌的水泥道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5278" y="3791971"/>
            <a:ext cx="1271702" cy="164882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9059984" y="4741762"/>
            <a:ext cx="844488" cy="1540756"/>
            <a:chOff x="162845" y="5707378"/>
            <a:chExt cx="325664" cy="968472"/>
          </a:xfrm>
        </p:grpSpPr>
        <p:grpSp>
          <p:nvGrpSpPr>
            <p:cNvPr id="21" name="组合 20"/>
            <p:cNvGrpSpPr/>
            <p:nvPr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rcRect r="38168" b="53720"/>
          <a:stretch>
            <a:fillRect/>
          </a:stretch>
        </p:blipFill>
        <p:spPr>
          <a:xfrm>
            <a:off x="9230792" y="4849194"/>
            <a:ext cx="2960074" cy="1958846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41600">
            <a:off x="3267518" y="4359894"/>
            <a:ext cx="4808057" cy="198390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560771" y="1889824"/>
            <a:ext cx="2626553" cy="4398369"/>
            <a:chOff x="-1069264" y="279594"/>
            <a:chExt cx="3473954" cy="5817409"/>
          </a:xfrm>
        </p:grpSpPr>
        <p:grpSp>
          <p:nvGrpSpPr>
            <p:cNvPr id="16" name="组合 15"/>
            <p:cNvGrpSpPr/>
            <p:nvPr/>
          </p:nvGrpSpPr>
          <p:grpSpPr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6304" y="2732006"/>
                <a:ext cx="806034" cy="31534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7147" y="68071"/>
                <a:ext cx="414148" cy="32449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866" y="409470"/>
                <a:ext cx="648543" cy="2514505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344" y="820311"/>
                <a:ext cx="861403" cy="169279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8763" y="367483"/>
                <a:ext cx="647173" cy="8537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746" y="4385950"/>
                <a:ext cx="699364" cy="95767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8360" y="4516315"/>
                <a:ext cx="434267" cy="68547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0605" y="434587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人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6918" y="472109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口</a:t>
                </a: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7197" y="5041719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手</a:t>
                </a: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388028" y="5386270"/>
                <a:ext cx="341406" cy="408467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19907" y="5257930"/>
                <a:ext cx="341406" cy="40237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771261" y="5465022"/>
                <a:ext cx="341406" cy="408467"/>
              </a:xfrm>
              <a:prstGeom prst="rect">
                <a:avLst/>
              </a:prstGeom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879" y="3858678"/>
                <a:ext cx="434667" cy="55776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716" y="3356847"/>
                <a:ext cx="334092" cy="557608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8197" y="158640"/>
                <a:ext cx="430066" cy="3048970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7573" y="2726002"/>
                <a:ext cx="560244" cy="661441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797" y="2236718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8628" y="1973441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09352" y="2495764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510" y="2232854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087" y="2533068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420" y="2858982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勤</a:t>
                </a: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3967" y="3454350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努</a:t>
                </a: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2652" y="3158324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奋</a:t>
                </a: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401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10103" y="3827593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力</a:t>
                </a: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542" y="4495581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9590" y="2692882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4197" y="4393144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92" y="2326626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8300" y="2421725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133" y="2704150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1369" y="2985667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0"/>
          <a:srcRect b="51495"/>
          <a:stretch>
            <a:fillRect/>
          </a:stretch>
        </p:blipFill>
        <p:spPr>
          <a:xfrm>
            <a:off x="-475613" y="5756068"/>
            <a:ext cx="12656734" cy="1161412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1" name="文本框 70"/>
          <p:cNvSpPr txBox="1"/>
          <p:nvPr/>
        </p:nvSpPr>
        <p:spPr>
          <a:xfrm>
            <a:off x="251221" y="25407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70AD47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人教版小学语文三年级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1"/>
          <a:srcRect b="61499"/>
          <a:stretch>
            <a:fillRect/>
          </a:stretch>
        </p:blipFill>
        <p:spPr>
          <a:xfrm>
            <a:off x="8611343" y="5554292"/>
            <a:ext cx="3648140" cy="1357985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49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17447" y="1343355"/>
            <a:ext cx="952055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“铺满金色巴掌的水泥道”，多美的发现啊！你在上学或放</a:t>
            </a:r>
          </a:p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学路上看到了什么样的景色？用几句话写下来吧。</a:t>
            </a:r>
          </a:p>
        </p:txBody>
      </p:sp>
      <p:sp>
        <p:nvSpPr>
          <p:cNvPr id="2" name="矩形 1"/>
          <p:cNvSpPr/>
          <p:nvPr/>
        </p:nvSpPr>
        <p:spPr>
          <a:xfrm>
            <a:off x="1364776" y="2589778"/>
            <a:ext cx="953978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    放学啦，一路走一路堵，路上不断往学校赶来的都是焦急接子女的家长。还有一边走一边和子女嘘寒问暖的温馨场面，这一道道美丽的风景，真让我羡慕不已。忽然想到自己的父母虽然没来接送，但一定在家里准备了丰盛的饭菜，于是加快了回家的脚步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</a:p>
        </p:txBody>
      </p:sp>
      <p:sp>
        <p:nvSpPr>
          <p:cNvPr id="2" name="矩形 1"/>
          <p:cNvSpPr/>
          <p:nvPr/>
        </p:nvSpPr>
        <p:spPr>
          <a:xfrm>
            <a:off x="2372757" y="1214415"/>
            <a:ext cx="744572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dist"/>
            <a:r>
              <a:rPr lang="zh-CN" altLang="en-US" sz="4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根据课文内容填空</a:t>
            </a:r>
          </a:p>
        </p:txBody>
      </p:sp>
      <p:sp>
        <p:nvSpPr>
          <p:cNvPr id="4" name="矩形 3"/>
          <p:cNvSpPr/>
          <p:nvPr/>
        </p:nvSpPr>
        <p:spPr>
          <a:xfrm>
            <a:off x="1289330" y="1990936"/>
            <a:ext cx="9342276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水泥道像（                                          ）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29130" y="2143971"/>
            <a:ext cx="34398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铺上了一块彩色的地毯</a:t>
            </a:r>
          </a:p>
        </p:txBody>
      </p:sp>
      <p:sp>
        <p:nvSpPr>
          <p:cNvPr id="6" name="矩形 5"/>
          <p:cNvSpPr/>
          <p:nvPr/>
        </p:nvSpPr>
        <p:spPr>
          <a:xfrm>
            <a:off x="7133200" y="2980413"/>
            <a:ext cx="2933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一个金色的小巴掌</a:t>
            </a:r>
          </a:p>
        </p:txBody>
      </p:sp>
      <p:sp>
        <p:nvSpPr>
          <p:cNvPr id="7" name="矩形 6"/>
          <p:cNvSpPr/>
          <p:nvPr/>
        </p:nvSpPr>
        <p:spPr>
          <a:xfrm>
            <a:off x="6988924" y="3862618"/>
            <a:ext cx="16110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一片一片</a:t>
            </a:r>
          </a:p>
        </p:txBody>
      </p:sp>
      <p:sp>
        <p:nvSpPr>
          <p:cNvPr id="9" name="矩形 8"/>
          <p:cNvSpPr/>
          <p:nvPr/>
        </p:nvSpPr>
        <p:spPr>
          <a:xfrm>
            <a:off x="2285127" y="3844850"/>
            <a:ext cx="25732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一步一步小心</a:t>
            </a:r>
          </a:p>
        </p:txBody>
      </p:sp>
      <p:sp>
        <p:nvSpPr>
          <p:cNvPr id="3" name="矩形 2"/>
          <p:cNvSpPr/>
          <p:nvPr/>
        </p:nvSpPr>
        <p:spPr>
          <a:xfrm>
            <a:off x="1235581" y="3304611"/>
            <a:ext cx="98652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每一片法国梧桐树的落叶，都像（                               ）。</a:t>
            </a:r>
          </a:p>
        </p:txBody>
      </p:sp>
      <p:sp>
        <p:nvSpPr>
          <p:cNvPr id="10" name="矩形 9"/>
          <p:cNvSpPr/>
          <p:nvPr/>
        </p:nvSpPr>
        <p:spPr>
          <a:xfrm>
            <a:off x="1235581" y="4200060"/>
            <a:ext cx="10205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我（                    ）地走着，（                     ）仔细地数着。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9" grpId="0"/>
      <p:bldP spid="3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</a:p>
        </p:txBody>
      </p:sp>
      <p:sp>
        <p:nvSpPr>
          <p:cNvPr id="2" name="矩形 1"/>
          <p:cNvSpPr/>
          <p:nvPr/>
        </p:nvSpPr>
        <p:spPr>
          <a:xfrm>
            <a:off x="2148651" y="1088212"/>
            <a:ext cx="796784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     拿起画笔，把你家乡的一角画出来，并配上一些文字，大家交流交流。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823" y="3128918"/>
            <a:ext cx="3181350" cy="2286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3598" y="3128918"/>
            <a:ext cx="3686175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4016" y="3128918"/>
            <a:ext cx="3066585" cy="2286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7874" y="4000859"/>
            <a:ext cx="1221693" cy="195324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891999" y="2341477"/>
            <a:ext cx="26100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70AD47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谢谢观看 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5278" y="3791971"/>
            <a:ext cx="1271702" cy="164882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9059984" y="4741762"/>
            <a:ext cx="844488" cy="1540756"/>
            <a:chOff x="162845" y="5707378"/>
            <a:chExt cx="325664" cy="968472"/>
          </a:xfrm>
        </p:grpSpPr>
        <p:grpSp>
          <p:nvGrpSpPr>
            <p:cNvPr id="21" name="组合 20"/>
            <p:cNvGrpSpPr/>
            <p:nvPr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rcRect r="38168" b="53720"/>
          <a:stretch>
            <a:fillRect/>
          </a:stretch>
        </p:blipFill>
        <p:spPr>
          <a:xfrm>
            <a:off x="9230792" y="4849194"/>
            <a:ext cx="2960074" cy="1958846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41600">
            <a:off x="3267518" y="4359894"/>
            <a:ext cx="4808057" cy="198390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560771" y="1889824"/>
            <a:ext cx="2626553" cy="4398369"/>
            <a:chOff x="-1069264" y="279594"/>
            <a:chExt cx="3473954" cy="5817409"/>
          </a:xfrm>
        </p:grpSpPr>
        <p:grpSp>
          <p:nvGrpSpPr>
            <p:cNvPr id="16" name="组合 15"/>
            <p:cNvGrpSpPr/>
            <p:nvPr/>
          </p:nvGrpSpPr>
          <p:grpSpPr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6304" y="2732006"/>
                <a:ext cx="806034" cy="31534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7147" y="68071"/>
                <a:ext cx="414148" cy="32449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866" y="409470"/>
                <a:ext cx="648543" cy="2514505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344" y="820311"/>
                <a:ext cx="861403" cy="169279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8763" y="367483"/>
                <a:ext cx="647173" cy="8537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746" y="4385950"/>
                <a:ext cx="699364" cy="95767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8360" y="4516315"/>
                <a:ext cx="434267" cy="68547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0605" y="434587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人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6918" y="472109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口</a:t>
                </a: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7197" y="5041719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手</a:t>
                </a: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388028" y="5386270"/>
                <a:ext cx="341406" cy="408467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19907" y="5257930"/>
                <a:ext cx="341406" cy="40237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771261" y="5465022"/>
                <a:ext cx="341406" cy="408467"/>
              </a:xfrm>
              <a:prstGeom prst="rect">
                <a:avLst/>
              </a:prstGeom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879" y="3858678"/>
                <a:ext cx="434667" cy="55776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716" y="3356847"/>
                <a:ext cx="334092" cy="557608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8197" y="158640"/>
                <a:ext cx="430066" cy="3048970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7573" y="2726002"/>
                <a:ext cx="560244" cy="661441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797" y="2236718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8628" y="1973441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09352" y="2495764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510" y="2232854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087" y="2533068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420" y="2858982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勤</a:t>
                </a: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3967" y="3454350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努</a:t>
                </a: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2652" y="3158324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奋</a:t>
                </a: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401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10103" y="3827593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力</a:t>
                </a: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542" y="4495581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9590" y="2692882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4197" y="4393144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92" y="2326626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8300" y="2421725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133" y="2704150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1369" y="2985667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0"/>
          <a:srcRect b="51495"/>
          <a:stretch>
            <a:fillRect/>
          </a:stretch>
        </p:blipFill>
        <p:spPr>
          <a:xfrm>
            <a:off x="-475613" y="5756068"/>
            <a:ext cx="12656734" cy="1161412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1" name="文本框 70"/>
          <p:cNvSpPr txBox="1"/>
          <p:nvPr/>
        </p:nvSpPr>
        <p:spPr>
          <a:xfrm>
            <a:off x="251221" y="25407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70AD47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人教版小学语文三年级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1"/>
          <a:srcRect b="61499"/>
          <a:stretch>
            <a:fillRect/>
          </a:stretch>
        </p:blipFill>
        <p:spPr>
          <a:xfrm>
            <a:off x="8611343" y="5554292"/>
            <a:ext cx="3648140" cy="1357985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49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38345" y="2509520"/>
            <a:ext cx="28994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第二课时</a:t>
            </a:r>
          </a:p>
        </p:txBody>
      </p:sp>
      <p:sp>
        <p:nvSpPr>
          <p:cNvPr id="4" name="矩形 3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41961" y="2078554"/>
            <a:ext cx="6240439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读下列词语，并用下列词语说一段话</a:t>
            </a:r>
            <a:endParaRPr lang="en-US" altLang="zh-CN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地毯    铺着    图案    规则    排列</a:t>
            </a:r>
            <a:endParaRPr lang="en-US" altLang="zh-CN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金黄金黄    水泥道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672" y="2078554"/>
            <a:ext cx="3715885" cy="2904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95470" y="919922"/>
            <a:ext cx="6232018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读第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自然段，</a:t>
            </a:r>
            <a:endParaRPr lang="en-US" altLang="zh-CN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endParaRPr lang="en-US" altLang="zh-CN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文中描写的景色，使你想到什么词语？</a:t>
            </a:r>
            <a:endParaRPr lang="en-US" altLang="zh-CN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通过“明朗”一词你体会到什么？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651" y="3224760"/>
            <a:ext cx="3048000" cy="2286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4495470" y="3914747"/>
            <a:ext cx="5024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雨后天晴 </a:t>
            </a:r>
            <a:endParaRPr lang="en-US" altLang="zh-CN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可以体会到作者愉快的心情。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7" name="矩形 6"/>
          <p:cNvSpPr/>
          <p:nvPr/>
        </p:nvSpPr>
        <p:spPr>
          <a:xfrm>
            <a:off x="818050" y="1064527"/>
            <a:ext cx="346583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自读第</a:t>
            </a:r>
            <a:r>
              <a:rPr lang="en-US" altLang="zh-CN" sz="28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8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8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8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自然段：</a:t>
            </a:r>
          </a:p>
        </p:txBody>
      </p:sp>
      <p:sp>
        <p:nvSpPr>
          <p:cNvPr id="8" name="矩形 7"/>
          <p:cNvSpPr/>
          <p:nvPr/>
        </p:nvSpPr>
        <p:spPr>
          <a:xfrm>
            <a:off x="1063959" y="1758547"/>
            <a:ext cx="7953432" cy="1200329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     要求：读准字音，读通句子。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     思考：雨后的景色是怎么样的？</a:t>
            </a:r>
          </a:p>
        </p:txBody>
      </p:sp>
      <p:sp>
        <p:nvSpPr>
          <p:cNvPr id="13" name="矩形 12"/>
          <p:cNvSpPr/>
          <p:nvPr/>
        </p:nvSpPr>
        <p:spPr>
          <a:xfrm>
            <a:off x="1043305" y="3166110"/>
            <a:ext cx="8475980" cy="119888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1..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地面还是潮湿的。</a:t>
            </a:r>
            <a:endParaRPr lang="en-US" altLang="zh-CN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2.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道路两旁的法国梧桐树，掉下了一片片金黄金黄的叶子。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9557" y="2358711"/>
            <a:ext cx="2193471" cy="31606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19731" y="4492214"/>
            <a:ext cx="580644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主要写了潮湿的地面。</a:t>
            </a:r>
            <a:endParaRPr lang="en-US" altLang="zh-CN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梧桐树叶飘落。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 animBg="1"/>
      <p:bldP spid="13" grpId="0" build="p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3" name="矩形 2"/>
          <p:cNvSpPr/>
          <p:nvPr/>
        </p:nvSpPr>
        <p:spPr>
          <a:xfrm>
            <a:off x="1370582" y="1820916"/>
            <a:ext cx="8911311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落满梧桐树叶的水泥道是什么样子的呢？用“</a:t>
            </a:r>
            <a:r>
              <a:rPr lang="en-US" altLang="zh-CN" sz="28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”画出比喻句。</a:t>
            </a:r>
            <a:endParaRPr lang="en-US" altLang="zh-CN" sz="2800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每一片梧桐树叶像什么？</a:t>
            </a:r>
            <a:endParaRPr lang="en-US" altLang="zh-CN" sz="2800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70582" y="4165731"/>
            <a:ext cx="10530266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水泥道像铺上了一块彩色的地毯。把“水泥道”比作“地毯”。</a:t>
            </a:r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每一片法国梧桐树的落叶，都像一个金色的小巴掌，熨帖地、平展地粘在水泥道上。把落叶比作小巴掌。</a:t>
            </a:r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5658" y="984206"/>
            <a:ext cx="34442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读课文第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自然段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7" name="矩形 6"/>
          <p:cNvSpPr/>
          <p:nvPr/>
        </p:nvSpPr>
        <p:spPr>
          <a:xfrm>
            <a:off x="851210" y="1054471"/>
            <a:ext cx="385714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自读第</a:t>
            </a:r>
            <a:r>
              <a:rPr lang="en-US" altLang="zh-CN" sz="28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10~13</a:t>
            </a:r>
            <a:r>
              <a:rPr lang="zh-CN" altLang="en-US" sz="28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自然段：</a:t>
            </a:r>
          </a:p>
        </p:txBody>
      </p:sp>
      <p:sp>
        <p:nvSpPr>
          <p:cNvPr id="8" name="矩形 7"/>
          <p:cNvSpPr/>
          <p:nvPr/>
        </p:nvSpPr>
        <p:spPr>
          <a:xfrm>
            <a:off x="1235581" y="1577691"/>
            <a:ext cx="8496248" cy="2677656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     要求：读准字音，读通句子。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     思考：句子“你瞧，这多像两只棕红色的小鸟，在秋天金黄的叶丛间，愉快地蹦跳着、歌唱着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”是把什么比作什么？</a:t>
            </a:r>
          </a:p>
        </p:txBody>
      </p:sp>
      <p:sp>
        <p:nvSpPr>
          <p:cNvPr id="13" name="矩形 12"/>
          <p:cNvSpPr/>
          <p:nvPr/>
        </p:nvSpPr>
        <p:spPr>
          <a:xfrm>
            <a:off x="1235581" y="4504470"/>
            <a:ext cx="7995051" cy="1308884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这一比喻句，把雨靴比作小鸟，写出作者愉快的心情。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31829" y="3458964"/>
            <a:ext cx="1975257" cy="21147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11" name="矩形 10"/>
          <p:cNvSpPr/>
          <p:nvPr/>
        </p:nvSpPr>
        <p:spPr>
          <a:xfrm>
            <a:off x="1834752" y="1260577"/>
            <a:ext cx="887874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3000"/>
              </a:spcBef>
              <a:buClr>
                <a:srgbClr val="0070C0"/>
              </a:buClr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思考：“一夜秋风，一夜秋雨。”在文章的开头和结尾都有，这样的写法是什么？有什么好处？</a:t>
            </a:r>
            <a:endParaRPr lang="en-US" altLang="zh-CN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87860" y="3590443"/>
            <a:ext cx="786176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这叫做首尾呼应。好处：结构更加紧密，严谨，内容更加完整；强调主题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加深印象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引起共鸣。好处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结构严谨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自然明确。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48575" y="1490213"/>
            <a:ext cx="7707086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    作者写一场秋雨过后，梧桐树叶落满水泥道，作者发现的美丽景色。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36765" y="3216972"/>
            <a:ext cx="70253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这个世界不是缺少美，而是缺少发现美的眼睛。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罗丹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48651" y="4562868"/>
            <a:ext cx="7159122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观察，观察，在观察。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巴甫洛夫</a:t>
            </a:r>
            <a:endParaRPr lang="en-US" altLang="zh-CN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</a:t>
            </a:r>
            <a:endParaRPr lang="zh-CN" altLang="en-US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678</Words>
  <Application>Microsoft Office PowerPoint</Application>
  <PresentationFormat>自定义</PresentationFormat>
  <Paragraphs>76</Paragraphs>
  <Slides>13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464</cp:revision>
  <cp:lastPrinted>2018-04-06T08:03:00Z</cp:lastPrinted>
  <dcterms:created xsi:type="dcterms:W3CDTF">2016-02-25T11:28:00Z</dcterms:created>
  <dcterms:modified xsi:type="dcterms:W3CDTF">2018-08-10T06:39:27Z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