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62" r:id="rId5"/>
    <p:sldId id="263" r:id="rId6"/>
    <p:sldId id="259" r:id="rId7"/>
    <p:sldId id="260" r:id="rId8"/>
    <p:sldId id="264" r:id="rId9"/>
    <p:sldId id="273" r:id="rId10"/>
    <p:sldId id="274" r:id="rId11"/>
    <p:sldId id="278" r:id="rId12"/>
    <p:sldId id="279" r:id="rId13"/>
    <p:sldId id="280" r:id="rId14"/>
    <p:sldId id="281" r:id="rId15"/>
    <p:sldId id="282" r:id="rId16"/>
    <p:sldId id="265" r:id="rId17"/>
    <p:sldId id="266" r:id="rId18"/>
    <p:sldId id="268" r:id="rId19"/>
    <p:sldId id="290" r:id="rId20"/>
    <p:sldId id="291" r:id="rId21"/>
    <p:sldId id="292" r:id="rId22"/>
    <p:sldId id="25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13.xml"/><Relationship Id="rId8" Type="http://schemas.openxmlformats.org/officeDocument/2006/relationships/image" Target="../media/image7.jpeg"/><Relationship Id="rId7" Type="http://schemas.openxmlformats.org/officeDocument/2006/relationships/slide" Target="slide12.xml"/><Relationship Id="rId6" Type="http://schemas.openxmlformats.org/officeDocument/2006/relationships/image" Target="../media/image6.jpeg"/><Relationship Id="rId5" Type="http://schemas.openxmlformats.org/officeDocument/2006/relationships/slide" Target="slide11.xml"/><Relationship Id="rId4" Type="http://schemas.openxmlformats.org/officeDocument/2006/relationships/image" Target="../media/image5.jpeg"/><Relationship Id="rId3" Type="http://schemas.openxmlformats.org/officeDocument/2006/relationships/slide" Target="slide10.xml"/><Relationship Id="rId2" Type="http://schemas.openxmlformats.org/officeDocument/2006/relationships/image" Target="../media/image4.jpe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.jpeg"/><Relationship Id="rId11" Type="http://schemas.openxmlformats.org/officeDocument/2006/relationships/slide" Target="slide14.xml"/><Relationship Id="rId10" Type="http://schemas.openxmlformats.org/officeDocument/2006/relationships/image" Target="../media/image8.jpeg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图片 5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500174"/>
            <a:ext cx="5524500" cy="17621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57356" y="1643050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暑期集训营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14348" y="1928802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恭喜你获得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HELLO KITTY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橡皮一个！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5" name="图片 4" descr="2186940_20364605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5143512"/>
            <a:ext cx="1363153" cy="13219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1285860"/>
            <a:ext cx="85010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----How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Joy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skirt?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----Her skirt is more beautiful than ________.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her sister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Kate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her sister and Kate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 her sister and Kate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D. her sister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Kate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This is _______ room. The twin sisters like it very much.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Lucy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Lily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Lucy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Lily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C. Lucy and Lily</a:t>
            </a:r>
            <a:r>
              <a:rPr lang="en-US" altLang="zh-CN" sz="28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endParaRPr lang="en-US" altLang="zh-CN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6" name="图片 5" descr="2186940_20364605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5143512"/>
            <a:ext cx="1363153" cy="13219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1214414" y="2214554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请问</a:t>
            </a:r>
            <a:r>
              <a:rPr lang="en-US" altLang="zh-CN" sz="3200" b="1" dirty="0" smtClean="0"/>
              <a:t>be</a:t>
            </a:r>
            <a:r>
              <a:rPr lang="zh-CN" altLang="en-US" sz="3200" b="1" dirty="0" smtClean="0"/>
              <a:t>动词有几个，分别是哪些？</a:t>
            </a:r>
            <a:endParaRPr lang="zh-CN" altLang="en-US" sz="3200" b="1" dirty="0"/>
          </a:p>
        </p:txBody>
      </p:sp>
      <p:pic>
        <p:nvPicPr>
          <p:cNvPr id="5" name="图片 4" descr="2186940_20364605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5143512"/>
            <a:ext cx="1363153" cy="13219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000232" y="2357430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C000"/>
                </a:solidFill>
              </a:rPr>
              <a:t>Love me, love my dog.</a:t>
            </a:r>
            <a:endParaRPr lang="zh-CN" altLang="en-US" sz="4000" dirty="0">
              <a:solidFill>
                <a:srgbClr val="FFC000"/>
              </a:solidFill>
            </a:endParaRPr>
          </a:p>
        </p:txBody>
      </p:sp>
      <p:pic>
        <p:nvPicPr>
          <p:cNvPr id="5" name="图片 4" descr="2186940_20364605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5143512"/>
            <a:ext cx="1363153" cy="13219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43108" y="2000240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</a:rPr>
              <a:t>It’s never too old to learn.</a:t>
            </a:r>
            <a:endParaRPr lang="zh-CN" altLang="en-US" sz="3600" dirty="0">
              <a:solidFill>
                <a:srgbClr val="FFC000"/>
              </a:solidFill>
            </a:endParaRPr>
          </a:p>
        </p:txBody>
      </p:sp>
      <p:pic>
        <p:nvPicPr>
          <p:cNvPr id="6" name="图片 5" descr="2186940_20364605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5143512"/>
            <a:ext cx="1363153" cy="13219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28662" y="1428736"/>
            <a:ext cx="785818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一般疑问句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什么是一般疑问句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Yes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作答的疑问句叫一般疑问句。一般疑问句还有下列特点：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动词、助动词或情态动词开头；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Is your father a teacher?   Does Catherine like animals?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Can Jenny speak French?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00034" y="1285860"/>
            <a:ext cx="8001056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I usually have lunch at school.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→Do you usually have lunch at school?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My father is playing soccer.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→Is your father playing soccer?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如果陈述句中有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some,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则变问句时往往要变成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any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例：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There is some water on the playground.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→Is there any water on the playground?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85786" y="1500174"/>
          <a:ext cx="7286676" cy="2837502"/>
        </p:xfrm>
        <a:graphic>
          <a:graphicData uri="http://schemas.openxmlformats.org/drawingml/2006/table">
            <a:tbl>
              <a:tblPr/>
              <a:tblGrid>
                <a:gridCol w="3729733"/>
                <a:gridCol w="3556943"/>
              </a:tblGrid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when 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什么时间（问时间）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what date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什么日期 问具体日期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6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who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谁（问人）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what place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什么地点问具体地址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whose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谁的 问主人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…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怎么样 问情况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where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在哪里 问地点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old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多大 问年龄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which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哪一个 问选择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many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多少 问数量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why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为什么 问原因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much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多少 问价钱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what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什么 问东西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about …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怎么样 问意见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what time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什么时间 问时间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far 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多远 问路程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what colour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什么颜色 问颜色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long 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多长 问时间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what about…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怎么样 问意见</a:t>
                      </a:r>
                      <a:endParaRPr lang="zh-CN" sz="18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How soon  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多快，多久 问时间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文本框 1"/>
          <p:cNvSpPr txBox="1"/>
          <p:nvPr/>
        </p:nvSpPr>
        <p:spPr>
          <a:xfrm>
            <a:off x="1068705" y="1541780"/>
            <a:ext cx="779399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二、把下列句子改为一般疑问句。</a:t>
            </a:r>
            <a:endParaRPr lang="zh-CN" altLang="en-US"/>
          </a:p>
          <a:p>
            <a:r>
              <a:rPr lang="zh-CN" altLang="en-US"/>
              <a:t>1. We need some masks.__________________                 ______________</a:t>
            </a:r>
            <a:endParaRPr lang="zh-CN" altLang="en-US"/>
          </a:p>
          <a:p>
            <a:r>
              <a:rPr lang="zh-CN" altLang="en-US"/>
              <a:t>2. They like making the puppet.___________________________                 ______</a:t>
            </a:r>
            <a:endParaRPr lang="zh-CN" altLang="en-US"/>
          </a:p>
          <a:p>
            <a:r>
              <a:rPr lang="zh-CN" altLang="en-US"/>
              <a:t>3. Su Hai and Su Yang live in a new house.________________________________________</a:t>
            </a:r>
            <a:endParaRPr lang="zh-CN" altLang="en-US"/>
          </a:p>
          <a:p>
            <a:r>
              <a:rPr lang="zh-CN" altLang="en-US"/>
              <a:t>4.I put a book on my head.___________________________                 ___</a:t>
            </a:r>
            <a:endParaRPr lang="zh-CN" altLang="en-US"/>
          </a:p>
          <a:p>
            <a:r>
              <a:rPr lang="zh-CN" altLang="en-US"/>
              <a:t>5. They sing “In the classroom”together.________________________________________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文本框 1"/>
          <p:cNvSpPr txBox="1"/>
          <p:nvPr/>
        </p:nvSpPr>
        <p:spPr>
          <a:xfrm>
            <a:off x="1068705" y="1541780"/>
            <a:ext cx="7793990" cy="4053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ym typeface="+mn-ea"/>
              </a:rPr>
              <a:t>句型转换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1.He does well in Maths. (改为否定句)                                                                 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2.Mike runs as fast as Ben. （改为一般疑问句）                                                                       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3.I get up at six thirty every day. （用yesterday morning 替换every day）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         ________________                      ______                         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4.Jim is good at English and Maths. （对画线部分提问）                                                 _________   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5. Ben runs fast. I run faster. （两句合并为一句）                                                                   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                                                </a:t>
            </a:r>
            <a:endParaRPr lang="zh-CN" altLang="en-US" sz="2000"/>
          </a:p>
          <a:p>
            <a:endParaRPr lang="en-US" altLang="zh-CN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571604" y="1643050"/>
            <a:ext cx="621510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重点语法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名词所有格的构成及用法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名词在句中表示所有关系、所属关系、动作执行者及动作承受者等意义时常需用所有格形式。名词所有格也称为属格、主格，它主要包括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's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所有格、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所有格和双重所有格三种表现形式。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定义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：表示有生命的东西的名词及某些表示时间、距离、星球、世界、国家等无生命的东西的名词后加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来表示所有关系，叫做名词所有格。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文本框 1"/>
          <p:cNvSpPr txBox="1"/>
          <p:nvPr/>
        </p:nvSpPr>
        <p:spPr>
          <a:xfrm>
            <a:off x="958215" y="684530"/>
            <a:ext cx="7793990" cy="5488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                                                </a:t>
            </a:r>
            <a:endParaRPr lang="zh-CN" altLang="en-US"/>
          </a:p>
          <a:p>
            <a:r>
              <a:rPr lang="en-US" altLang="zh-CN" sz="2400">
                <a:sym typeface="+mn-ea"/>
              </a:rPr>
              <a:t>7.</a:t>
            </a:r>
            <a:r>
              <a:rPr lang="zh-CN" altLang="en-US" sz="2400">
                <a:sym typeface="+mn-ea"/>
              </a:rPr>
              <a:t>He is thirty kilos. （对画线部分提问）                                             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8. Turn right at the third crossing. （改为否定句）                                  _______________  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9. How can I get to the shopping centre? （改为同义句）                _______       ________   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10. Are they American cars? （改为单数）                                                                    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12.   Don’t go along this street. （改为肯定句）                                                               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13.   Give the purse to me. （换一种说法，句意不变）                                                         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14.   The policeman caught the thief. （改问现在进行时）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                                                     </a:t>
            </a:r>
            <a:endParaRPr lang="en-US" altLang="zh-CN" sz="2400"/>
          </a:p>
          <a:p>
            <a:endParaRPr lang="en-US" altLang="zh-CN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2786058"/>
            <a:ext cx="3833820" cy="14763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785794"/>
            <a:ext cx="828680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名词所有格的用法：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一、名词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+  </a:t>
            </a:r>
            <a:r>
              <a:rPr lang="en-US" altLang="zh-CN" sz="2000" b="1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 </a:t>
            </a: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（主要用于有生命的事物）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、单数名词和不以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-s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结尾的复数名词在词尾加</a:t>
            </a:r>
            <a:r>
              <a:rPr lang="zh-CN" altLang="en-US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构成所有格 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例如：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Jimmy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book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（吉米的书）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Jane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schoolbag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（简的书包）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Mark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room 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（马克的房间）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Qianqian</a:t>
            </a:r>
            <a:r>
              <a:rPr lang="en-US" altLang="zh-CN" sz="2000" dirty="0" err="1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mother 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（倩倩的妈妈）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Children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Day(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儿童的节日、六一儿童节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Wuhan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summer is very hot.(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武汉的夏天非常热。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Qianqian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math is very good.(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倩倩的数学很好。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、复数名词以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-s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结尾的只需要加</a:t>
            </a:r>
            <a:r>
              <a:rPr lang="zh-CN" altLang="en-US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构成所有格。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例如：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Twins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father is Mr. Brown. 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双胞胎的爸爸是布朗先生。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Girls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favorite food is ice-cream. 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女孩们最喜欢的食物是冰激凌。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7158" y="428604"/>
            <a:ext cx="8286808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二、名词 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+of +</a:t>
            </a: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名词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如果名词是无生命的，我们通常就要用名词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+of +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名词的结构来表示所有关系。 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例如：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bag of mine= my bag  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我的书包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 name of the girl =the girl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name 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女孩的名字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 window of the bedroom = the bedroom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window(</a:t>
            </a: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卧室的窗户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三、特殊所有格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若一样东西为两人共有，则后一个人名用所有格；如果不是两人共有，而是各有各的，则两个名词都用所有格，且其后名词应为复数。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例如：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This is Tom and Jim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room. 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这是汤姆和吉姆共有的房间。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These are Tom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Jim</a:t>
            </a:r>
            <a:r>
              <a:rPr lang="en-US" altLang="zh-CN" sz="2000" dirty="0" smtClean="0"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rooms. </a:t>
            </a:r>
            <a:endParaRPr lang="en-US" altLang="zh-CN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2878" y="1285860"/>
            <a:ext cx="850112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用所给词的适当形式填空：</a:t>
            </a:r>
            <a:b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1.March 8th is __________Day. (woman).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2.Taking twenty __________(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分钟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exercise every day is good for your health.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3.The shop sells ____________(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妇女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handbags. 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4.Teachers in western countries have a __________(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三个月的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holiday in a year.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5.I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ll give my English teacher a card for ____________Day. (teacher)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6.It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only ten __________walk from the station to the hotel. (minute)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7.It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 __________(hour) ride from here to the museum.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500034" y="857232"/>
            <a:ext cx="84296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----How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Joy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skirt?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----Her skirt is more beautiful than ________.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A.her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sister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Kate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B.her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sister and Kate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C.her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sister and Kate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D.her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sister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and Kate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This is _______ room. The twin sisters like it very much.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A.Lucy</a:t>
            </a:r>
            <a:r>
              <a:rPr lang="en-US" altLang="zh-CN" sz="2400" dirty="0" err="1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 Lily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B.Lucy</a:t>
            </a:r>
            <a:r>
              <a:rPr lang="en-US" altLang="zh-CN" sz="2400" dirty="0" err="1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 Lily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C.Lucy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 Lily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 ______ time, those mountains will be covered with trees, too.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A.few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years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B.a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few years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C.a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few year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D.a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few year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                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We will have a ___________holiday after the exam.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two month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two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month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C. two month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D. two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months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Did you hear the ___________report?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policemen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policemen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C.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policemens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D.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policemens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14314" y="1285860"/>
            <a:ext cx="892968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It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about __________walk from my home.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                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ten minute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ten minutes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C. ten minute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D. ten minutes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This is my dress. That one is ______________.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Mary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Mary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C. sister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D. mother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Every morning Mr. Smith takes a ________ to his office.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20 minutes walk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 20 minute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walk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 20-minutes walk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 20-minute walk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Where is ___________ sweater ? I can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 see it.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  <a:buAutoNum type="alphaUcPeriod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Lucy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B.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Lucys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C. Lucy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endParaRPr lang="en-US" altLang="zh-CN" sz="2400" dirty="0" smtClean="0">
              <a:solidFill>
                <a:srgbClr val="000000"/>
              </a:solidFill>
              <a:latin typeface="Arial"/>
              <a:ea typeface="宋体" pitchFamily="2" charset="-122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__________ mothers made them have piano lessons.</a:t>
            </a:r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A. Peter and Anne      B. Peter’s and Anne’s  C. Peter’s and Anne     D. Peter and Anne’s</a:t>
            </a:r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  <a:buAutoNum type="alphaUcPeriod"/>
            </a:pPr>
            <a:endParaRPr lang="en-US" altLang="zh-CN" sz="2400" dirty="0" smtClean="0">
              <a:solidFill>
                <a:srgbClr val="000000"/>
              </a:solidFill>
              <a:latin typeface="Arial"/>
              <a:ea typeface="宋体" pitchFamily="2" charset="-122"/>
              <a:cs typeface="Times New Roman" pitchFamily="18" charset="0"/>
            </a:endParaRPr>
          </a:p>
          <a:p>
            <a:pPr lvl="0"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Arial"/>
                <a:ea typeface="宋体" pitchFamily="2" charset="-122"/>
                <a:cs typeface="Times New Roman" pitchFamily="18" charset="0"/>
              </a:rPr>
              <a:t>     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3m58PICdwB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91" y="237415"/>
            <a:ext cx="1567679" cy="18233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 descr="44b58PICqdC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285728"/>
            <a:ext cx="1643074" cy="18508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图片 6" descr="46b1OOOPIC76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2" y="285728"/>
            <a:ext cx="1518352" cy="1869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 descr="260082-130G210560318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58" y="3286124"/>
            <a:ext cx="1500198" cy="1699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图片 10" descr="2186940_203646053_2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0430" y="3143248"/>
            <a:ext cx="1571636" cy="1821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图片 11" descr="2186940_205344058_2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572264" y="3286124"/>
            <a:ext cx="1500198" cy="1753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28794" y="1643050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恭喜你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+50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分！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2186940_20364605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5143512"/>
            <a:ext cx="1363153" cy="13219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5436</Words>
  <Application>WPS 演示</Application>
  <PresentationFormat>全屏显示(4:3)</PresentationFormat>
  <Paragraphs>171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THINKPAD T410</dc:creator>
  <cp:lastModifiedBy>HJF</cp:lastModifiedBy>
  <cp:revision>12</cp:revision>
  <dcterms:created xsi:type="dcterms:W3CDTF">2016-07-07T01:39:00Z</dcterms:created>
  <dcterms:modified xsi:type="dcterms:W3CDTF">2016-07-07T16:27:41Z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