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525" r:id="rId3"/>
    <p:sldId id="618" r:id="rId4"/>
    <p:sldId id="619" r:id="rId5"/>
    <p:sldId id="486" r:id="rId6"/>
    <p:sldId id="542" r:id="rId7"/>
    <p:sldId id="573" r:id="rId8"/>
    <p:sldId id="574" r:id="rId9"/>
    <p:sldId id="563" r:id="rId10"/>
    <p:sldId id="528" r:id="rId11"/>
    <p:sldId id="575" r:id="rId12"/>
    <p:sldId id="567" r:id="rId13"/>
    <p:sldId id="564" r:id="rId14"/>
    <p:sldId id="577" r:id="rId15"/>
    <p:sldId id="570" r:id="rId16"/>
    <p:sldId id="576" r:id="rId17"/>
    <p:sldId id="578" r:id="rId18"/>
    <p:sldId id="579" r:id="rId19"/>
    <p:sldId id="580" r:id="rId20"/>
    <p:sldId id="513" r:id="rId21"/>
    <p:sldId id="357" r:id="rId22"/>
    <p:sldId id="377" r:id="rId23"/>
    <p:sldId id="553" r:id="rId24"/>
    <p:sldId id="554" r:id="rId25"/>
    <p:sldId id="555" r:id="rId26"/>
    <p:sldId id="5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i shaomeng" initials="p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AD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3" autoAdjust="0"/>
    <p:restoredTop sz="94660"/>
  </p:normalViewPr>
  <p:slideViewPr>
    <p:cSldViewPr>
      <p:cViewPr varScale="1">
        <p:scale>
          <a:sx n="82" d="100"/>
          <a:sy n="82" d="100"/>
        </p:scale>
        <p:origin x="-710" y="-91"/>
      </p:cViewPr>
      <p:guideLst>
        <p:guide orient="horz" pos="2160"/>
        <p:guide pos="3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29ADF-8BFC-43BE-A39A-77E56BA580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F535E-CEF4-4627-BFFC-609EF5EFDC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688" y="0"/>
            <a:ext cx="12288688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51784" y="6206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7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 </a:t>
            </a:r>
            <a:r>
              <a:rPr lang="zh-CN" altLang="en-US" sz="7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蜜蜂</a:t>
            </a:r>
            <a:endParaRPr lang="zh-CN" altLang="en-US" sz="7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3392" y="980728"/>
            <a:ext cx="110892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捉自家的蜜蜂，便于观察。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给蜜蜂做记号，是为了人与其它蜜蜂区分开。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女儿等在蜂窝旁，是为了掌握蜜蜂飞回来的时间。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在四公里外放飞，是为了看蜜蜂是否真认得回家的路。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1055440" y="2564904"/>
            <a:ext cx="10081120" cy="2088232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    法布尔有了怎样的推测</a:t>
            </a:r>
            <a:r>
              <a:rPr lang="en-US" altLang="zh-CN" sz="4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?</a:t>
            </a: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为什么会有这样的推测呢？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87766" y="1276456"/>
            <a:ext cx="10110971" cy="16484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09286" y="1412776"/>
            <a:ext cx="9773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在回家的路上，我推测蜜蜂可能找不到家了。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3140968"/>
            <a:ext cx="3386336" cy="3177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8" name="直接连接符 17"/>
          <p:cNvCxnSpPr/>
          <p:nvPr/>
        </p:nvCxnSpPr>
        <p:spPr>
          <a:xfrm>
            <a:off x="5699956" y="3861048"/>
            <a:ext cx="2592288" cy="7200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5663952" y="4581128"/>
            <a:ext cx="2664296" cy="5760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438038" y="4581128"/>
            <a:ext cx="1872208" cy="16561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069886" y="3425696"/>
            <a:ext cx="756084" cy="72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88791" y="4803249"/>
            <a:ext cx="3060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闷在袋子里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917758" y="5964972"/>
            <a:ext cx="3078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刮起了狂风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0512" y="1844824"/>
            <a:ext cx="10110971" cy="28726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62032" y="1981144"/>
            <a:ext cx="97734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没等我跨进家门，小女儿就冲过来，脸红红的，看上去很激动。她高声喊道：“有两只蜜蜂飞回来了！它们两点四十分回到蜂窝里，肚皮下面还沾着花粉呢。”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6687" y="445506"/>
            <a:ext cx="92841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    通过对小女儿的描写，可推知实验结果如何？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5824" y="4831417"/>
            <a:ext cx="99894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从小女儿的表情及语言的描写中，我们体会到作者的这个实验已初步显示成功了，可初步断定蜜蜂具有辨别方向的能力。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5634" y="1772816"/>
            <a:ext cx="10360731" cy="17708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5492" y="1909136"/>
            <a:ext cx="100148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这样，二十只左右的蜜蜂，至少有十五只没有迷失方向，准确无误地回到了家。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575720" y="2564904"/>
            <a:ext cx="28803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328248" y="2564904"/>
            <a:ext cx="273209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336549" y="214883"/>
            <a:ext cx="90730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    “二十只左右”“至少十五只”这些表示约数的数字有什么作用？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3412" y="3679977"/>
            <a:ext cx="105851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因为作者不确定放飞的蜜蜂有多少只，只知道“是二十只左右”，所以在这里也不能用具体的数字来说明，用“二十只左右”和“至少十五只”这些约数，更说明了实验的严谨性，更有说服力。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45492" y="3232575"/>
            <a:ext cx="7300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3094" y="1196752"/>
            <a:ext cx="9073008" cy="1800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99118" y="1435132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尽管它们逆风而飞，沿途都是一些陌生的景物，但它们确确实实飞回来了。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5520" y="1435132"/>
            <a:ext cx="1080120" cy="697724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105013"/>
            <a:ext cx="648072" cy="697724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83094" y="3855824"/>
            <a:ext cx="90730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作者用“尽管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”这个表示转折关系的关联词，表达出对蜜蜂认路本领的赞叹。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43472" y="2348880"/>
            <a:ext cx="9361040" cy="1800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96276" y="2587260"/>
            <a:ext cx="89152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蜜蜂靠的不是超常的记忆力，而是一种我无法解释的本能。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83832" y="2564904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92344" y="2560372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392" y="188640"/>
            <a:ext cx="1094521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蜜蜂识途靠的是两种本领：一是“偏光导航”，二是“香气走廊”。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偏光就是人眼看不见的紫外线。许多昆虫能借助太阳导航，它们能感受由不同角度射来的光线，见到阳光即知方向。蜜蜂的本领更大，阴天也能靠阳光的导航。因为阴天也有部分紫外线能透过云层，射身地面，太阳所在处透出的紫外线比别处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5%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蜜蜂利用这一点偏光，就能感知太阳，准确地飞回巢去。蜜蜂腹部有一种嗅腺，蜜蜂飞行时腹部收缩，嗅腺分泌出来的香气便留在飞过的地方。后面的蜜蜂沿着得气去采蜜。好么多蜜蜂来来往往，就在蜜源和蜜房之间形成一条“香气走廊”。沿着这条“香气走廊”，蜜蜂采运花粉归家，就不会迷路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1398088" y="442752"/>
          <a:ext cx="9685076" cy="629861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752234"/>
                <a:gridCol w="6932842"/>
              </a:tblGrid>
              <a:tr h="1125158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</a:tr>
              <a:tr h="8910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901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6901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0218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015880" y="687930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实验报告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1504" y="1676058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实验内容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97032" y="3045418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实验过程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7568" y="4632667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实验结果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87488" y="5972755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实验结论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1864" y="1676058"/>
            <a:ext cx="511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蜜蜂辨认方向的能力。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60920" y="2737641"/>
            <a:ext cx="635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捉一些蜜蜂，把它们放进纸袋里，带到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公里外放飞。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60920" y="4434065"/>
            <a:ext cx="635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知左右的蜜蜂，至少有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只没有迷失方向。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27848" y="5895493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蜜蜂辨认方向的能力很强。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7955" y="156278"/>
            <a:ext cx="2736304" cy="1008112"/>
            <a:chOff x="983615" y="0"/>
            <a:chExt cx="3168015" cy="980440"/>
          </a:xfrm>
        </p:grpSpPr>
        <p:pic>
          <p:nvPicPr>
            <p:cNvPr id="3" name="图片 2" descr="微信图片_20190307082317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83615" y="0"/>
              <a:ext cx="3104515" cy="98044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sp>
          <p:nvSpPr>
            <p:cNvPr id="4" name="TextBox 29"/>
            <p:cNvSpPr/>
            <p:nvPr/>
          </p:nvSpPr>
          <p:spPr>
            <a:xfrm>
              <a:off x="1300480" y="118110"/>
              <a:ext cx="2851150" cy="71501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/>
            <a:lstStyle/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华文新魏" panose="02010800040101010101" charset="-122"/>
                  <a:cs typeface="Arial" panose="020B0604020202020204" pitchFamily="34" charset="0"/>
                </a:defRPr>
              </a:pPr>
              <a:r>
                <a:rPr lang="zh-CN" sz="4000" b="1" dirty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板书设计</a:t>
              </a:r>
              <a:endParaRPr 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35409" y="1023975"/>
            <a:ext cx="1808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</a:t>
            </a:r>
            <a:endParaRPr lang="zh-CN" altLang="en-US" sz="40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05822" y="2126167"/>
            <a:ext cx="2681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产生兴趣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85099" y="3664965"/>
            <a:ext cx="2318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实验研究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81231" y="2044125"/>
            <a:ext cx="39317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蜜蜂能辨认方向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74885" y="5464534"/>
            <a:ext cx="5616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无法解释的本能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07404" y="3640775"/>
            <a:ext cx="184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放蜜蜂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84032" y="3613684"/>
            <a:ext cx="2149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测能力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72530" y="4450393"/>
            <a:ext cx="184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看蜂窝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4283581" y="3132966"/>
            <a:ext cx="322671" cy="182383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494494" y="2839037"/>
            <a:ext cx="2225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捉蜜蜂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85903" y="2823121"/>
            <a:ext cx="19441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做记号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84032" y="4484399"/>
            <a:ext cx="23182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解疑问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97171" y="5469278"/>
            <a:ext cx="2225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得出结论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8157698" y="3058266"/>
            <a:ext cx="437997" cy="192346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423339" y="3320455"/>
            <a:ext cx="13981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仔细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9480376" y="2044125"/>
            <a:ext cx="622047" cy="412829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857651" y="3113155"/>
            <a:ext cx="1415772" cy="24168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善于思考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严谨求实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5" grpId="0"/>
      <p:bldP spid="16" grpId="0"/>
      <p:bldP spid="17" grpId="0"/>
      <p:bldP spid="18" grpId="0"/>
      <p:bldP spid="6" grpId="0" animBg="1"/>
      <p:bldP spid="20" grpId="0"/>
      <p:bldP spid="7" grpId="0"/>
      <p:bldP spid="23" grpId="0"/>
      <p:bldP spid="22" grpId="0"/>
      <p:bldP spid="10" grpId="0" animBg="1"/>
      <p:bldP spid="11" grpId="0"/>
      <p:bldP spid="12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B}CHK0I0}94WH]SAEG5C2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860" y="74295"/>
            <a:ext cx="6924675" cy="4467225"/>
          </a:xfrm>
          <a:prstGeom prst="rect">
            <a:avLst/>
          </a:prstGeom>
        </p:spPr>
      </p:pic>
      <p:pic>
        <p:nvPicPr>
          <p:cNvPr id="3" name="图片 2" descr="IIDD[QO@O(TVN~$F~LM}`U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60" y="4733925"/>
            <a:ext cx="7410450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476672"/>
            <a:ext cx="2501265" cy="731520"/>
            <a:chOff x="983615" y="200660"/>
            <a:chExt cx="2501265" cy="731520"/>
          </a:xfrm>
        </p:grpSpPr>
        <p:pic>
          <p:nvPicPr>
            <p:cNvPr id="5" name="图片 4" descr="微信图片_20190307082317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83615" y="200660"/>
              <a:ext cx="2317115" cy="73152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sp>
          <p:nvSpPr>
            <p:cNvPr id="6" name="TextBox 5"/>
            <p:cNvSpPr/>
            <p:nvPr/>
          </p:nvSpPr>
          <p:spPr>
            <a:xfrm>
              <a:off x="1076325" y="252095"/>
              <a:ext cx="2408555" cy="603885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/>
            <a:lstStyle/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lang="zh-CN" sz="3500" b="0" i="0" u="none" strike="noStrike" kern="1" spc="0" baseline="0">
                  <a:solidFill>
                    <a:schemeClr val="tx1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defRPr>
              </a:pPr>
              <a:r>
                <a:rPr lang="zh-CN" b="1" dirty="0"/>
                <a:t>中心思想</a:t>
              </a:r>
              <a:endParaRPr lang="zh-CN" b="1" dirty="0"/>
            </a:p>
          </p:txBody>
        </p:sp>
      </p:grpSp>
      <p:sp>
        <p:nvSpPr>
          <p:cNvPr id="7" name="Text Box 5"/>
          <p:cNvSpPr txBox="1"/>
          <p:nvPr/>
        </p:nvSpPr>
        <p:spPr>
          <a:xfrm>
            <a:off x="1415480" y="2348880"/>
            <a:ext cx="9231630" cy="31700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本文作者通过亲自实验证实了蜜蜂确实具有辨别方向的本能，后又引出思考，体现了作者严谨的科学态度，从而也告诉我们“实践出真知”这一道理。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00150" y="176530"/>
            <a:ext cx="1943735" cy="720090"/>
            <a:chOff x="1200150" y="176530"/>
            <a:chExt cx="1943735" cy="720090"/>
          </a:xfrm>
        </p:grpSpPr>
        <p:pic>
          <p:nvPicPr>
            <p:cNvPr id="4" name="图片 5" descr="微信图片_20190307082310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00150" y="176530"/>
              <a:ext cx="1943735" cy="72009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sp>
          <p:nvSpPr>
            <p:cNvPr id="5" name="TextBox 6"/>
            <p:cNvSpPr/>
            <p:nvPr/>
          </p:nvSpPr>
          <p:spPr>
            <a:xfrm>
              <a:off x="1487805" y="188595"/>
              <a:ext cx="1656080" cy="708025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/>
            <a:lstStyle/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defRPr>
              </a:pPr>
              <a:r>
                <a:rPr lang="zh-CN" sz="4000" b="1" dirty="0"/>
                <a:t>作业</a:t>
              </a:r>
              <a:endParaRPr lang="zh-CN" sz="4000" b="1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1559496" y="2708920"/>
            <a:ext cx="93126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    做一次小实验，并按照课文的记叙方法，把实验过程写下来。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3359785" y="188595"/>
            <a:ext cx="5184775" cy="935990"/>
            <a:chOff x="3359785" y="188595"/>
            <a:chExt cx="5184775" cy="935990"/>
          </a:xfrm>
        </p:grpSpPr>
        <p:pic>
          <p:nvPicPr>
            <p:cNvPr id="3" name="图片 8" descr="微信图片_20190307082300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359785" y="188595"/>
              <a:ext cx="5184775" cy="93599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sp>
          <p:nvSpPr>
            <p:cNvPr id="4" name="TextBox 9"/>
            <p:cNvSpPr/>
            <p:nvPr/>
          </p:nvSpPr>
          <p:spPr>
            <a:xfrm>
              <a:off x="4147185" y="313690"/>
              <a:ext cx="4053205" cy="61341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/>
            <a:lstStyle/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lang="zh-CN" sz="1800" b="0" i="0" u="none" strike="noStrike" kern="1" spc="0" baseline="0">
                  <a:solidFill>
                    <a:schemeClr val="tx1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defRPr>
              </a:pPr>
              <a:r>
                <a:rPr lang="zh-CN" sz="4000" b="1" dirty="0"/>
                <a:t>课后习题解答</a:t>
              </a:r>
              <a:endParaRPr lang="zh-CN" sz="4000" b="1" dirty="0"/>
            </a:p>
          </p:txBody>
        </p:sp>
      </p:grpSp>
      <p:sp>
        <p:nvSpPr>
          <p:cNvPr id="5" name="矩形 4"/>
          <p:cNvSpPr/>
          <p:nvPr/>
        </p:nvSpPr>
        <p:spPr>
          <a:xfrm>
            <a:off x="875420" y="1268761"/>
            <a:ext cx="10917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    默读课文。把下面的示意图补充完整。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3" name="直接连接符 12"/>
          <p:cNvCxnSpPr>
            <a:stCxn id="6" idx="2"/>
          </p:cNvCxnSpPr>
          <p:nvPr/>
        </p:nvCxnSpPr>
        <p:spPr>
          <a:xfrm>
            <a:off x="2099555" y="3592009"/>
            <a:ext cx="0" cy="77295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: 圆角 5"/>
          <p:cNvSpPr/>
          <p:nvPr/>
        </p:nvSpPr>
        <p:spPr>
          <a:xfrm>
            <a:off x="875420" y="2852936"/>
            <a:ext cx="2448269" cy="73907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17632" y="2841764"/>
            <a:ext cx="22467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实验目的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4511824" y="2842484"/>
            <a:ext cx="2448269" cy="73907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699432" y="2831312"/>
            <a:ext cx="22467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实验过程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8112224" y="2876250"/>
            <a:ext cx="2448269" cy="73907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254436" y="2865078"/>
            <a:ext cx="22467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实验结论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700851" y="4370000"/>
            <a:ext cx="2880318" cy="209343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75420" y="4539555"/>
            <a:ext cx="25635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验证蜜蜂是否有辨认方向的能力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4367808" y="4405035"/>
            <a:ext cx="2880318" cy="209343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5735960" y="3581557"/>
            <a:ext cx="0" cy="78340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4456376" y="4574590"/>
            <a:ext cx="25757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9433469" y="3613961"/>
            <a:ext cx="0" cy="77295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矩形: 圆角 38"/>
          <p:cNvSpPr/>
          <p:nvPr/>
        </p:nvSpPr>
        <p:spPr>
          <a:xfrm>
            <a:off x="8034765" y="4391952"/>
            <a:ext cx="2880318" cy="209343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1464" y="1412776"/>
            <a:ext cx="98887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过程：</a:t>
            </a:r>
            <a:r>
              <a:rPr lang="zh-CN" altLang="en-US" sz="4000" dirty="0">
                <a:solidFill>
                  <a:srgbClr val="FF0000"/>
                </a:solidFill>
                <a:latin typeface="Segoe UI Symbol" panose="020B0502040204020203" pitchFamily="34" charset="0"/>
                <a:ea typeface="楷体" panose="02010609060101010101" pitchFamily="49" charset="-122"/>
              </a:rPr>
              <a:t>①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把蜜蜂放进纸袋；</a:t>
            </a:r>
            <a:r>
              <a:rPr lang="zh-CN" altLang="en-US" sz="4000" dirty="0">
                <a:solidFill>
                  <a:srgbClr val="FF0000"/>
                </a:solidFill>
                <a:latin typeface="Segoe UI Symbol" panose="020B0502040204020203" pitchFamily="34" charset="0"/>
                <a:ea typeface="楷体" panose="02010609060101010101" pitchFamily="49" charset="-122"/>
              </a:rPr>
              <a:t>②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带着蜜蜂走了四公里路；</a:t>
            </a:r>
            <a:r>
              <a:rPr lang="zh-CN" altLang="en-US" sz="4000" dirty="0">
                <a:solidFill>
                  <a:srgbClr val="FF0000"/>
                </a:solidFill>
                <a:latin typeface="Segoe UI Symbol" panose="020B0502040204020203" pitchFamily="34" charset="0"/>
                <a:ea typeface="楷体" panose="02010609060101010101" pitchFamily="49" charset="-122"/>
              </a:rPr>
              <a:t>③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在蜜蜂身上做了白色记号后并放飞。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结论：蜜蜂具有辨认方向的能力，这不是一种超常的记忆力，而是一种令作者无法解释的本能。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2573" y="908720"/>
            <a:ext cx="1096685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    读一读，注意加点的部分，说说你从中体会到了什么。再从课文中找出类似的词句，和同学交流。</a:t>
            </a:r>
            <a:endParaRPr lang="en-US" altLang="zh-CN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）二十只左右被闷了好久的蜜蜂向四面飞散，好像在寻找回家的方向。</a:t>
            </a:r>
            <a:endParaRPr lang="en-US" altLang="zh-CN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）蜜蜂飞得很低，几乎要触到地面，大概这样可以减少阻力。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）它们两点四十分回到蜂窝里，肚皮下面还沾着花粉呢。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376" y="764704"/>
            <a:ext cx="108732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［教师指导］从加点的部分可以体会到作者用词的准确性，在表示估计或猜测的情况下，运用左右、大概、可能、大约等表示不确定的词语；在表示确定的时间、数目等情况下，运用准确的数字来表示。文中像这样的句子还有很多，如：“在大约三刻钟的时间里，那两只小蜜蜂飞了四公里路，还包括了采花粉的时间。”“二十只左右的蜜蜂，至少有十五只没有迷失方向，准确无误地回到了家。”等等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[H_~I7IHY1B]0B]JG)%MJ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035" y="1061720"/>
            <a:ext cx="9620250" cy="47339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1"/>
          <p:cNvGrpSpPr/>
          <p:nvPr/>
        </p:nvGrpSpPr>
        <p:grpSpPr>
          <a:xfrm>
            <a:off x="1219835" y="215265"/>
            <a:ext cx="2152650" cy="728980"/>
            <a:chOff x="1219835" y="215265"/>
            <a:chExt cx="2152650" cy="728980"/>
          </a:xfrm>
        </p:grpSpPr>
        <p:pic>
          <p:nvPicPr>
            <p:cNvPr id="3" name="图片 2" descr="微信图片_20190307082317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9835" y="215265"/>
              <a:ext cx="2150745" cy="72898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sp>
          <p:nvSpPr>
            <p:cNvPr id="4" name="TextBox 8"/>
            <p:cNvSpPr/>
            <p:nvPr/>
          </p:nvSpPr>
          <p:spPr>
            <a:xfrm>
              <a:off x="1291590" y="295910"/>
              <a:ext cx="2080895" cy="56515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/>
            <a:lstStyle/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lang="zh-CN" sz="3500" b="0" i="0" u="none" strike="noStrike" kern="1" spc="0" baseline="0">
                  <a:solidFill>
                    <a:schemeClr val="tx1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defRPr>
              </a:pPr>
              <a:r>
                <a:rPr lang="zh-CN" altLang="en-US" b="1" dirty="0"/>
                <a:t>初</a:t>
              </a:r>
              <a:r>
                <a:rPr lang="zh-CN" b="1" dirty="0"/>
                <a:t>读课文</a:t>
              </a:r>
              <a:endParaRPr lang="zh-CN" b="1" dirty="0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187267" y="2564904"/>
            <a:ext cx="103229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   那么法布尔到底是怎样做到的呢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让我们一起朗读课文，走进文中去寻找答案吧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087888" y="4365104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08566" y="3513689"/>
            <a:ext cx="938636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这一段作者开头讲了一则传闻，蜜蜂有辨认方向的能力，而后进一步解释。用“无论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”表明蜜蜂辨认方向能力特别强。最后讲作者颇有兴致做一个实验，自然引出下文。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9872" y="1196752"/>
            <a:ext cx="9505056" cy="21602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71464" y="1295536"/>
            <a:ext cx="90730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听说蜜蜂有辨认方向的能力，无论飞到哪里，它总是可以回到原处。我想做个实验。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20336" y="1295536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39816" y="1911089"/>
            <a:ext cx="1296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8416" y="1268760"/>
            <a:ext cx="11435168" cy="39604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80336" y="1340768"/>
            <a:ext cx="108732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天，我在我家草料棚的蜂窝里捉了一些蜜蜂，把它们放在纸袋里。我叫小女儿在蜂窝旁等着，自己带着蜜蜂，走了四公里路，打开纸袋，在它们身上做了白色记号，然后放了出来。二十只左右被闷了好久的蜜蜂向四面飞散，好像在寻找回家的方向。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3552" y="410761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作者为什么要走四公里路？</a:t>
            </a:r>
            <a:endParaRPr lang="zh-CN" altLang="en-US" sz="4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7408" y="5301208"/>
            <a:ext cx="10801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在四公里远的地方放飞是为了离得远一点，看蜜蜂是否真认得回家的路，才能说明问题。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5440" y="1412776"/>
            <a:ext cx="10614128" cy="1800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43472" y="1628800"/>
            <a:ext cx="10110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这时候刮起了狂风，蜜蜂飞得很低，几乎要触到地面，大概这样可以减少阻力。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40416" y="1668631"/>
            <a:ext cx="1008112" cy="64807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2371237"/>
            <a:ext cx="1008112" cy="648072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43472" y="3573016"/>
            <a:ext cx="9793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    “几乎”“大概”这两个词可以去掉吗？为什么？</a:t>
            </a:r>
            <a:endParaRPr lang="zh-CN" altLang="en-US" sz="4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15480" y="5157192"/>
            <a:ext cx="98650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不能去掉。“几乎”“大概”是作者的推测，这体现了作者语言的严谨性。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2" grpId="0" animBg="1"/>
      <p:bldP spid="5" grpId="0" animBg="1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48001" y="1412776"/>
            <a:ext cx="9386362" cy="15841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45331" y="1549096"/>
            <a:ext cx="9073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我想，它们飞得这么低，怎么能看到遥远的家呢？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7568" y="3304583"/>
            <a:ext cx="9331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这个反问句向读者说明了什么问题？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8001" y="4437112"/>
            <a:ext cx="971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这是一个反问句，意思是说：蜜蜂飞得这么低，不可能看到遥远的家。说明作者担心蜜蜂找不到家园。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59496" y="1628800"/>
            <a:ext cx="97210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第一步：</a:t>
            </a:r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我在我家草料棚的蜂窝里捉了一些蜜蜂，把它们放在纸袋里。</a:t>
            </a:r>
            <a:endParaRPr lang="en-US" altLang="zh-CN" sz="4000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  <a:p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第二步：</a:t>
            </a:r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在它们身上做了白色记号。</a:t>
            </a:r>
            <a:endParaRPr lang="en-US" altLang="zh-CN" sz="4000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  <a:p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第三步：</a:t>
            </a:r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我叫小女儿在蜂窝旁等着。</a:t>
            </a:r>
            <a:endParaRPr lang="en-US" altLang="zh-CN" sz="4000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  <a:p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第四步：</a:t>
            </a:r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自己带着蜜蜂，走了四公里路，打开纸袋，在它们身上做了白色记号，然后放了出来。</a:t>
            </a:r>
            <a:endParaRPr lang="en-US" altLang="zh-CN" sz="4000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  <a:p>
            <a:pPr algn="l"/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5520" y="260648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能不能减少或省略一个环节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蓝白</Template>
  <TotalTime>0</TotalTime>
  <Words>2249</Words>
  <Application>WPS 演示</Application>
  <PresentationFormat>自定义</PresentationFormat>
  <Paragraphs>171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黑体</vt:lpstr>
      <vt:lpstr>楷体</vt:lpstr>
      <vt:lpstr>Arial Unicode MS</vt:lpstr>
      <vt:lpstr>等线</vt:lpstr>
      <vt:lpstr>华文新魏</vt:lpstr>
      <vt:lpstr>Segoe UI Symbol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︵o○丢了幸福的猪╰つ]</cp:lastModifiedBy>
  <cp:revision>332</cp:revision>
  <dcterms:created xsi:type="dcterms:W3CDTF">2019-01-14T01:33:00Z</dcterms:created>
  <dcterms:modified xsi:type="dcterms:W3CDTF">2021-01-27T04:01:46Z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