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2" r:id="rId2"/>
    <p:sldId id="259" r:id="rId3"/>
    <p:sldId id="277" r:id="rId4"/>
    <p:sldId id="262" r:id="rId5"/>
    <p:sldId id="263" r:id="rId6"/>
    <p:sldId id="265" r:id="rId7"/>
    <p:sldId id="268" r:id="rId8"/>
    <p:sldId id="269" r:id="rId9"/>
    <p:sldId id="270" r:id="rId10"/>
    <p:sldId id="271" r:id="rId11"/>
    <p:sldId id="272" r:id="rId12"/>
    <p:sldId id="279" r:id="rId13"/>
    <p:sldId id="281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68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6FB02-1F37-4D1B-A509-12BE68D40B72}" type="datetimeFigureOut">
              <a:rPr lang="zh-CN" altLang="en-US" smtClean="0"/>
              <a:pPr/>
              <a:t>2020/3/13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665B9-50A5-4456-9279-422B1AC7A5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6FB02-1F37-4D1B-A509-12BE68D40B72}" type="datetimeFigureOut">
              <a:rPr lang="zh-CN" altLang="en-US" smtClean="0"/>
              <a:pPr/>
              <a:t>2020/3/13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665B9-50A5-4456-9279-422B1AC7A5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6FB02-1F37-4D1B-A509-12BE68D40B72}" type="datetimeFigureOut">
              <a:rPr lang="zh-CN" altLang="en-US" smtClean="0"/>
              <a:pPr/>
              <a:t>2020/3/13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665B9-50A5-4456-9279-422B1AC7A5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6FB02-1F37-4D1B-A509-12BE68D40B72}" type="datetimeFigureOut">
              <a:rPr lang="zh-CN" altLang="en-US" smtClean="0"/>
              <a:pPr/>
              <a:t>2020/3/13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665B9-50A5-4456-9279-422B1AC7A5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6FB02-1F37-4D1B-A509-12BE68D40B72}" type="datetimeFigureOut">
              <a:rPr lang="zh-CN" altLang="en-US" smtClean="0"/>
              <a:pPr/>
              <a:t>2020/3/13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665B9-50A5-4456-9279-422B1AC7A5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6FB02-1F37-4D1B-A509-12BE68D40B72}" type="datetimeFigureOut">
              <a:rPr lang="zh-CN" altLang="en-US" smtClean="0"/>
              <a:pPr/>
              <a:t>2020/3/13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665B9-50A5-4456-9279-422B1AC7A5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6FB02-1F37-4D1B-A509-12BE68D40B72}" type="datetimeFigureOut">
              <a:rPr lang="zh-CN" altLang="en-US" smtClean="0"/>
              <a:pPr/>
              <a:t>2020/3/13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665B9-50A5-4456-9279-422B1AC7A5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6FB02-1F37-4D1B-A509-12BE68D40B72}" type="datetimeFigureOut">
              <a:rPr lang="zh-CN" altLang="en-US" smtClean="0"/>
              <a:pPr/>
              <a:t>2020/3/13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665B9-50A5-4456-9279-422B1AC7A5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6FB02-1F37-4D1B-A509-12BE68D40B72}" type="datetimeFigureOut">
              <a:rPr lang="zh-CN" altLang="en-US" smtClean="0"/>
              <a:pPr/>
              <a:t>2020/3/13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665B9-50A5-4456-9279-422B1AC7A5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6FB02-1F37-4D1B-A509-12BE68D40B72}" type="datetimeFigureOut">
              <a:rPr lang="zh-CN" altLang="en-US" smtClean="0"/>
              <a:pPr/>
              <a:t>2020/3/13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665B9-50A5-4456-9279-422B1AC7A5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6FB02-1F37-4D1B-A509-12BE68D40B72}" type="datetimeFigureOut">
              <a:rPr lang="zh-CN" altLang="en-US" smtClean="0"/>
              <a:pPr/>
              <a:t>2020/3/13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665B9-50A5-4456-9279-422B1AC7A5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86FB02-1F37-4D1B-A509-12BE68D40B72}" type="datetimeFigureOut">
              <a:rPr lang="zh-CN" altLang="en-US" smtClean="0"/>
              <a:pPr/>
              <a:t>2020/3/13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5665B9-50A5-4456-9279-422B1AC7A5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571480"/>
            <a:ext cx="9219190" cy="507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课前提示：</a:t>
            </a:r>
            <a:endParaRPr lang="en-US" altLang="zh-CN" sz="3600" b="1" dirty="0" smtClean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600" b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600" b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、准备好语文书、笔记本、学习单和文具。</a:t>
            </a:r>
            <a:endParaRPr lang="en-US" altLang="zh-CN" sz="3600" b="1" dirty="0" smtClean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600" b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600" b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、静心欣赏歌曲</a:t>
            </a:r>
            <a:r>
              <a:rPr lang="en-US" altLang="zh-CN" sz="3600" b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600" b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敢问路在何方</a:t>
            </a:r>
            <a:r>
              <a:rPr lang="en-US" altLang="zh-CN" sz="3600" b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3600" b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，静静</a:t>
            </a:r>
            <a:endParaRPr lang="en-US" altLang="zh-CN" sz="3600" b="1" dirty="0" smtClean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600" b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回想我们之前预习的</a:t>
            </a:r>
            <a:r>
              <a:rPr lang="en-US" altLang="zh-CN" sz="3600" b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600" b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猴王出世</a:t>
            </a:r>
            <a:r>
              <a:rPr lang="en-US" altLang="zh-CN" sz="3600" b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3600" b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的课文。</a:t>
            </a:r>
            <a:endParaRPr lang="en-US" altLang="zh-CN" sz="3600" b="1" dirty="0" smtClean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600" b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3600" b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、专心听课，在互动环节，及时积极写下</a:t>
            </a:r>
            <a:endParaRPr lang="en-US" altLang="zh-CN" sz="3600" b="1" dirty="0" smtClean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600" b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经过你认真思考后得出的答案，分享你对</a:t>
            </a:r>
            <a:endParaRPr lang="en-US" altLang="zh-CN" sz="3600" b="1" dirty="0" smtClean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600" b="1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课文中人物形象</a:t>
            </a:r>
            <a:r>
              <a:rPr lang="zh-CN" altLang="en-US" sz="3600" b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的看法。</a:t>
            </a:r>
            <a:endParaRPr lang="en-US" altLang="zh-CN" sz="3600" b="1" dirty="0" smtClean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  <a:p>
            <a:endParaRPr lang="en-US" altLang="zh-CN" sz="3600" b="1" dirty="0" smtClean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sz="3600" b="1" dirty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6" descr="file"/>
          <p:cNvPicPr>
            <a:picLocks noChangeAspect="1" noChangeArrowheads="1"/>
          </p:cNvPicPr>
          <p:nvPr/>
        </p:nvPicPr>
        <p:blipFill>
          <a:blip r:embed="rId2">
            <a:lum bright="54000"/>
          </a:blip>
          <a:srcRect r="2939" b="7497"/>
          <a:stretch>
            <a:fillRect/>
          </a:stretch>
        </p:blipFill>
        <p:spPr bwMode="auto">
          <a:xfrm>
            <a:off x="358775" y="642918"/>
            <a:ext cx="8785225" cy="597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7972" name="Text Box 4"/>
          <p:cNvSpPr txBox="1">
            <a:spLocks noChangeArrowheads="1"/>
          </p:cNvSpPr>
          <p:nvPr/>
        </p:nvSpPr>
        <p:spPr bwMode="auto">
          <a:xfrm>
            <a:off x="357158" y="1428736"/>
            <a:ext cx="878684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en-US" altLang="zh-CN" sz="3600" dirty="0">
                <a:latin typeface="黑体" pitchFamily="49" charset="-122"/>
                <a:ea typeface="黑体" pitchFamily="49" charset="-122"/>
              </a:rPr>
              <a:t>    ③</a:t>
            </a:r>
            <a:r>
              <a:rPr kumimoji="1" lang="zh-CN" altLang="en-US" sz="3600" dirty="0">
                <a:latin typeface="黑体" pitchFamily="49" charset="-122"/>
                <a:ea typeface="黑体" pitchFamily="49" charset="-122"/>
              </a:rPr>
              <a:t>他瞑目蹲身，将身一纵，径跳入瀑布泉中，忽睁睛抬头观看，那里边却无水无波，明明朗朗的一架桥梁</a:t>
            </a:r>
            <a:r>
              <a:rPr kumimoji="1" lang="zh-CN" altLang="en-US" sz="3600" b="1" dirty="0">
                <a:latin typeface="黑体" pitchFamily="49" charset="-122"/>
                <a:ea typeface="黑体" pitchFamily="49" charset="-122"/>
              </a:rPr>
              <a:t>。</a:t>
            </a:r>
            <a:r>
              <a:rPr kumimoji="1" lang="zh-CN" altLang="en-US" sz="3600" dirty="0"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467973" name="Text Box 5"/>
          <p:cNvSpPr txBox="1">
            <a:spLocks noChangeArrowheads="1"/>
          </p:cNvSpPr>
          <p:nvPr/>
        </p:nvSpPr>
        <p:spPr bwMode="auto">
          <a:xfrm>
            <a:off x="755650" y="3819525"/>
            <a:ext cx="7777163" cy="156966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200" b="1" dirty="0" smtClean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写</a:t>
            </a:r>
            <a:r>
              <a:rPr lang="zh-CN" altLang="en-US" sz="3200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石猴入洞的情景，</a:t>
            </a:r>
            <a:r>
              <a:rPr lang="zh-CN" altLang="en-US" sz="3200" b="1" dirty="0">
                <a:solidFill>
                  <a:srgbClr val="0066FF"/>
                </a:solidFill>
                <a:ea typeface="楷体_GB2312" pitchFamily="49" charset="-122"/>
              </a:rPr>
              <a:t>“</a:t>
            </a:r>
            <a:r>
              <a:rPr lang="zh-CN" altLang="en-US" sz="32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瞑、蹲、纵、跳</a:t>
            </a:r>
            <a:r>
              <a:rPr lang="zh-CN" altLang="en-US" sz="3200" b="1" dirty="0">
                <a:solidFill>
                  <a:srgbClr val="0066FF"/>
                </a:solidFill>
                <a:ea typeface="楷体_GB2312" pitchFamily="49" charset="-122"/>
              </a:rPr>
              <a:t>”</a:t>
            </a:r>
            <a:r>
              <a:rPr lang="zh-CN" altLang="en-US" sz="3200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等一系列的动作描写出了石猴的机智、灵巧、敏捷、勇敢的特点。</a:t>
            </a:r>
            <a:r>
              <a:rPr lang="zh-CN" altLang="en-US" sz="3200" dirty="0"/>
              <a:t> </a:t>
            </a:r>
          </a:p>
        </p:txBody>
      </p:sp>
      <p:pic>
        <p:nvPicPr>
          <p:cNvPr id="15365" name="Picture 7" descr="图片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765175"/>
            <a:ext cx="2520950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2143108" y="1428736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瞑</a:t>
            </a:r>
            <a:endParaRPr lang="zh-CN" altLang="en-US" sz="36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71802" y="1428736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蹲</a:t>
            </a:r>
            <a:endParaRPr lang="zh-CN" altLang="en-US" sz="36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57884" y="1428736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纵</a:t>
            </a:r>
            <a:endParaRPr lang="zh-CN" altLang="en-US" sz="36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15206" y="1428736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跳</a:t>
            </a:r>
            <a:endParaRPr lang="zh-CN" altLang="en-US" sz="36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6797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467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7972" grpId="0"/>
      <p:bldP spid="467973" grpId="0"/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5" descr="file"/>
          <p:cNvPicPr>
            <a:picLocks noChangeAspect="1" noChangeArrowheads="1"/>
          </p:cNvPicPr>
          <p:nvPr/>
        </p:nvPicPr>
        <p:blipFill>
          <a:blip r:embed="rId2">
            <a:lum bright="54000"/>
          </a:blip>
          <a:srcRect r="2939" b="7497"/>
          <a:stretch>
            <a:fillRect/>
          </a:stretch>
        </p:blipFill>
        <p:spPr bwMode="auto">
          <a:xfrm>
            <a:off x="179388" y="620713"/>
            <a:ext cx="8785225" cy="597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5684" name="Text Box 4"/>
          <p:cNvSpPr txBox="1">
            <a:spLocks noChangeArrowheads="1"/>
          </p:cNvSpPr>
          <p:nvPr/>
        </p:nvSpPr>
        <p:spPr bwMode="auto">
          <a:xfrm>
            <a:off x="571472" y="857232"/>
            <a:ext cx="8286808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en-US" altLang="zh-CN" sz="3200" b="1" dirty="0">
                <a:latin typeface="黑体" pitchFamily="49" charset="-122"/>
                <a:ea typeface="黑体" pitchFamily="49" charset="-122"/>
              </a:rPr>
              <a:t>    </a:t>
            </a:r>
            <a:r>
              <a:rPr kumimoji="1" lang="en-US" altLang="zh-CN" sz="3200" b="1" dirty="0" smtClean="0">
                <a:latin typeface="黑体" pitchFamily="49" charset="-122"/>
                <a:ea typeface="黑体" pitchFamily="49" charset="-122"/>
              </a:rPr>
              <a:t>④</a:t>
            </a:r>
            <a:r>
              <a:rPr kumimoji="1" lang="zh-CN" altLang="en-US" sz="3200" b="1" dirty="0" smtClean="0">
                <a:latin typeface="黑体" pitchFamily="49" charset="-122"/>
                <a:ea typeface="黑体" pitchFamily="49" charset="-122"/>
              </a:rPr>
              <a:t>石猴端坐上面道：“列位呵，‘人而无信，不知其可’。你们</a:t>
            </a:r>
            <a:r>
              <a:rPr kumimoji="1" lang="zh-CN" altLang="en-US" sz="3200" b="1" dirty="0">
                <a:latin typeface="黑体" pitchFamily="49" charset="-122"/>
                <a:ea typeface="黑体" pitchFamily="49" charset="-122"/>
              </a:rPr>
              <a:t>才说有本事进得来，出得去，不伤身体者，就拜他为王。我如今进来又出去，出去又进来，寻了这一个洞天与列位安眠稳睡，各享成家之福，何不拜我为王</a:t>
            </a:r>
            <a:r>
              <a:rPr kumimoji="1" lang="zh-CN" altLang="en-US" sz="3200" b="1" dirty="0" smtClean="0">
                <a:latin typeface="黑体" pitchFamily="49" charset="-122"/>
                <a:ea typeface="黑体" pitchFamily="49" charset="-122"/>
              </a:rPr>
              <a:t>？”。 </a:t>
            </a:r>
            <a:endParaRPr kumimoji="1"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6388" name="Picture 6" descr="图片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290"/>
            <a:ext cx="2520950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500034" y="4357694"/>
            <a:ext cx="84296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从他说的话中可以看出石猴的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聪明、机敏、爽朗、坦率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；看出他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做事有计划、有谋略，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是天生做首领、头目的材料。</a:t>
            </a: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5568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5684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6" descr="file"/>
          <p:cNvPicPr>
            <a:picLocks noChangeAspect="1" noChangeArrowheads="1"/>
          </p:cNvPicPr>
          <p:nvPr/>
        </p:nvPicPr>
        <p:blipFill>
          <a:blip r:embed="rId2">
            <a:lum bright="54000"/>
          </a:blip>
          <a:srcRect r="2939" b="7497"/>
          <a:stretch>
            <a:fillRect/>
          </a:stretch>
        </p:blipFill>
        <p:spPr bwMode="auto">
          <a:xfrm>
            <a:off x="358775" y="881063"/>
            <a:ext cx="8785225" cy="597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285720" y="285728"/>
            <a:ext cx="22429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00B050"/>
                </a:solidFill>
                <a:latin typeface="黑体" pitchFamily="49" charset="-122"/>
                <a:ea typeface="黑体" pitchFamily="49" charset="-122"/>
              </a:rPr>
              <a:t>总结归纳</a:t>
            </a:r>
            <a:endParaRPr lang="zh-CN" altLang="en-US" sz="4000" b="1" dirty="0">
              <a:solidFill>
                <a:srgbClr val="00B05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57158" y="1500174"/>
            <a:ext cx="20377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石猴出世</a:t>
            </a:r>
            <a:endParaRPr lang="zh-CN" altLang="en-US" sz="36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>
            <a:off x="2428860" y="1857364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071802" y="1571612"/>
            <a:ext cx="20377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石猴探洞</a:t>
            </a:r>
            <a:endParaRPr lang="zh-CN" altLang="en-US" sz="36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22" name="直接箭头连接符 21"/>
          <p:cNvCxnSpPr/>
          <p:nvPr/>
        </p:nvCxnSpPr>
        <p:spPr>
          <a:xfrm>
            <a:off x="5214942" y="1857364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5929322" y="1571612"/>
            <a:ext cx="20377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石猴称王</a:t>
            </a:r>
            <a:endParaRPr lang="zh-CN" altLang="en-US" sz="36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14348" y="2357430"/>
            <a:ext cx="84241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00B050"/>
                </a:solidFill>
                <a:latin typeface="黑体" pitchFamily="49" charset="-122"/>
                <a:ea typeface="黑体" pitchFamily="49" charset="-122"/>
              </a:rPr>
              <a:t>概括主要内容：事件串联法（小标题串连法）</a:t>
            </a:r>
            <a:endParaRPr lang="zh-CN" altLang="en-US" sz="3200" b="1" dirty="0">
              <a:solidFill>
                <a:srgbClr val="00B05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71472" y="928670"/>
            <a:ext cx="29642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事情发展</a:t>
            </a:r>
            <a:r>
              <a:rPr lang="zh-CN" altLang="en-US" sz="3600" b="1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顺序</a:t>
            </a:r>
            <a:endParaRPr lang="zh-CN" altLang="en-US" sz="36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5720" y="3357562"/>
            <a:ext cx="859492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石猴的性格总结：自由自在、快乐逍遥、</a:t>
            </a:r>
            <a:endParaRPr lang="en-US" altLang="zh-CN" sz="36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6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亲和友善、交际能力强、大胆、敏捷、</a:t>
            </a:r>
            <a:endParaRPr lang="en-US" altLang="zh-CN" sz="36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6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机智、灵巧、坦率、有勇有谋、做事</a:t>
            </a:r>
            <a:endParaRPr lang="en-US" altLang="zh-CN" sz="36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6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有计划</a:t>
            </a:r>
            <a:r>
              <a:rPr lang="en-US" altLang="zh-CN" sz="36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……</a:t>
            </a:r>
            <a:endParaRPr lang="zh-CN" altLang="en-US" sz="36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1" grpId="0"/>
      <p:bldP spid="23" grpId="0"/>
      <p:bldP spid="24" grpId="0"/>
      <p:bldP spid="25" grpId="0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5" descr="file"/>
          <p:cNvPicPr>
            <a:picLocks noChangeAspect="1" noChangeArrowheads="1"/>
          </p:cNvPicPr>
          <p:nvPr/>
        </p:nvPicPr>
        <p:blipFill>
          <a:blip r:embed="rId2">
            <a:lum bright="54000"/>
          </a:blip>
          <a:srcRect r="2939" b="7497"/>
          <a:stretch>
            <a:fillRect/>
          </a:stretch>
        </p:blipFill>
        <p:spPr bwMode="auto">
          <a:xfrm>
            <a:off x="0" y="214290"/>
            <a:ext cx="8785225" cy="597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428604"/>
            <a:ext cx="13531589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571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ea"/>
                <a:cs typeface="Times New Roman" pitchFamily="18" charset="0"/>
              </a:rPr>
              <a:t>罗村实验小学五年级语文科学习单（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ea"/>
                <a:cs typeface="Times New Roman" pitchFamily="18" charset="0"/>
              </a:rPr>
              <a:t>3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ea"/>
                <a:cs typeface="Times New Roman" pitchFamily="18" charset="0"/>
              </a:rPr>
              <a:t>月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ea"/>
                <a:cs typeface="Times New Roman" pitchFamily="18" charset="0"/>
              </a:rPr>
              <a:t>13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ea"/>
                <a:cs typeface="Times New Roman" pitchFamily="18" charset="0"/>
              </a:rPr>
              <a:t>日）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+mn-ea"/>
              <a:cs typeface="宋体" pitchFamily="2" charset="-122"/>
            </a:endParaRPr>
          </a:p>
          <a:p>
            <a:pPr marL="0" marR="0" lvl="0" indent="3571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ea"/>
                <a:cs typeface="Times New Roman" pitchFamily="18" charset="0"/>
              </a:rPr>
              <a:t> 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+mn-ea"/>
              <a:cs typeface="宋体" pitchFamily="2" charset="-122"/>
            </a:endParaRPr>
          </a:p>
          <a:p>
            <a:pPr marL="0" marR="0" lvl="0" indent="3571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ea"/>
                <a:cs typeface="Times New Roman" pitchFamily="18" charset="0"/>
              </a:rPr>
              <a:t>1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ea"/>
                <a:cs typeface="Times New Roman" pitchFamily="18" charset="0"/>
              </a:rPr>
              <a:t>、完成练习册第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ea"/>
                <a:cs typeface="Times New Roman" pitchFamily="18" charset="0"/>
              </a:rPr>
              <a:t>7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ea"/>
                <a:cs typeface="Times New Roman" pitchFamily="18" charset="0"/>
              </a:rPr>
              <a:t>课。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+mn-ea"/>
              <a:cs typeface="宋体" pitchFamily="2" charset="-122"/>
            </a:endParaRPr>
          </a:p>
          <a:p>
            <a:pPr marL="0" marR="0" lvl="0" indent="3571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ea"/>
                <a:cs typeface="Times New Roman" pitchFamily="18" charset="0"/>
              </a:rPr>
              <a:t>要求：（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ea"/>
                <a:cs typeface="Times New Roman" pitchFamily="18" charset="0"/>
              </a:rPr>
              <a:t>1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ea"/>
                <a:cs typeface="Times New Roman" pitchFamily="18" charset="0"/>
              </a:rPr>
              <a:t>）字体工整。（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ea"/>
                <a:cs typeface="Times New Roman" pitchFamily="18" charset="0"/>
              </a:rPr>
              <a:t>2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ea"/>
                <a:cs typeface="Times New Roman" pitchFamily="18" charset="0"/>
              </a:rPr>
              <a:t>）可参考最后的答案。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+mn-ea"/>
              <a:cs typeface="Times New Roman" pitchFamily="18" charset="0"/>
            </a:endParaRPr>
          </a:p>
          <a:p>
            <a:pPr marL="0" marR="0" lvl="0" indent="3571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ea"/>
                <a:cs typeface="Times New Roman" pitchFamily="18" charset="0"/>
              </a:rPr>
              <a:t>（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ea"/>
                <a:cs typeface="Times New Roman" pitchFamily="18" charset="0"/>
              </a:rPr>
              <a:t>3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ea"/>
                <a:cs typeface="Times New Roman" pitchFamily="18" charset="0"/>
              </a:rPr>
              <a:t>）用红笔自行批改或者家长批改。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+mn-ea"/>
              <a:cs typeface="宋体" pitchFamily="2" charset="-122"/>
            </a:endParaRPr>
          </a:p>
          <a:p>
            <a:pPr marL="0" marR="0" lvl="0" indent="3571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ea"/>
                <a:cs typeface="Times New Roman" pitchFamily="18" charset="0"/>
              </a:rPr>
              <a:t>2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ea"/>
                <a:cs typeface="Times New Roman" pitchFamily="18" charset="0"/>
              </a:rPr>
              <a:t>、预习第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ea"/>
                <a:cs typeface="Times New Roman" pitchFamily="18" charset="0"/>
              </a:rPr>
              <a:t>8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ea"/>
                <a:cs typeface="Times New Roman" pitchFamily="18" charset="0"/>
              </a:rPr>
              <a:t>课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ea"/>
                <a:cs typeface="Times New Roman" pitchFamily="18" charset="0"/>
              </a:rPr>
              <a:t>《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ea"/>
                <a:cs typeface="Times New Roman" pitchFamily="18" charset="0"/>
              </a:rPr>
              <a:t>红楼春趣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ea"/>
                <a:cs typeface="Times New Roman" pitchFamily="18" charset="0"/>
              </a:rPr>
              <a:t>》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ea"/>
                <a:cs typeface="Times New Roman" pitchFamily="18" charset="0"/>
              </a:rPr>
              <a:t>，默读课文，思考问题：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+mn-ea"/>
              <a:cs typeface="Times New Roman" pitchFamily="18" charset="0"/>
            </a:endParaRPr>
          </a:p>
          <a:p>
            <a:pPr marL="0" marR="0" lvl="0" indent="3571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ea"/>
                <a:cs typeface="Times New Roman" pitchFamily="18" charset="0"/>
              </a:rPr>
              <a:t>宝玉给你留下了怎样的印象？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+mn-ea"/>
              <a:cs typeface="宋体" pitchFamily="2" charset="-122"/>
            </a:endParaRPr>
          </a:p>
          <a:p>
            <a:pPr marL="0" marR="0" lvl="0" indent="3571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ea"/>
                <a:cs typeface="Times New Roman" pitchFamily="18" charset="0"/>
              </a:rPr>
              <a:t>3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ea"/>
                <a:cs typeface="Times New Roman" pitchFamily="18" charset="0"/>
              </a:rPr>
              <a:t>、阅读课外书：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ea"/>
                <a:cs typeface="Times New Roman" pitchFamily="18" charset="0"/>
              </a:rPr>
              <a:t>《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ea"/>
                <a:cs typeface="Times New Roman" pitchFamily="18" charset="0"/>
              </a:rPr>
              <a:t>三国演义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ea"/>
                <a:cs typeface="Times New Roman" pitchFamily="18" charset="0"/>
              </a:rPr>
              <a:t>》101—150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ea"/>
                <a:cs typeface="Times New Roman" pitchFamily="18" charset="0"/>
              </a:rPr>
              <a:t>页。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+mn-ea"/>
              <a:cs typeface="宋体" pitchFamily="2" charset="-122"/>
            </a:endParaRPr>
          </a:p>
          <a:p>
            <a:pPr marL="0" marR="0" lvl="0" indent="3571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ea"/>
                <a:cs typeface="Times New Roman" pitchFamily="18" charset="0"/>
              </a:rPr>
              <a:t>要求：（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ea"/>
                <a:cs typeface="Times New Roman" pitchFamily="18" charset="0"/>
              </a:rPr>
              <a:t>1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ea"/>
                <a:cs typeface="Times New Roman" pitchFamily="18" charset="0"/>
              </a:rPr>
              <a:t>）先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ea"/>
                <a:cs typeface="Tahoma" pitchFamily="34" charset="0"/>
              </a:rPr>
              <a:t>自行阅读故事。（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ea"/>
                <a:cs typeface="Tahoma" pitchFamily="34" charset="0"/>
              </a:rPr>
              <a:t>2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ea"/>
                <a:cs typeface="Tahoma" pitchFamily="34" charset="0"/>
              </a:rPr>
              <a:t>）再完成阅读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+mn-ea"/>
              <a:cs typeface="Tahoma" pitchFamily="34" charset="0"/>
            </a:endParaRPr>
          </a:p>
          <a:p>
            <a:pPr marL="0" marR="0" lvl="0" indent="3571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ea"/>
                <a:cs typeface="Tahoma" pitchFamily="34" charset="0"/>
              </a:rPr>
              <a:t>练习纸，可参考答案。（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ea"/>
                <a:cs typeface="Tahoma" pitchFamily="34" charset="0"/>
              </a:rPr>
              <a:t>3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ea"/>
                <a:cs typeface="Tahoma" pitchFamily="34" charset="0"/>
              </a:rPr>
              <a:t>）做完后可自行修改。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+mn-ea"/>
              <a:cs typeface="宋体" pitchFamily="2" charset="-122"/>
            </a:endParaRPr>
          </a:p>
          <a:p>
            <a:pPr marL="0" marR="0" lvl="0" indent="3571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ea"/>
                <a:cs typeface="Times New Roman" pitchFamily="18" charset="0"/>
              </a:rPr>
              <a:t>4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ea"/>
                <a:cs typeface="Times New Roman" pitchFamily="18" charset="0"/>
              </a:rPr>
              <a:t>、积极参与每日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ea"/>
                <a:cs typeface="Times New Roman" pitchFamily="18" charset="0"/>
              </a:rPr>
              <a:t>9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ea"/>
                <a:cs typeface="Times New Roman" pitchFamily="18" charset="0"/>
              </a:rPr>
              <a:t>：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ea"/>
                <a:cs typeface="Times New Roman" pitchFamily="18" charset="0"/>
              </a:rPr>
              <a:t>00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ea"/>
                <a:cs typeface="Times New Roman" pitchFamily="18" charset="0"/>
              </a:rPr>
              <a:t>开始的网课直播学习。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+mn-ea"/>
              <a:cs typeface="宋体" pitchFamily="2" charset="-122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  <p:bldP spid="102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756" name="WordArt 4"/>
          <p:cNvSpPr>
            <a:spLocks noChangeArrowheads="1" noChangeShapeType="1" noTextEdit="1"/>
          </p:cNvSpPr>
          <p:nvPr/>
        </p:nvSpPr>
        <p:spPr bwMode="auto">
          <a:xfrm>
            <a:off x="4211638" y="3068638"/>
            <a:ext cx="4343400" cy="24384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r>
              <a:rPr lang="zh-CN" altLang="en-US" sz="3600" b="1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9900"/>
                </a:solidFill>
                <a:latin typeface="华文彩云"/>
                <a:ea typeface="华文彩云"/>
              </a:rPr>
              <a:t>猴王出世</a:t>
            </a:r>
          </a:p>
        </p:txBody>
      </p:sp>
      <p:sp>
        <p:nvSpPr>
          <p:cNvPr id="458757" name="WordArt 5"/>
          <p:cNvSpPr>
            <a:spLocks noChangeArrowheads="1" noChangeShapeType="1" noTextEdit="1"/>
          </p:cNvSpPr>
          <p:nvPr/>
        </p:nvSpPr>
        <p:spPr bwMode="auto">
          <a:xfrm>
            <a:off x="4643438" y="1916113"/>
            <a:ext cx="3276600" cy="7143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>
              <a:defRPr/>
            </a:pPr>
            <a:r>
              <a:rPr lang="en-US" altLang="zh-CN" sz="3600" kern="10" dirty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宋体"/>
                <a:ea typeface="宋体"/>
              </a:rPr>
              <a:t>《</a:t>
            </a:r>
            <a:r>
              <a:rPr lang="zh-CN" altLang="en-US" sz="3600" kern="10" dirty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宋体"/>
                <a:ea typeface="宋体"/>
              </a:rPr>
              <a:t>西游记</a:t>
            </a:r>
            <a:r>
              <a:rPr lang="en-US" altLang="zh-CN" sz="3600" kern="10" dirty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宋体"/>
                <a:ea typeface="宋体"/>
              </a:rPr>
              <a:t>》</a:t>
            </a:r>
            <a:endParaRPr lang="zh-CN" altLang="en-US" sz="3600" kern="10" dirty="0">
              <a:ln w="9525">
                <a:noFill/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宋体"/>
              <a:ea typeface="宋体"/>
            </a:endParaRPr>
          </a:p>
        </p:txBody>
      </p:sp>
      <p:pic>
        <p:nvPicPr>
          <p:cNvPr id="458760" name="Picture 8" descr="2006101717370319166473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196975"/>
            <a:ext cx="3311525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5875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45876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58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8756" grpId="0" animBg="1"/>
      <p:bldP spid="45875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80" name="Text Box 4"/>
          <p:cNvSpPr txBox="1">
            <a:spLocks noChangeArrowheads="1"/>
          </p:cNvSpPr>
          <p:nvPr/>
        </p:nvSpPr>
        <p:spPr bwMode="auto">
          <a:xfrm>
            <a:off x="214282" y="4500570"/>
            <a:ext cx="8135938" cy="1815882"/>
          </a:xfrm>
          <a:prstGeom prst="rect">
            <a:avLst/>
          </a:prstGeom>
          <a:solidFill>
            <a:schemeClr val="bg1">
              <a:alpha val="50195"/>
            </a:schemeClr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990000"/>
                </a:solidFill>
                <a:latin typeface="黑体" pitchFamily="49" charset="-122"/>
                <a:ea typeface="黑体" pitchFamily="49" charset="-122"/>
              </a:rPr>
              <a:t>作者</a:t>
            </a:r>
            <a:r>
              <a:rPr lang="zh-CN" altLang="en-US" sz="3200" b="1" dirty="0">
                <a:solidFill>
                  <a:srgbClr val="990000"/>
                </a:solidFill>
                <a:latin typeface="黑体" pitchFamily="49" charset="-122"/>
                <a:ea typeface="黑体" pitchFamily="49" charset="-122"/>
              </a:rPr>
              <a:t>简介</a:t>
            </a:r>
          </a:p>
          <a:p>
            <a:pPr algn="l">
              <a:spcBef>
                <a:spcPct val="50000"/>
              </a:spcBef>
            </a:pPr>
            <a:r>
              <a:rPr lang="zh-CN" altLang="en-US" sz="3200" b="1" dirty="0">
                <a:solidFill>
                  <a:srgbClr val="6600CC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吴承恩，明代人</a:t>
            </a:r>
            <a:r>
              <a:rPr lang="zh-CN" altLang="en-US" sz="3200" b="1" dirty="0" smtClean="0">
                <a:solidFill>
                  <a:srgbClr val="6600CC"/>
                </a:solidFill>
                <a:latin typeface="黑体" pitchFamily="49" charset="-122"/>
                <a:ea typeface="黑体" pitchFamily="49" charset="-122"/>
              </a:rPr>
              <a:t>，七十一岁时，始执笔写</a:t>
            </a:r>
            <a:r>
              <a:rPr lang="en-US" altLang="zh-CN" sz="3200" b="1" dirty="0" smtClean="0">
                <a:solidFill>
                  <a:srgbClr val="6600CC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b="1" dirty="0" smtClean="0">
                <a:solidFill>
                  <a:srgbClr val="6600CC"/>
                </a:solidFill>
                <a:latin typeface="黑体" pitchFamily="49" charset="-122"/>
                <a:ea typeface="黑体" pitchFamily="49" charset="-122"/>
              </a:rPr>
              <a:t>西游记</a:t>
            </a:r>
            <a:r>
              <a:rPr lang="en-US" altLang="zh-CN" sz="3200" b="1" dirty="0" smtClean="0">
                <a:solidFill>
                  <a:srgbClr val="6600CC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3200" b="1" dirty="0" smtClean="0">
                <a:solidFill>
                  <a:srgbClr val="6600CC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3200" b="1" dirty="0">
              <a:solidFill>
                <a:srgbClr val="66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285720" y="714356"/>
            <a:ext cx="885828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en-US" altLang="zh-CN" sz="2800" b="1" dirty="0">
                <a:latin typeface="黑体" pitchFamily="49" charset="-122"/>
                <a:ea typeface="黑体" pitchFamily="49" charset="-122"/>
              </a:rPr>
              <a:t>     </a:t>
            </a:r>
            <a:r>
              <a:rPr kumimoji="1" lang="zh-CN" altLang="en-US" sz="3600" b="1" dirty="0" smtClean="0">
                <a:latin typeface="黑体" pitchFamily="49" charset="-122"/>
                <a:ea typeface="黑体" pitchFamily="49" charset="-122"/>
              </a:rPr>
              <a:t>本</a:t>
            </a:r>
            <a:r>
              <a:rPr kumimoji="1" lang="zh-CN" altLang="en-US" sz="3600" b="1" dirty="0">
                <a:latin typeface="黑体" pitchFamily="49" charset="-122"/>
                <a:ea typeface="黑体" pitchFamily="49" charset="-122"/>
              </a:rPr>
              <a:t>文选自我国古代杰出的</a:t>
            </a:r>
            <a:r>
              <a:rPr kumimoji="1"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长篇神话小说</a:t>
            </a:r>
            <a:r>
              <a:rPr kumimoji="1" lang="en-US" altLang="zh-CN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kumimoji="1"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西游记</a:t>
            </a:r>
            <a:r>
              <a:rPr kumimoji="1" lang="en-US" altLang="zh-CN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kumimoji="1" lang="zh-CN" altLang="en-US" sz="3600" b="1" dirty="0" smtClean="0">
                <a:latin typeface="黑体" pitchFamily="49" charset="-122"/>
                <a:ea typeface="黑体" pitchFamily="49" charset="-122"/>
              </a:rPr>
              <a:t>，作者</a:t>
            </a:r>
            <a:r>
              <a:rPr kumimoji="1" lang="zh-CN" altLang="en-US" sz="3600" b="1" dirty="0">
                <a:latin typeface="黑体" pitchFamily="49" charset="-122"/>
                <a:ea typeface="黑体" pitchFamily="49" charset="-122"/>
              </a:rPr>
              <a:t>是</a:t>
            </a:r>
            <a:r>
              <a:rPr kumimoji="1"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明代的吴承恩</a:t>
            </a:r>
            <a:r>
              <a:rPr kumimoji="1" lang="zh-CN" altLang="en-US" sz="3600" b="1" dirty="0" smtClean="0">
                <a:latin typeface="黑体" pitchFamily="49" charset="-122"/>
                <a:ea typeface="黑体" pitchFamily="49" charset="-122"/>
              </a:rPr>
              <a:t>。全书共一百回，</a:t>
            </a:r>
            <a:r>
              <a:rPr kumimoji="1"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本文选自小说的第一回</a:t>
            </a:r>
            <a:r>
              <a:rPr kumimoji="1" lang="zh-CN" altLang="en-US" sz="3600" b="1" dirty="0" smtClean="0">
                <a:latin typeface="黑体" pitchFamily="49" charset="-122"/>
                <a:ea typeface="黑体" pitchFamily="49" charset="-122"/>
              </a:rPr>
              <a:t>，小说</a:t>
            </a:r>
            <a:r>
              <a:rPr kumimoji="1" lang="zh-CN" altLang="en-US" sz="3600" b="1" dirty="0">
                <a:latin typeface="黑体" pitchFamily="49" charset="-122"/>
                <a:ea typeface="黑体" pitchFamily="49" charset="-122"/>
              </a:rPr>
              <a:t>主要讲述了唐僧师徒四人历尽千辛万苦到西天取经的故事，主要人物有唐僧、孙悟空、猪八戒、沙和尚等。</a:t>
            </a:r>
          </a:p>
        </p:txBody>
      </p:sp>
      <p:pic>
        <p:nvPicPr>
          <p:cNvPr id="6" name="Picture 4" descr="图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295275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59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9780" grpId="0" animBg="1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 descr="16813358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620713"/>
            <a:ext cx="8785225" cy="590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596" y="2071678"/>
            <a:ext cx="8459788" cy="3940193"/>
          </a:xfrm>
        </p:spPr>
        <p:txBody>
          <a:bodyPr>
            <a:noAutofit/>
          </a:bodyPr>
          <a:lstStyle/>
          <a:p>
            <a:pPr eaLnBrk="1" hangingPunct="1">
              <a:buFontTx/>
              <a:buNone/>
            </a:pPr>
            <a:r>
              <a:rPr kumimoji="1" lang="en-US" altLang="zh-CN" sz="3600" b="1" dirty="0" smtClean="0">
                <a:solidFill>
                  <a:srgbClr val="0066FF"/>
                </a:solidFill>
              </a:rPr>
              <a:t>1.</a:t>
            </a:r>
            <a:r>
              <a:rPr kumimoji="1" lang="zh-CN" altLang="en-US" sz="3600" b="1" dirty="0" smtClean="0">
                <a:solidFill>
                  <a:srgbClr val="0066FF"/>
                </a:solidFill>
              </a:rPr>
              <a:t>初步</a:t>
            </a:r>
            <a:r>
              <a:rPr kumimoji="1" lang="zh-CN" altLang="en-US" sz="3600" b="1" dirty="0" smtClean="0">
                <a:solidFill>
                  <a:srgbClr val="FF0000"/>
                </a:solidFill>
              </a:rPr>
              <a:t>感受</a:t>
            </a:r>
            <a:r>
              <a:rPr kumimoji="1" lang="en-US" altLang="zh-CN" sz="3600" b="1" dirty="0" smtClean="0">
                <a:solidFill>
                  <a:srgbClr val="0066FF"/>
                </a:solidFill>
              </a:rPr>
              <a:t>《</a:t>
            </a:r>
            <a:r>
              <a:rPr kumimoji="1" lang="zh-CN" altLang="en-US" sz="3600" b="1" dirty="0" smtClean="0">
                <a:solidFill>
                  <a:srgbClr val="0066FF"/>
                </a:solidFill>
              </a:rPr>
              <a:t>西游记</a:t>
            </a:r>
            <a:r>
              <a:rPr kumimoji="1" lang="en-US" altLang="zh-CN" sz="3600" b="1" dirty="0" smtClean="0">
                <a:solidFill>
                  <a:srgbClr val="0066FF"/>
                </a:solidFill>
              </a:rPr>
              <a:t>》</a:t>
            </a:r>
            <a:r>
              <a:rPr kumimoji="1" lang="zh-CN" altLang="en-US" sz="3600" b="1" dirty="0" smtClean="0">
                <a:solidFill>
                  <a:srgbClr val="0066FF"/>
                </a:solidFill>
              </a:rPr>
              <a:t>的</a:t>
            </a:r>
            <a:r>
              <a:rPr kumimoji="1" lang="zh-CN" altLang="en-US" sz="3600" b="1" dirty="0" smtClean="0">
                <a:solidFill>
                  <a:srgbClr val="FF0000"/>
                </a:solidFill>
              </a:rPr>
              <a:t>语言美</a:t>
            </a:r>
            <a:r>
              <a:rPr kumimoji="1" lang="zh-CN" altLang="en-US" sz="3600" b="1" dirty="0" smtClean="0">
                <a:solidFill>
                  <a:srgbClr val="0066FF"/>
                </a:solidFill>
              </a:rPr>
              <a:t>和古代劳动人民的丰富</a:t>
            </a:r>
            <a:r>
              <a:rPr kumimoji="1" lang="zh-CN" altLang="en-US" sz="3600" b="1" dirty="0" smtClean="0">
                <a:solidFill>
                  <a:srgbClr val="FF0000"/>
                </a:solidFill>
              </a:rPr>
              <a:t>想象力</a:t>
            </a:r>
            <a:r>
              <a:rPr kumimoji="1" lang="zh-CN" altLang="en-US" sz="3600" b="1" dirty="0" smtClean="0">
                <a:solidFill>
                  <a:srgbClr val="0066FF"/>
                </a:solidFill>
              </a:rPr>
              <a:t>。</a:t>
            </a:r>
          </a:p>
          <a:p>
            <a:pPr eaLnBrk="1" hangingPunct="1">
              <a:buFontTx/>
              <a:buNone/>
            </a:pPr>
            <a:r>
              <a:rPr kumimoji="1" lang="en-US" altLang="zh-CN" sz="3600" b="1" dirty="0" smtClean="0">
                <a:solidFill>
                  <a:srgbClr val="0066FF"/>
                </a:solidFill>
              </a:rPr>
              <a:t>2.</a:t>
            </a:r>
            <a:r>
              <a:rPr kumimoji="1" lang="zh-CN" altLang="en-US" sz="3600" b="1" dirty="0" smtClean="0">
                <a:solidFill>
                  <a:srgbClr val="0066FF"/>
                </a:solidFill>
              </a:rPr>
              <a:t>了解课文内容，</a:t>
            </a:r>
            <a:r>
              <a:rPr kumimoji="1" lang="zh-CN" altLang="en-US" sz="3600" b="1" dirty="0" smtClean="0">
                <a:solidFill>
                  <a:srgbClr val="FF0000"/>
                </a:solidFill>
              </a:rPr>
              <a:t>概括</a:t>
            </a:r>
            <a:r>
              <a:rPr kumimoji="1" lang="zh-CN" altLang="en-US" sz="3600" b="1" dirty="0" smtClean="0">
                <a:solidFill>
                  <a:srgbClr val="0066FF"/>
                </a:solidFill>
              </a:rPr>
              <a:t>文章围绕石猴写了哪几个片段，</a:t>
            </a:r>
            <a:r>
              <a:rPr kumimoji="1" lang="zh-CN" altLang="en-US" sz="3600" b="1" dirty="0" smtClean="0">
                <a:solidFill>
                  <a:srgbClr val="FF0000"/>
                </a:solidFill>
              </a:rPr>
              <a:t>品味</a:t>
            </a:r>
            <a:r>
              <a:rPr kumimoji="1" lang="zh-CN" altLang="en-US" sz="3600" b="1" dirty="0" smtClean="0">
                <a:solidFill>
                  <a:srgbClr val="0066FF"/>
                </a:solidFill>
              </a:rPr>
              <a:t>“石猴”个性鲜明的艺术形象。</a:t>
            </a:r>
          </a:p>
          <a:p>
            <a:pPr eaLnBrk="1" hangingPunct="1">
              <a:buFontTx/>
              <a:buNone/>
            </a:pPr>
            <a:r>
              <a:rPr kumimoji="1" lang="en-US" altLang="zh-CN" sz="3600" b="1" dirty="0" smtClean="0">
                <a:solidFill>
                  <a:srgbClr val="0066FF"/>
                </a:solidFill>
              </a:rPr>
              <a:t>3.</a:t>
            </a:r>
            <a:r>
              <a:rPr kumimoji="1" lang="zh-CN" altLang="en-US" sz="3600" b="1" dirty="0" smtClean="0">
                <a:solidFill>
                  <a:srgbClr val="0066FF"/>
                </a:solidFill>
              </a:rPr>
              <a:t>学习生字词，能流利有感情地朗读课文。</a:t>
            </a:r>
          </a:p>
        </p:txBody>
      </p:sp>
      <p:sp>
        <p:nvSpPr>
          <p:cNvPr id="8196" name="WordArt 6"/>
          <p:cNvSpPr>
            <a:spLocks noChangeArrowheads="1" noChangeShapeType="1" noTextEdit="1"/>
          </p:cNvSpPr>
          <p:nvPr/>
        </p:nvSpPr>
        <p:spPr bwMode="auto">
          <a:xfrm>
            <a:off x="900113" y="1268413"/>
            <a:ext cx="2160587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华文新魏"/>
                <a:ea typeface="华文新魏"/>
              </a:rPr>
              <a:t>学习目标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84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84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84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84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84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84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84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84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7450" y="1844675"/>
            <a:ext cx="4392613" cy="388937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3600" b="1" smtClean="0">
                <a:latin typeface="宋体" pitchFamily="2" charset="-122"/>
              </a:rPr>
              <a:t>遂             獐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zh-CN" altLang="en-US" sz="3600" b="1" smtClean="0">
              <a:latin typeface="宋体" pitchFamily="2" charset="-122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3600" b="1" smtClean="0">
                <a:latin typeface="宋体" pitchFamily="2" charset="-122"/>
              </a:rPr>
              <a:t>猕             猿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zh-CN" altLang="en-US" sz="3600" b="1" smtClean="0">
              <a:latin typeface="宋体" pitchFamily="2" charset="-122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3600" b="1" smtClean="0">
                <a:latin typeface="宋体" pitchFamily="2" charset="-122"/>
              </a:rPr>
              <a:t>顽             窍　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zh-CN" altLang="en-US" sz="3600" b="1" smtClean="0">
              <a:latin typeface="宋体" pitchFamily="2" charset="-122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3600" b="1" smtClean="0">
                <a:latin typeface="宋体" pitchFamily="2" charset="-122"/>
              </a:rPr>
              <a:t>镌             挠　　</a:t>
            </a:r>
            <a:r>
              <a:rPr lang="zh-CN" altLang="en-US" sz="1600" b="1" smtClean="0">
                <a:latin typeface="宋体" pitchFamily="2" charset="-122"/>
              </a:rPr>
              <a:t>　　　　　　　　　</a:t>
            </a:r>
          </a:p>
        </p:txBody>
      </p:sp>
      <p:sp>
        <p:nvSpPr>
          <p:cNvPr id="393220" name="Text Box 4"/>
          <p:cNvSpPr txBox="1">
            <a:spLocks noChangeArrowheads="1"/>
          </p:cNvSpPr>
          <p:nvPr/>
        </p:nvSpPr>
        <p:spPr bwMode="auto">
          <a:xfrm>
            <a:off x="1690688" y="3000375"/>
            <a:ext cx="15128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>
                <a:solidFill>
                  <a:srgbClr val="FF33CC"/>
                </a:solidFill>
              </a:rPr>
              <a:t>（</a:t>
            </a:r>
            <a:r>
              <a:rPr lang="en-US" altLang="zh-CN" sz="3200" b="1">
                <a:solidFill>
                  <a:srgbClr val="FF33CC"/>
                </a:solidFill>
              </a:rPr>
              <a:t>mí</a:t>
            </a:r>
            <a:r>
              <a:rPr lang="zh-CN" altLang="en-US" sz="3200" b="1">
                <a:solidFill>
                  <a:srgbClr val="FF33CC"/>
                </a:solidFill>
              </a:rPr>
              <a:t>）</a:t>
            </a:r>
          </a:p>
        </p:txBody>
      </p:sp>
      <p:sp>
        <p:nvSpPr>
          <p:cNvPr id="393221" name="Text Box 5"/>
          <p:cNvSpPr txBox="1">
            <a:spLocks noChangeArrowheads="1"/>
          </p:cNvSpPr>
          <p:nvPr/>
        </p:nvSpPr>
        <p:spPr bwMode="auto">
          <a:xfrm>
            <a:off x="1619250" y="1844675"/>
            <a:ext cx="16557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 dirty="0">
                <a:solidFill>
                  <a:srgbClr val="FF33CC"/>
                </a:solidFill>
              </a:rPr>
              <a:t>（</a:t>
            </a:r>
            <a:r>
              <a:rPr lang="en-US" altLang="zh-CN" sz="3200" b="1" dirty="0" err="1">
                <a:solidFill>
                  <a:srgbClr val="FF33CC"/>
                </a:solidFill>
              </a:rPr>
              <a:t>suì</a:t>
            </a:r>
            <a:r>
              <a:rPr lang="zh-CN" altLang="en-US" sz="3200" b="1" dirty="0">
                <a:solidFill>
                  <a:srgbClr val="FF33CC"/>
                </a:solidFill>
              </a:rPr>
              <a:t>）</a:t>
            </a:r>
          </a:p>
        </p:txBody>
      </p:sp>
      <p:sp>
        <p:nvSpPr>
          <p:cNvPr id="393222" name="Text Box 6"/>
          <p:cNvSpPr txBox="1">
            <a:spLocks noChangeArrowheads="1"/>
          </p:cNvSpPr>
          <p:nvPr/>
        </p:nvSpPr>
        <p:spPr bwMode="auto">
          <a:xfrm>
            <a:off x="2843213" y="1841500"/>
            <a:ext cx="19431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>
                <a:solidFill>
                  <a:srgbClr val="0066FF"/>
                </a:solidFill>
                <a:latin typeface="宋体" pitchFamily="2" charset="-122"/>
              </a:rPr>
              <a:t>（遂心）</a:t>
            </a:r>
          </a:p>
        </p:txBody>
      </p:sp>
      <p:sp>
        <p:nvSpPr>
          <p:cNvPr id="393223" name="Text Box 7"/>
          <p:cNvSpPr txBox="1">
            <a:spLocks noChangeArrowheads="1"/>
          </p:cNvSpPr>
          <p:nvPr/>
        </p:nvSpPr>
        <p:spPr bwMode="auto">
          <a:xfrm>
            <a:off x="4932363" y="1841500"/>
            <a:ext cx="22304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>
                <a:solidFill>
                  <a:srgbClr val="FF33CC"/>
                </a:solidFill>
              </a:rPr>
              <a:t>（</a:t>
            </a:r>
            <a:r>
              <a:rPr lang="en-US" altLang="zh-CN" sz="3200" b="1">
                <a:solidFill>
                  <a:srgbClr val="FF33CC"/>
                </a:solidFill>
              </a:rPr>
              <a:t>zhāng</a:t>
            </a:r>
            <a:r>
              <a:rPr lang="zh-CN" altLang="en-US" sz="3200" b="1">
                <a:solidFill>
                  <a:srgbClr val="FF33CC"/>
                </a:solidFill>
              </a:rPr>
              <a:t>）</a:t>
            </a:r>
          </a:p>
        </p:txBody>
      </p:sp>
      <p:sp>
        <p:nvSpPr>
          <p:cNvPr id="393224" name="Text Box 8"/>
          <p:cNvSpPr txBox="1">
            <a:spLocks noChangeArrowheads="1"/>
          </p:cNvSpPr>
          <p:nvPr/>
        </p:nvSpPr>
        <p:spPr bwMode="auto">
          <a:xfrm>
            <a:off x="6516688" y="1844675"/>
            <a:ext cx="20875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>
                <a:solidFill>
                  <a:srgbClr val="0066FF"/>
                </a:solidFill>
                <a:latin typeface="宋体" pitchFamily="2" charset="-122"/>
              </a:rPr>
              <a:t>（獐鹿）</a:t>
            </a:r>
          </a:p>
        </p:txBody>
      </p:sp>
      <p:sp>
        <p:nvSpPr>
          <p:cNvPr id="393225" name="Text Box 9"/>
          <p:cNvSpPr txBox="1">
            <a:spLocks noChangeArrowheads="1"/>
          </p:cNvSpPr>
          <p:nvPr/>
        </p:nvSpPr>
        <p:spPr bwMode="auto">
          <a:xfrm>
            <a:off x="2843213" y="2997200"/>
            <a:ext cx="20891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>
                <a:solidFill>
                  <a:srgbClr val="0066FF"/>
                </a:solidFill>
                <a:latin typeface="宋体" pitchFamily="2" charset="-122"/>
              </a:rPr>
              <a:t>（猕猴）</a:t>
            </a:r>
          </a:p>
        </p:txBody>
      </p:sp>
      <p:sp>
        <p:nvSpPr>
          <p:cNvPr id="9225" name="WordArt 10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39750" y="908050"/>
            <a:ext cx="2808288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方正舒体"/>
                <a:ea typeface="方正舒体"/>
              </a:rPr>
              <a:t>生字学习</a:t>
            </a:r>
          </a:p>
        </p:txBody>
      </p:sp>
      <p:sp>
        <p:nvSpPr>
          <p:cNvPr id="393228" name="Text Box 12"/>
          <p:cNvSpPr txBox="1">
            <a:spLocks noChangeArrowheads="1"/>
          </p:cNvSpPr>
          <p:nvPr/>
        </p:nvSpPr>
        <p:spPr bwMode="auto">
          <a:xfrm>
            <a:off x="1547813" y="4002088"/>
            <a:ext cx="18002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>
                <a:solidFill>
                  <a:srgbClr val="FF33CC"/>
                </a:solidFill>
              </a:rPr>
              <a:t>（</a:t>
            </a:r>
            <a:r>
              <a:rPr lang="en-US" altLang="zh-CN" sz="3200" b="1">
                <a:solidFill>
                  <a:srgbClr val="FF33CC"/>
                </a:solidFill>
              </a:rPr>
              <a:t>w</a:t>
            </a:r>
            <a:r>
              <a:rPr lang="en-US" altLang="zh-CN" sz="3200" b="1">
                <a:solidFill>
                  <a:srgbClr val="FF33CC"/>
                </a:solidFill>
                <a:latin typeface="宋体" pitchFamily="2" charset="-122"/>
              </a:rPr>
              <a:t>á</a:t>
            </a:r>
            <a:r>
              <a:rPr lang="en-US" altLang="zh-CN" sz="3200" b="1">
                <a:solidFill>
                  <a:srgbClr val="FF33CC"/>
                </a:solidFill>
              </a:rPr>
              <a:t>n</a:t>
            </a:r>
            <a:r>
              <a:rPr lang="zh-CN" altLang="en-US" sz="3200" b="1">
                <a:solidFill>
                  <a:srgbClr val="FF33CC"/>
                </a:solidFill>
              </a:rPr>
              <a:t>）</a:t>
            </a:r>
          </a:p>
        </p:txBody>
      </p:sp>
      <p:sp>
        <p:nvSpPr>
          <p:cNvPr id="393232" name="Text Box 16"/>
          <p:cNvSpPr txBox="1">
            <a:spLocks noChangeArrowheads="1"/>
          </p:cNvSpPr>
          <p:nvPr/>
        </p:nvSpPr>
        <p:spPr bwMode="auto">
          <a:xfrm>
            <a:off x="2843213" y="4002088"/>
            <a:ext cx="2016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>
                <a:solidFill>
                  <a:srgbClr val="0066FF"/>
                </a:solidFill>
                <a:latin typeface="宋体" pitchFamily="2" charset="-122"/>
              </a:rPr>
              <a:t>（顽固）</a:t>
            </a:r>
          </a:p>
        </p:txBody>
      </p:sp>
      <p:sp>
        <p:nvSpPr>
          <p:cNvPr id="393233" name="Text Box 17"/>
          <p:cNvSpPr txBox="1">
            <a:spLocks noChangeArrowheads="1"/>
          </p:cNvSpPr>
          <p:nvPr/>
        </p:nvSpPr>
        <p:spPr bwMode="auto">
          <a:xfrm>
            <a:off x="5003800" y="3000375"/>
            <a:ext cx="20891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>
                <a:solidFill>
                  <a:srgbClr val="FF33CC"/>
                </a:solidFill>
              </a:rPr>
              <a:t>（</a:t>
            </a:r>
            <a:r>
              <a:rPr lang="en-US" altLang="zh-CN" sz="3200" b="1">
                <a:solidFill>
                  <a:srgbClr val="FF33CC"/>
                </a:solidFill>
              </a:rPr>
              <a:t>yuán</a:t>
            </a:r>
            <a:r>
              <a:rPr lang="zh-CN" altLang="en-US" sz="3200" b="1">
                <a:solidFill>
                  <a:srgbClr val="FF33CC"/>
                </a:solidFill>
              </a:rPr>
              <a:t>）</a:t>
            </a:r>
          </a:p>
        </p:txBody>
      </p:sp>
      <p:sp>
        <p:nvSpPr>
          <p:cNvPr id="393234" name="Text Box 18"/>
          <p:cNvSpPr txBox="1">
            <a:spLocks noChangeArrowheads="1"/>
          </p:cNvSpPr>
          <p:nvPr/>
        </p:nvSpPr>
        <p:spPr bwMode="auto">
          <a:xfrm>
            <a:off x="6516688" y="3000375"/>
            <a:ext cx="18700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>
                <a:solidFill>
                  <a:srgbClr val="0066FF"/>
                </a:solidFill>
                <a:latin typeface="宋体" pitchFamily="2" charset="-122"/>
              </a:rPr>
              <a:t>（猿猴）</a:t>
            </a:r>
          </a:p>
        </p:txBody>
      </p:sp>
      <p:sp>
        <p:nvSpPr>
          <p:cNvPr id="393237" name="Text Box 21"/>
          <p:cNvSpPr txBox="1">
            <a:spLocks noChangeArrowheads="1"/>
          </p:cNvSpPr>
          <p:nvPr/>
        </p:nvSpPr>
        <p:spPr bwMode="auto">
          <a:xfrm>
            <a:off x="1476375" y="5154613"/>
            <a:ext cx="2016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>
                <a:solidFill>
                  <a:srgbClr val="FF33CC"/>
                </a:solidFill>
              </a:rPr>
              <a:t>（</a:t>
            </a:r>
            <a:r>
              <a:rPr lang="en-US" altLang="zh-CN" sz="3200" b="1">
                <a:solidFill>
                  <a:srgbClr val="FF33CC"/>
                </a:solidFill>
              </a:rPr>
              <a:t>juān</a:t>
            </a:r>
            <a:r>
              <a:rPr lang="zh-CN" altLang="en-US" sz="3200" b="1">
                <a:solidFill>
                  <a:srgbClr val="FF33CC"/>
                </a:solidFill>
              </a:rPr>
              <a:t>）</a:t>
            </a:r>
          </a:p>
        </p:txBody>
      </p:sp>
      <p:sp>
        <p:nvSpPr>
          <p:cNvPr id="393238" name="Text Box 22"/>
          <p:cNvSpPr txBox="1">
            <a:spLocks noChangeArrowheads="1"/>
          </p:cNvSpPr>
          <p:nvPr/>
        </p:nvSpPr>
        <p:spPr bwMode="auto">
          <a:xfrm>
            <a:off x="2843213" y="5154613"/>
            <a:ext cx="20891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>
                <a:solidFill>
                  <a:srgbClr val="0066FF"/>
                </a:solidFill>
                <a:latin typeface="宋体" pitchFamily="2" charset="-122"/>
              </a:rPr>
              <a:t>（镌刻）</a:t>
            </a:r>
          </a:p>
        </p:txBody>
      </p:sp>
      <p:sp>
        <p:nvSpPr>
          <p:cNvPr id="393239" name="Text Box 23"/>
          <p:cNvSpPr txBox="1">
            <a:spLocks noChangeArrowheads="1"/>
          </p:cNvSpPr>
          <p:nvPr/>
        </p:nvSpPr>
        <p:spPr bwMode="auto">
          <a:xfrm>
            <a:off x="5148263" y="5157788"/>
            <a:ext cx="20891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>
                <a:solidFill>
                  <a:srgbClr val="FF33CC"/>
                </a:solidFill>
              </a:rPr>
              <a:t>（</a:t>
            </a:r>
            <a:r>
              <a:rPr lang="en-US" altLang="zh-CN" sz="3200" b="1">
                <a:solidFill>
                  <a:srgbClr val="FF33CC"/>
                </a:solidFill>
              </a:rPr>
              <a:t>náo</a:t>
            </a:r>
            <a:r>
              <a:rPr lang="zh-CN" altLang="en-US" sz="3200" b="1">
                <a:solidFill>
                  <a:srgbClr val="FF33CC"/>
                </a:solidFill>
              </a:rPr>
              <a:t>）</a:t>
            </a:r>
          </a:p>
        </p:txBody>
      </p:sp>
      <p:sp>
        <p:nvSpPr>
          <p:cNvPr id="393240" name="Text Box 24"/>
          <p:cNvSpPr txBox="1">
            <a:spLocks noChangeArrowheads="1"/>
          </p:cNvSpPr>
          <p:nvPr/>
        </p:nvSpPr>
        <p:spPr bwMode="auto">
          <a:xfrm>
            <a:off x="6446838" y="5154613"/>
            <a:ext cx="18700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>
                <a:solidFill>
                  <a:srgbClr val="0066FF"/>
                </a:solidFill>
                <a:latin typeface="宋体" pitchFamily="2" charset="-122"/>
              </a:rPr>
              <a:t>（阻挠）</a:t>
            </a:r>
          </a:p>
        </p:txBody>
      </p:sp>
      <p:sp>
        <p:nvSpPr>
          <p:cNvPr id="393241" name="Text Box 25"/>
          <p:cNvSpPr txBox="1">
            <a:spLocks noChangeArrowheads="1"/>
          </p:cNvSpPr>
          <p:nvPr/>
        </p:nvSpPr>
        <p:spPr bwMode="auto">
          <a:xfrm>
            <a:off x="5003800" y="4005263"/>
            <a:ext cx="20875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>
                <a:solidFill>
                  <a:srgbClr val="FF33CC"/>
                </a:solidFill>
              </a:rPr>
              <a:t>（</a:t>
            </a:r>
            <a:r>
              <a:rPr lang="en-US" altLang="zh-CN" sz="3200" b="1">
                <a:solidFill>
                  <a:srgbClr val="FF33CC"/>
                </a:solidFill>
              </a:rPr>
              <a:t>qi</a:t>
            </a:r>
            <a:r>
              <a:rPr lang="en-US" altLang="zh-CN" sz="3200" b="1">
                <a:solidFill>
                  <a:srgbClr val="FF33CC"/>
                </a:solidFill>
                <a:latin typeface="宋体" pitchFamily="2" charset="-122"/>
              </a:rPr>
              <a:t>à</a:t>
            </a:r>
            <a:r>
              <a:rPr lang="en-US" altLang="zh-CN" sz="3200" b="1">
                <a:solidFill>
                  <a:srgbClr val="FF33CC"/>
                </a:solidFill>
              </a:rPr>
              <a:t>o</a:t>
            </a:r>
            <a:r>
              <a:rPr lang="zh-CN" altLang="en-US" sz="3200" b="1">
                <a:solidFill>
                  <a:srgbClr val="FF33CC"/>
                </a:solidFill>
              </a:rPr>
              <a:t>）</a:t>
            </a:r>
          </a:p>
        </p:txBody>
      </p:sp>
      <p:sp>
        <p:nvSpPr>
          <p:cNvPr id="393242" name="Text Box 26"/>
          <p:cNvSpPr txBox="1">
            <a:spLocks noChangeArrowheads="1"/>
          </p:cNvSpPr>
          <p:nvPr/>
        </p:nvSpPr>
        <p:spPr bwMode="auto">
          <a:xfrm>
            <a:off x="6516688" y="4073525"/>
            <a:ext cx="18716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>
                <a:solidFill>
                  <a:srgbClr val="0066FF"/>
                </a:solidFill>
                <a:latin typeface="宋体" pitchFamily="2" charset="-122"/>
              </a:rPr>
              <a:t>（窍门）</a:t>
            </a:r>
          </a:p>
        </p:txBody>
      </p:sp>
    </p:spTree>
  </p:cSld>
  <p:clrMapOvr>
    <a:masterClrMapping/>
  </p:clrMapOvr>
  <p:transition advClick="0" advTm="60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3"/>
          <p:cNvSpPr txBox="1">
            <a:spLocks noChangeArrowheads="1"/>
          </p:cNvSpPr>
          <p:nvPr/>
        </p:nvSpPr>
        <p:spPr bwMode="auto">
          <a:xfrm>
            <a:off x="214282" y="857232"/>
            <a:ext cx="2592388" cy="57615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dirty="0">
                <a:latin typeface="黑体" pitchFamily="2" charset="-122"/>
                <a:ea typeface="黑体" pitchFamily="2" charset="-122"/>
              </a:rPr>
              <a:t>名曰：</a:t>
            </a:r>
          </a:p>
          <a:p>
            <a:pPr algn="l"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dirty="0">
                <a:latin typeface="黑体" pitchFamily="2" charset="-122"/>
                <a:ea typeface="黑体" pitchFamily="2" charset="-122"/>
              </a:rPr>
              <a:t>石窍：</a:t>
            </a:r>
          </a:p>
          <a:p>
            <a:pPr algn="l"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dirty="0">
                <a:latin typeface="黑体" pitchFamily="2" charset="-122"/>
                <a:ea typeface="黑体" pitchFamily="2" charset="-122"/>
              </a:rPr>
              <a:t>镌：</a:t>
            </a:r>
          </a:p>
          <a:p>
            <a:pPr algn="l"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dirty="0">
                <a:latin typeface="黑体" pitchFamily="2" charset="-122"/>
                <a:ea typeface="黑体" pitchFamily="2" charset="-122"/>
              </a:rPr>
              <a:t>喜不自胜：</a:t>
            </a:r>
          </a:p>
          <a:p>
            <a:pPr algn="l"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dirty="0">
                <a:latin typeface="黑体" pitchFamily="2" charset="-122"/>
                <a:ea typeface="黑体" pitchFamily="2" charset="-122"/>
              </a:rPr>
              <a:t>拱伏无违：</a:t>
            </a:r>
          </a:p>
          <a:p>
            <a:pPr algn="l"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dirty="0">
                <a:latin typeface="黑体" pitchFamily="2" charset="-122"/>
                <a:ea typeface="黑体" pitchFamily="2" charset="-122"/>
              </a:rPr>
              <a:t>抓耳挠腮：</a:t>
            </a:r>
          </a:p>
          <a:p>
            <a:pPr algn="l">
              <a:lnSpc>
                <a:spcPct val="80000"/>
              </a:lnSpc>
              <a:spcBef>
                <a:spcPct val="50000"/>
              </a:spcBef>
            </a:pPr>
            <a:endParaRPr lang="zh-CN" altLang="en-US" sz="2000" dirty="0">
              <a:latin typeface="黑体" pitchFamily="2" charset="-122"/>
              <a:ea typeface="黑体" pitchFamily="2" charset="-122"/>
            </a:endParaRPr>
          </a:p>
          <a:p>
            <a:pPr algn="l"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dirty="0">
                <a:latin typeface="黑体" pitchFamily="2" charset="-122"/>
                <a:ea typeface="黑体" pitchFamily="2" charset="-122"/>
              </a:rPr>
              <a:t>力倦神疲</a:t>
            </a:r>
            <a:r>
              <a:rPr lang="zh-CN" altLang="en-US" sz="3200" dirty="0" smtClean="0">
                <a:latin typeface="黑体" pitchFamily="2" charset="-122"/>
                <a:ea typeface="黑体" pitchFamily="2" charset="-122"/>
              </a:rPr>
              <a:t>：</a:t>
            </a:r>
            <a:endParaRPr lang="en-US" altLang="zh-CN" sz="3200" dirty="0" smtClean="0">
              <a:latin typeface="黑体" pitchFamily="2" charset="-122"/>
              <a:ea typeface="黑体" pitchFamily="2" charset="-122"/>
            </a:endParaRPr>
          </a:p>
          <a:p>
            <a:pPr algn="l"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dirty="0" smtClean="0">
                <a:latin typeface="黑体" pitchFamily="2" charset="-122"/>
                <a:ea typeface="黑体" pitchFamily="2" charset="-122"/>
              </a:rPr>
              <a:t>人而无信，不知其可：</a:t>
            </a:r>
            <a:endParaRPr lang="zh-CN" altLang="en-US" sz="32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86052" name="Text Box 4"/>
          <p:cNvSpPr txBox="1">
            <a:spLocks noChangeArrowheads="1"/>
          </p:cNvSpPr>
          <p:nvPr/>
        </p:nvSpPr>
        <p:spPr bwMode="auto">
          <a:xfrm>
            <a:off x="1428728" y="928670"/>
            <a:ext cx="2627312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名字叫作。</a:t>
            </a:r>
          </a:p>
        </p:txBody>
      </p:sp>
      <p:sp>
        <p:nvSpPr>
          <p:cNvPr id="10244" name="WordArt 7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214282" y="214290"/>
            <a:ext cx="2808287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方正舒体"/>
                <a:ea typeface="方正舒体"/>
              </a:rPr>
              <a:t>词语理解</a:t>
            </a:r>
          </a:p>
        </p:txBody>
      </p:sp>
      <p:sp>
        <p:nvSpPr>
          <p:cNvPr id="386057" name="Text Box 9"/>
          <p:cNvSpPr txBox="1">
            <a:spLocks noChangeArrowheads="1"/>
          </p:cNvSpPr>
          <p:nvPr/>
        </p:nvSpPr>
        <p:spPr bwMode="auto">
          <a:xfrm>
            <a:off x="1428728" y="1500174"/>
            <a:ext cx="2590800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石头边隙。</a:t>
            </a:r>
          </a:p>
        </p:txBody>
      </p:sp>
      <p:sp>
        <p:nvSpPr>
          <p:cNvPr id="386060" name="Text Box 12"/>
          <p:cNvSpPr txBox="1">
            <a:spLocks noChangeArrowheads="1"/>
          </p:cNvSpPr>
          <p:nvPr/>
        </p:nvSpPr>
        <p:spPr bwMode="auto">
          <a:xfrm>
            <a:off x="2143108" y="2643182"/>
            <a:ext cx="7343775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欢喜得自己不能控制。形容非常高兴。</a:t>
            </a:r>
          </a:p>
        </p:txBody>
      </p:sp>
      <p:sp>
        <p:nvSpPr>
          <p:cNvPr id="386061" name="Text Box 13"/>
          <p:cNvSpPr txBox="1">
            <a:spLocks noChangeArrowheads="1"/>
          </p:cNvSpPr>
          <p:nvPr/>
        </p:nvSpPr>
        <p:spPr bwMode="auto">
          <a:xfrm>
            <a:off x="2143108" y="3357562"/>
            <a:ext cx="6696075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伏在地上，朝上礼拜，没有违抗的。</a:t>
            </a:r>
          </a:p>
        </p:txBody>
      </p:sp>
      <p:sp>
        <p:nvSpPr>
          <p:cNvPr id="386063" name="Text Box 15"/>
          <p:cNvSpPr txBox="1">
            <a:spLocks noChangeArrowheads="1"/>
          </p:cNvSpPr>
          <p:nvPr/>
        </p:nvSpPr>
        <p:spPr bwMode="auto">
          <a:xfrm>
            <a:off x="2214546" y="3929066"/>
            <a:ext cx="6516688" cy="1066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乱抓耳朵和腮帮子。形容焦急、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忙乱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或苦闷得无计可施的样子。</a:t>
            </a:r>
          </a:p>
        </p:txBody>
      </p:sp>
      <p:sp>
        <p:nvSpPr>
          <p:cNvPr id="386064" name="Text Box 16"/>
          <p:cNvSpPr txBox="1">
            <a:spLocks noChangeArrowheads="1"/>
          </p:cNvSpPr>
          <p:nvPr/>
        </p:nvSpPr>
        <p:spPr bwMode="auto">
          <a:xfrm>
            <a:off x="1571604" y="2071678"/>
            <a:ext cx="1152525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刻。</a:t>
            </a:r>
          </a:p>
        </p:txBody>
      </p:sp>
      <p:sp>
        <p:nvSpPr>
          <p:cNvPr id="386065" name="Text Box 17"/>
          <p:cNvSpPr txBox="1">
            <a:spLocks noChangeArrowheads="1"/>
          </p:cNvSpPr>
          <p:nvPr/>
        </p:nvSpPr>
        <p:spPr bwMode="auto">
          <a:xfrm>
            <a:off x="2214546" y="5000636"/>
            <a:ext cx="6192838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太累了而全身无力，精神不好。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357422" y="5572140"/>
            <a:ext cx="592982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</a:rPr>
              <a:t>一个人要是没有信用，不知道他</a:t>
            </a:r>
            <a:endParaRPr lang="en-US" altLang="zh-CN" sz="32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</a:rPr>
              <a:t>怎样去做人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14942" y="785794"/>
            <a:ext cx="3357586" cy="13430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拆字理解法</a:t>
            </a:r>
            <a:r>
              <a:rPr lang="zh-CN" altLang="en-US" dirty="0" smtClean="0">
                <a:solidFill>
                  <a:schemeClr val="bg1"/>
                </a:solidFill>
              </a:rPr>
              <a:t>法</a:t>
            </a:r>
            <a:endParaRPr lang="zh-CN" altLang="en-US" dirty="0">
              <a:solidFill>
                <a:schemeClr val="bg1"/>
              </a:solidFill>
            </a:endParaRPr>
          </a:p>
        </p:txBody>
      </p:sp>
      <p:cxnSp>
        <p:nvCxnSpPr>
          <p:cNvPr id="18" name="直接箭头连接符 17"/>
          <p:cNvCxnSpPr/>
          <p:nvPr/>
        </p:nvCxnSpPr>
        <p:spPr>
          <a:xfrm rot="10800000" flipV="1">
            <a:off x="2071670" y="2071678"/>
            <a:ext cx="3929090" cy="1571636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file"/>
          <p:cNvPicPr>
            <a:picLocks noChangeAspect="1" noChangeArrowheads="1"/>
          </p:cNvPicPr>
          <p:nvPr/>
        </p:nvPicPr>
        <p:blipFill>
          <a:blip r:embed="rId2">
            <a:lum bright="54000"/>
          </a:blip>
          <a:srcRect r="2939" b="7497"/>
          <a:stretch>
            <a:fillRect/>
          </a:stretch>
        </p:blipFill>
        <p:spPr bwMode="auto">
          <a:xfrm>
            <a:off x="179388" y="620713"/>
            <a:ext cx="8785225" cy="597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928670"/>
            <a:ext cx="8715436" cy="5643601"/>
          </a:xfrm>
        </p:spPr>
        <p:txBody>
          <a:bodyPr>
            <a:noAutofit/>
          </a:bodyPr>
          <a:lstStyle/>
          <a:p>
            <a:pPr eaLnBrk="1" hangingPunct="1">
              <a:buFontTx/>
              <a:buNone/>
            </a:pPr>
            <a:r>
              <a:rPr lang="en-US" altLang="zh-CN" sz="4000" b="1" dirty="0" smtClean="0"/>
              <a:t> 1</a:t>
            </a:r>
            <a:r>
              <a:rPr lang="zh-CN" altLang="en-US" sz="4000" b="1" dirty="0" smtClean="0"/>
              <a:t>、这篇课文围绕石猴写了多少个件事？请用小标题概括。</a:t>
            </a:r>
            <a:endParaRPr lang="en-US" altLang="zh-CN" sz="4000" b="1" dirty="0" smtClean="0"/>
          </a:p>
          <a:p>
            <a:pPr>
              <a:buNone/>
            </a:pPr>
            <a:r>
              <a:rPr lang="zh-CN" altLang="en-US" sz="3600" b="1" dirty="0" smtClean="0">
                <a:solidFill>
                  <a:schemeClr val="accent6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课文按照</a:t>
            </a:r>
            <a:r>
              <a:rPr lang="zh-CN" altLang="en-US" sz="3600" b="1" u="sng" dirty="0" smtClean="0">
                <a:solidFill>
                  <a:schemeClr val="accent6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           </a:t>
            </a:r>
            <a:r>
              <a:rPr lang="zh-CN" altLang="en-US" sz="3600" b="1" dirty="0" smtClean="0">
                <a:solidFill>
                  <a:schemeClr val="accent6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顺序，写了</a:t>
            </a:r>
            <a:r>
              <a:rPr lang="zh-CN" altLang="en-US" sz="3600" b="1" u="sng" dirty="0" smtClean="0">
                <a:solidFill>
                  <a:schemeClr val="accent6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3600" b="1" dirty="0" smtClean="0">
                <a:solidFill>
                  <a:schemeClr val="accent6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件事</a:t>
            </a:r>
            <a:r>
              <a:rPr lang="zh-CN" altLang="en-US" sz="4000" b="1" dirty="0" smtClean="0">
                <a:solidFill>
                  <a:schemeClr val="accent6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  <a:p>
            <a:pPr eaLnBrk="1" hangingPunct="1">
              <a:buFontTx/>
              <a:buNone/>
            </a:pPr>
            <a:endParaRPr lang="en-US" altLang="zh-CN" sz="4000" b="1" dirty="0" smtClean="0"/>
          </a:p>
          <a:p>
            <a:pPr eaLnBrk="1" hangingPunct="1">
              <a:buFontTx/>
              <a:buNone/>
            </a:pPr>
            <a:endParaRPr lang="en-US" altLang="zh-CN" sz="4000" b="1" dirty="0" smtClean="0"/>
          </a:p>
          <a:p>
            <a:pPr eaLnBrk="1" hangingPunct="1">
              <a:buFontTx/>
              <a:buNone/>
            </a:pPr>
            <a:endParaRPr lang="en-US" altLang="zh-CN" sz="4000" b="1" dirty="0" smtClean="0"/>
          </a:p>
          <a:p>
            <a:pPr eaLnBrk="1" hangingPunct="1">
              <a:buFontTx/>
              <a:buNone/>
            </a:pPr>
            <a:endParaRPr lang="en-US" altLang="zh-CN" sz="4000" b="1" dirty="0" smtClean="0"/>
          </a:p>
          <a:p>
            <a:pPr eaLnBrk="1" hangingPunct="1">
              <a:buFontTx/>
              <a:buNone/>
            </a:pPr>
            <a:r>
              <a:rPr lang="en-US" altLang="zh-CN" sz="4000" b="1" dirty="0" smtClean="0"/>
              <a:t>2</a:t>
            </a:r>
            <a:r>
              <a:rPr lang="zh-CN" altLang="en-US" sz="4000" b="1" dirty="0" smtClean="0"/>
              <a:t>、你认为哪些句子写得精彩，为什么？</a:t>
            </a:r>
            <a:endParaRPr lang="en-US" altLang="zh-CN" sz="4000" b="1" dirty="0" smtClean="0"/>
          </a:p>
          <a:p>
            <a:pPr eaLnBrk="1" hangingPunct="1">
              <a:buFontTx/>
              <a:buNone/>
            </a:pPr>
            <a:endParaRPr lang="en-US" altLang="zh-CN" sz="4000" b="1" dirty="0" smtClean="0"/>
          </a:p>
          <a:p>
            <a:pPr eaLnBrk="1" hangingPunct="1">
              <a:buFontTx/>
              <a:buNone/>
            </a:pPr>
            <a:r>
              <a:rPr lang="en-US" altLang="zh-CN" sz="4000" b="1" dirty="0" smtClean="0"/>
              <a:t>        </a:t>
            </a:r>
            <a:endParaRPr lang="zh-CN" altLang="en-US" sz="4000" b="1" dirty="0" smtClean="0"/>
          </a:p>
        </p:txBody>
      </p:sp>
      <p:pic>
        <p:nvPicPr>
          <p:cNvPr id="12292" name="Picture 5" descr="图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290"/>
            <a:ext cx="2447925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猴王出世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3214686"/>
            <a:ext cx="7858180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71472" y="4929198"/>
            <a:ext cx="2071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</a:rPr>
              <a:t>1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、石猴出世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57554" y="3286124"/>
            <a:ext cx="2071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</a:rPr>
              <a:t>2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、石猴探洞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15074" y="4929198"/>
            <a:ext cx="2071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</a:rPr>
              <a:t>3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、石猴称王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00298" y="2357430"/>
            <a:ext cx="20377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事情发展</a:t>
            </a:r>
            <a:endParaRPr lang="zh-CN" altLang="en-US" sz="36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143768" y="235743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三</a:t>
            </a:r>
            <a:endParaRPr lang="zh-CN" altLang="en-US" sz="28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57224" y="4071942"/>
            <a:ext cx="14750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第一自然段</a:t>
            </a:r>
            <a:endParaRPr lang="zh-CN" altLang="en-US" sz="2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57884" y="3357562"/>
            <a:ext cx="19912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第二、三自然段</a:t>
            </a:r>
            <a:endParaRPr lang="zh-CN" altLang="en-US" sz="2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429388" y="4143380"/>
            <a:ext cx="14750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第四自然段</a:t>
            </a:r>
            <a:endParaRPr lang="zh-CN" altLang="en-US" sz="2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1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710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71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4710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43" grpId="0" uiExpand="1" build="p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6" descr="file"/>
          <p:cNvPicPr>
            <a:picLocks noChangeAspect="1" noChangeArrowheads="1"/>
          </p:cNvPicPr>
          <p:nvPr/>
        </p:nvPicPr>
        <p:blipFill>
          <a:blip r:embed="rId2">
            <a:lum bright="54000"/>
          </a:blip>
          <a:srcRect r="2939" b="7497"/>
          <a:stretch>
            <a:fillRect/>
          </a:stretch>
        </p:blipFill>
        <p:spPr bwMode="auto">
          <a:xfrm>
            <a:off x="0" y="214290"/>
            <a:ext cx="8785225" cy="597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4660" name="Text Box 4"/>
          <p:cNvSpPr txBox="1">
            <a:spLocks noChangeArrowheads="1"/>
          </p:cNvSpPr>
          <p:nvPr/>
        </p:nvSpPr>
        <p:spPr bwMode="auto">
          <a:xfrm>
            <a:off x="571472" y="928670"/>
            <a:ext cx="777716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en-US" altLang="zh-CN" sz="3200" b="1" dirty="0">
                <a:latin typeface="黑体" pitchFamily="49" charset="-122"/>
                <a:ea typeface="黑体" pitchFamily="49" charset="-122"/>
              </a:rPr>
              <a:t>    ①</a:t>
            </a:r>
            <a:r>
              <a:rPr kumimoji="1" lang="zh-CN" altLang="en-US" sz="3200" b="1" dirty="0">
                <a:latin typeface="黑体" pitchFamily="49" charset="-122"/>
                <a:ea typeface="黑体" pitchFamily="49" charset="-122"/>
              </a:rPr>
              <a:t>四面更无树木遮阳，左右倒有芝兰相衬。盖自开辟以来，每受天真地秀，日精月华感之既久，</a:t>
            </a:r>
            <a:r>
              <a:rPr kumimoji="1"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遂有通灵之意</a:t>
            </a:r>
            <a:r>
              <a:rPr kumimoji="1" lang="zh-CN" altLang="en-US" sz="3200" b="1" dirty="0">
                <a:latin typeface="黑体" pitchFamily="49" charset="-122"/>
                <a:ea typeface="黑体" pitchFamily="49" charset="-122"/>
              </a:rPr>
              <a:t>。</a:t>
            </a:r>
            <a:r>
              <a:rPr kumimoji="1" lang="zh-CN" altLang="en-US" sz="2400" dirty="0"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454661" name="Text Box 5"/>
          <p:cNvSpPr txBox="1">
            <a:spLocks noChangeArrowheads="1"/>
          </p:cNvSpPr>
          <p:nvPr/>
        </p:nvSpPr>
        <p:spPr bwMode="auto">
          <a:xfrm>
            <a:off x="357158" y="2714620"/>
            <a:ext cx="821537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dirty="0">
                <a:solidFill>
                  <a:srgbClr val="0066FF"/>
                </a:solidFill>
              </a:rPr>
              <a:t>       </a:t>
            </a:r>
            <a:r>
              <a:rPr lang="zh-CN" altLang="en-US" sz="3200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这</a:t>
            </a:r>
            <a:r>
              <a:rPr lang="zh-CN" altLang="en-US" sz="3200" b="1" dirty="0" smtClean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一段写出</a:t>
            </a:r>
            <a:r>
              <a:rPr lang="zh-CN" altLang="en-US" sz="3200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了石猴的出生环境及经过</a:t>
            </a:r>
            <a:r>
              <a:rPr lang="zh-CN" altLang="en-US" sz="3200" b="1" dirty="0" smtClean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sz="3200" b="1" dirty="0" smtClean="0">
              <a:solidFill>
                <a:srgbClr val="0066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3317" name="Picture 7" descr="图片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290"/>
            <a:ext cx="2520950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000100" y="3429000"/>
            <a:ext cx="56436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000" b="1" dirty="0" smtClean="0">
                <a:latin typeface="黑体" pitchFamily="49" charset="-122"/>
                <a:ea typeface="黑体" pitchFamily="49" charset="-122"/>
              </a:rPr>
              <a:t>遂有通灵之意</a:t>
            </a:r>
            <a:r>
              <a:rPr kumimoji="1" lang="zh-CN" altLang="en-US" sz="4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：伏笔</a:t>
            </a:r>
            <a:endParaRPr lang="zh-CN" altLang="en-US" sz="4000" dirty="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4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54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4660" grpId="1"/>
      <p:bldP spid="454661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6" descr="file"/>
          <p:cNvPicPr>
            <a:picLocks noChangeAspect="1" noChangeArrowheads="1"/>
          </p:cNvPicPr>
          <p:nvPr/>
        </p:nvPicPr>
        <p:blipFill>
          <a:blip r:embed="rId2">
            <a:lum bright="54000"/>
          </a:blip>
          <a:srcRect r="2939" b="7497"/>
          <a:stretch>
            <a:fillRect/>
          </a:stretch>
        </p:blipFill>
        <p:spPr bwMode="auto">
          <a:xfrm>
            <a:off x="179388" y="620713"/>
            <a:ext cx="8785225" cy="597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6948" name="Text Box 4"/>
          <p:cNvSpPr txBox="1">
            <a:spLocks noChangeArrowheads="1"/>
          </p:cNvSpPr>
          <p:nvPr/>
        </p:nvSpPr>
        <p:spPr bwMode="auto">
          <a:xfrm>
            <a:off x="682625" y="1531938"/>
            <a:ext cx="7777163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en-US" altLang="zh-CN" sz="3200" b="1" dirty="0">
                <a:latin typeface="Times New Roman" pitchFamily="18" charset="0"/>
                <a:ea typeface="华文琥珀" pitchFamily="2" charset="-122"/>
              </a:rPr>
              <a:t>        ②</a:t>
            </a:r>
            <a:r>
              <a:rPr kumimoji="1" lang="zh-CN" altLang="en-US" sz="3200" dirty="0">
                <a:latin typeface="黑体" pitchFamily="49" charset="-122"/>
                <a:ea typeface="黑体" pitchFamily="49" charset="-122"/>
              </a:rPr>
              <a:t>那猴在山中，却会行走跳跃，食草木，饮涧泉，采山花，觅树果；与狼虫为伴，虎豹为群，獐鹿为友，猕猿为亲；夜宿石崖之下，朝游峰洞之中。</a:t>
            </a:r>
          </a:p>
        </p:txBody>
      </p:sp>
      <p:sp>
        <p:nvSpPr>
          <p:cNvPr id="466949" name="Text Box 5"/>
          <p:cNvSpPr txBox="1">
            <a:spLocks noChangeArrowheads="1"/>
          </p:cNvSpPr>
          <p:nvPr/>
        </p:nvSpPr>
        <p:spPr bwMode="auto">
          <a:xfrm>
            <a:off x="684213" y="3716338"/>
            <a:ext cx="7632700" cy="206210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dirty="0"/>
              <a:t>       </a:t>
            </a:r>
            <a:r>
              <a:rPr lang="zh-CN" altLang="en-US" sz="3200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这一段作者写了石猴日常生活的多个方面</a:t>
            </a:r>
            <a:r>
              <a:rPr lang="zh-CN" altLang="en-US" sz="3200" b="1" dirty="0" smtClean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。用了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排比</a:t>
            </a:r>
            <a:r>
              <a:rPr lang="zh-CN" altLang="en-US" sz="3200" b="1" dirty="0" smtClean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的修辞，勾勒</a:t>
            </a:r>
            <a:r>
              <a:rPr lang="zh-CN" altLang="en-US" sz="3200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出一个在林间</a:t>
            </a:r>
            <a:r>
              <a:rPr lang="zh-CN" altLang="en-US" sz="32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自由自在、快活逍遥、亲和友善而又顽皮可爱</a:t>
            </a:r>
            <a:r>
              <a:rPr lang="zh-CN" altLang="en-US" sz="3200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的小石猴。</a:t>
            </a:r>
          </a:p>
        </p:txBody>
      </p:sp>
      <p:pic>
        <p:nvPicPr>
          <p:cNvPr id="14341" name="Picture 7" descr="图片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765175"/>
            <a:ext cx="2520950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857356" y="5929330"/>
            <a:ext cx="37866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温故知新联想法</a:t>
            </a:r>
            <a:endParaRPr lang="zh-CN" altLang="en-US" sz="4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6694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6694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6948" grpId="0"/>
      <p:bldP spid="466949" grpId="0"/>
      <p:bldP spid="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1101</TotalTime>
  <Words>1003</Words>
  <Application>Microsoft Office PowerPoint</Application>
  <PresentationFormat>全屏显示(4:3)</PresentationFormat>
  <Paragraphs>112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dreamsummit</dc:creator>
  <cp:lastModifiedBy>dreamsummit</cp:lastModifiedBy>
  <cp:revision>65</cp:revision>
  <dcterms:created xsi:type="dcterms:W3CDTF">2020-03-05T09:03:28Z</dcterms:created>
  <dcterms:modified xsi:type="dcterms:W3CDTF">2020-03-13T01:28:43Z</dcterms:modified>
</cp:coreProperties>
</file>