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1" r:id="rId3"/>
    <p:sldId id="281" r:id="rId4"/>
    <p:sldId id="286" r:id="rId5"/>
    <p:sldId id="287" r:id="rId6"/>
    <p:sldId id="288" r:id="rId7"/>
    <p:sldId id="283" r:id="rId8"/>
    <p:sldId id="280" r:id="rId9"/>
    <p:sldId id="299" r:id="rId10"/>
    <p:sldId id="293" r:id="rId11"/>
    <p:sldId id="277" r:id="rId12"/>
    <p:sldId id="275" r:id="rId13"/>
    <p:sldId id="279" r:id="rId14"/>
    <p:sldId id="278" r:id="rId15"/>
    <p:sldId id="300" r:id="rId16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3333FF"/>
    <a:srgbClr val="FF6600"/>
    <a:srgbClr val="FF33CC"/>
    <a:srgbClr val="FF0000"/>
    <a:srgbClr val="FF3399"/>
    <a:srgbClr val="0000FF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25" autoAdjust="0"/>
    <p:restoredTop sz="94581" autoAdjust="0"/>
  </p:normalViewPr>
  <p:slideViewPr>
    <p:cSldViewPr>
      <p:cViewPr varScale="1">
        <p:scale>
          <a:sx n="81" d="100"/>
          <a:sy n="81" d="100"/>
        </p:scale>
        <p:origin x="-666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8C28CC-8AF7-4B2A-8272-D294B39F692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9C341-C529-4AD4-803A-F57AF1B4F3F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F7752-65E2-497D-8426-36B53DA186F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 showMasterSp="0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0AD48-C9C5-46B7-94EA-9BEE073B97FB}" type="slidenum">
              <a:rPr lang="en-US" altLang="zh-CN"/>
            </a:fld>
            <a:endParaRPr lang="en-US" altLang="zh-CN"/>
          </a:p>
        </p:txBody>
      </p:sp>
      <p:pic>
        <p:nvPicPr>
          <p:cNvPr id="8" name="Picture 4" descr="image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92643"/>
            <a:ext cx="9144000" cy="360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CBCEB0-9C09-4F8E-B868-8B8A9490A50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681A8-7BC2-4B07-819E-6DDCE1CE7EC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A83DC-396F-42A9-993A-F7EE5EF85F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26F18-CC93-483B-9F84-617E98A259D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页脚占位符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5EDB1A4-2560-463E-A2F4-69A1DC8A2C6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7A3881-FA56-4184-98CF-87A3F5B1F33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BEF6A6-E83B-4FF8-8792-2382131DB55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6B1B9-B5C2-4756-8D35-B7FF6855A23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919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919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smtClean="0"/>
            </a:lvl1pPr>
          </a:lstStyle>
          <a:p>
            <a:pPr>
              <a:defRPr/>
            </a:pPr>
            <a:fld id="{7B6A6864-C578-4110-8190-C65D506AD382}" type="slidenum">
              <a:rPr lang="en-US" altLang="zh-CN"/>
            </a:fld>
            <a:endParaRPr lang="en-US" altLang="zh-CN"/>
          </a:p>
        </p:txBody>
      </p:sp>
      <p:pic>
        <p:nvPicPr>
          <p:cNvPr id="13" name="Picture 4" descr="image3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02169"/>
            <a:ext cx="9144000" cy="360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1654865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6600" b="1" spc="2000" dirty="0" smtClean="0">
                <a:ln w="11430"/>
                <a:gradFill flip="none" rotWithShape="1">
                  <a:gsLst>
                    <a:gs pos="0">
                      <a:srgbClr val="00B050">
                        <a:shade val="30000"/>
                        <a:satMod val="115000"/>
                      </a:srgbClr>
                    </a:gs>
                    <a:gs pos="50000">
                      <a:srgbClr val="00B050">
                        <a:shade val="67500"/>
                        <a:satMod val="115000"/>
                      </a:srgbClr>
                    </a:gs>
                    <a:gs pos="100000">
                      <a:srgbClr val="00B05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6600" b="1" spc="2000" dirty="0" smtClean="0">
                <a:ln w="11430"/>
                <a:gradFill flip="none" rotWithShape="1">
                  <a:gsLst>
                    <a:gs pos="0">
                      <a:srgbClr val="00B050">
                        <a:shade val="30000"/>
                        <a:satMod val="115000"/>
                      </a:srgbClr>
                    </a:gs>
                    <a:gs pos="50000">
                      <a:srgbClr val="00B050">
                        <a:shade val="67500"/>
                        <a:satMod val="115000"/>
                      </a:srgbClr>
                    </a:gs>
                    <a:gs pos="100000">
                      <a:srgbClr val="00B05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青山不老</a:t>
            </a:r>
            <a:endParaRPr lang="zh-CN" altLang="en-US" sz="6600" b="1" spc="2000" dirty="0">
              <a:ln w="11430"/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05200" y="3333750"/>
            <a:ext cx="449580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zh-C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——</a:t>
            </a:r>
            <a:r>
              <a:rPr lang="zh-CN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如何理解青山不老？</a:t>
            </a:r>
            <a:endParaRPr lang="zh-CN" alt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590550"/>
            <a:ext cx="7162800" cy="85725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 eaLnBrk="1" hangingPunct="1"/>
            <a:r>
              <a:rPr lang="zh-CN" altLang="en-US" sz="2400" b="1" spc="60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１</a:t>
            </a:r>
            <a:r>
              <a:rPr lang="en-US" altLang="zh-CN" sz="2400" b="1" spc="60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spc="60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是的，保住了这黄土，我们才有这绿树；有了这绿树，我们才守住了这片土。</a:t>
            </a:r>
            <a:endParaRPr lang="zh-CN" altLang="en-US" sz="2400" b="1" spc="600" dirty="0" smtClean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809750"/>
            <a:ext cx="8229600" cy="23431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　　</a:t>
            </a:r>
            <a:r>
              <a:rPr lang="zh-CN" altLang="en-US" sz="2800" b="1" smtClean="0">
                <a:latin typeface="华文新魏" pitchFamily="2" charset="-122"/>
                <a:ea typeface="华文新魏" pitchFamily="2" charset="-122"/>
              </a:rPr>
              <a:t>　这</a:t>
            </a:r>
            <a:r>
              <a:rPr lang="zh-CN" altLang="en-US" sz="2800" b="1" dirty="0" smtClean="0">
                <a:latin typeface="华文新魏" pitchFamily="2" charset="-122"/>
                <a:ea typeface="华文新魏" pitchFamily="2" charset="-122"/>
              </a:rPr>
              <a:t>片青山养育了老农，而老农用自己一生的努力，创造这片绿色的奇迹，作为对青山的回报。</a:t>
            </a:r>
            <a:endParaRPr lang="zh-CN" altLang="en-US" sz="2800" b="1" dirty="0" smtClean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  <p:bldP spid="9216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438150"/>
            <a:ext cx="6858000" cy="8572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 eaLnBrk="1" hangingPunct="1"/>
            <a:r>
              <a:rPr lang="zh-CN" altLang="en-US" sz="2400" b="1" spc="60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２</a:t>
            </a:r>
            <a:r>
              <a:rPr lang="en-US" altLang="zh-CN" sz="2400" b="1" spc="60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spc="60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他觉得种树是命运的选择，屋后的青山就是生命的归宿。</a:t>
            </a:r>
            <a:endParaRPr lang="zh-CN" altLang="en-US" sz="2400" b="1" spc="600" dirty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1657350"/>
            <a:ext cx="7086600" cy="23431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FontTx/>
              <a:buNone/>
            </a:pP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　　　面临享福与吃苦的抉择，老农毫不犹豫地选择了开辟山沟、改造山林的艰苦之路，因为他知道这条山沟需要他不断地种树绿化，因此他愿意将自己的一生都奉献给这山沟，将自己的生命都奉献给这青山。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514350"/>
            <a:ext cx="7543800" cy="8572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 eaLnBrk="1" hangingPunct="1"/>
            <a:r>
              <a:rPr lang="zh-CN" altLang="en-US" sz="2400" b="1" spc="60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３</a:t>
            </a:r>
            <a:r>
              <a:rPr lang="en-US" altLang="zh-CN" sz="2400" b="1" spc="60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400" b="1" spc="60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他已经将自己的生命转化为另一种东西。他是真正与山川共存、与日月同辉了。</a:t>
            </a:r>
            <a:endParaRPr lang="zh-CN" altLang="en-US" sz="2400" b="1" spc="600" dirty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885950"/>
            <a:ext cx="8001000" cy="23431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buFontTx/>
              <a:buNone/>
            </a:pPr>
            <a:r>
              <a:rPr lang="zh-CN" altLang="en-US" sz="2800" b="1" dirty="0">
                <a:latin typeface="华文新魏" pitchFamily="2" charset="-122"/>
                <a:ea typeface="华文新魏" pitchFamily="2" charset="-122"/>
              </a:rPr>
              <a:t>　　　“另一种东西”，表面上指的是这片绿洲，事实上还包含着开辟山林、绿化家园的精神和造福后代的情怀。老人用自己有限的生命创造了无限的价值，生命的意义在茫茫青山中得到无限扩张，而且将随着青山永垂不朽。</a:t>
            </a:r>
            <a:endParaRPr lang="zh-CN" altLang="en-US" sz="2800" b="1" dirty="0">
              <a:latin typeface="华文新魏" pitchFamily="2" charset="-122"/>
              <a:ea typeface="华文新魏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42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  <p:bldP spid="9421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41796"/>
            <a:ext cx="9144000" cy="769441"/>
          </a:xfr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b="1" kern="1200" spc="2000" dirty="0">
                <a:ln w="11430"/>
                <a:gradFill flip="none" rotWithShape="1">
                  <a:gsLst>
                    <a:gs pos="0">
                      <a:srgbClr val="00B050">
                        <a:shade val="30000"/>
                        <a:satMod val="115000"/>
                      </a:srgbClr>
                    </a:gs>
                    <a:gs pos="50000">
                      <a:srgbClr val="00B050">
                        <a:shade val="67500"/>
                        <a:satMod val="115000"/>
                      </a:srgbClr>
                    </a:gs>
                    <a:gs pos="100000">
                      <a:srgbClr val="00B05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青山是不会老</a:t>
            </a:r>
            <a:r>
              <a:rPr lang="zh-CN" altLang="en-US" b="1" kern="1200" spc="2000" dirty="0" smtClean="0">
                <a:ln w="11430"/>
                <a:gradFill flip="none" rotWithShape="1">
                  <a:gsLst>
                    <a:gs pos="0">
                      <a:srgbClr val="00B050">
                        <a:shade val="30000"/>
                        <a:satMod val="115000"/>
                      </a:srgbClr>
                    </a:gs>
                    <a:gs pos="50000">
                      <a:srgbClr val="00B050">
                        <a:shade val="67500"/>
                        <a:satMod val="115000"/>
                      </a:srgbClr>
                    </a:gs>
                    <a:gs pos="100000">
                      <a:srgbClr val="00B050">
                        <a:shade val="100000"/>
                        <a:satMod val="115000"/>
                      </a:srgb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</a:t>
            </a:r>
            <a:endParaRPr lang="zh-CN" altLang="en-US" b="1" kern="1200" spc="2000" dirty="0">
              <a:ln w="11430"/>
              <a:gradFill flip="none" rotWithShape="1">
                <a:gsLst>
                  <a:gs pos="0">
                    <a:srgbClr val="00B050">
                      <a:shade val="30000"/>
                      <a:satMod val="115000"/>
                    </a:srgbClr>
                  </a:gs>
                  <a:gs pos="50000">
                    <a:srgbClr val="00B050">
                      <a:shade val="67500"/>
                      <a:satMod val="115000"/>
                    </a:srgbClr>
                  </a:gs>
                  <a:gs pos="100000">
                    <a:srgbClr val="00B050">
                      <a:shade val="100000"/>
                      <a:satMod val="11500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20935" y="2110085"/>
            <a:ext cx="310213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8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再   见</a:t>
            </a:r>
            <a:endParaRPr lang="zh-CN" altLang="en-US" sz="8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885950"/>
            <a:ext cx="91440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zh-CN" altLang="en-US" b="1" spc="5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老农创造了怎样的奇迹？</a:t>
            </a:r>
            <a:br>
              <a:rPr lang="en-US" altLang="zh-CN" b="1" spc="5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2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U98P33T148D49979F2100DT2004072210570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05" name="Text Box 5"/>
          <p:cNvSpPr txBox="1">
            <a:spLocks noChangeArrowheads="1"/>
          </p:cNvSpPr>
          <p:nvPr/>
        </p:nvSpPr>
        <p:spPr bwMode="auto">
          <a:xfrm>
            <a:off x="0" y="578103"/>
            <a:ext cx="91440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2800" b="1" spc="60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原来</a:t>
            </a:r>
            <a:r>
              <a:rPr lang="en-US" altLang="zh-CN" sz="2800" b="1" spc="60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b="1" spc="60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狂风肆虐、沙尘暴盘踞的山沟</a:t>
            </a:r>
            <a:endParaRPr lang="zh-CN" altLang="en-US" sz="2800" b="1" spc="60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7" descr="f2ba0024109f44278644f98a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31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29" name="Text Box 5"/>
          <p:cNvSpPr txBox="1">
            <a:spLocks noChangeArrowheads="1"/>
          </p:cNvSpPr>
          <p:nvPr/>
        </p:nvSpPr>
        <p:spPr bwMode="auto">
          <a:xfrm>
            <a:off x="381000" y="400050"/>
            <a:ext cx="54864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zh-CN"/>
            </a:defPPr>
            <a:lvl1pPr algn="ctr" eaLnBrk="1" hangingPunct="1">
              <a:spcBef>
                <a:spcPct val="20000"/>
              </a:spcBef>
              <a:defRPr sz="2800" b="1" spc="60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zh-CN" altLang="en-US" dirty="0"/>
              <a:t>现在</a:t>
            </a:r>
            <a:r>
              <a:rPr lang="en-US" altLang="zh-CN" dirty="0"/>
              <a:t>——</a:t>
            </a:r>
            <a:r>
              <a:rPr lang="zh-CN" altLang="en-US" dirty="0"/>
              <a:t>绿意荡漾的青山</a:t>
            </a:r>
            <a:endParaRPr lang="zh-CN" altLang="en-US" dirty="0"/>
          </a:p>
        </p:txBody>
      </p: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971550"/>
            <a:ext cx="7086600" cy="12573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 eaLnBrk="1" hangingPunct="1">
              <a:lnSpc>
                <a:spcPct val="120000"/>
              </a:lnSpc>
            </a:pPr>
            <a:r>
              <a:rPr lang="en-US" altLang="zh-CN" sz="2400" b="1" spc="60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b="1" spc="60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我们盘腿坐在土炕上，就像坐在船上，四周全是绿色的波浪，风一吹，树梢卷过涛声，叶间闪着粼粼的波光。</a:t>
            </a:r>
            <a:endParaRPr lang="zh-CN" altLang="en-US" sz="2400" b="1" spc="600" dirty="0" smtClean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343150"/>
            <a:ext cx="7391400" cy="19431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lnSpc>
                <a:spcPct val="120000"/>
              </a:lnSpc>
              <a:buFontTx/>
              <a:buNone/>
            </a:pPr>
            <a:r>
              <a:rPr lang="zh-CN" altLang="en-US" sz="2400" b="1" spc="60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zh-CN" altLang="en-US" sz="2400" b="1" spc="600" dirty="0" smtClean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4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4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44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/>
      <p:bldP spid="10445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895350"/>
            <a:ext cx="7772400" cy="32575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400" b="1" spc="60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2</a:t>
            </a:r>
            <a:r>
              <a:rPr lang="en-US" altLang="zh-CN" sz="2400" b="1" spc="60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. 15</a:t>
            </a:r>
            <a:r>
              <a:rPr lang="zh-CN" altLang="en-US" sz="2400" b="1" spc="60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年啊，绿化了</a:t>
            </a:r>
            <a:r>
              <a:rPr lang="en-US" altLang="zh-CN" sz="2400" b="1" spc="60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8</a:t>
            </a:r>
            <a:r>
              <a:rPr lang="zh-CN" altLang="en-US" sz="2400" b="1" spc="60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条沟，造了</a:t>
            </a:r>
            <a:r>
              <a:rPr lang="en-US" altLang="zh-CN" sz="2400" b="1" spc="60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7</a:t>
            </a:r>
            <a:r>
              <a:rPr lang="zh-CN" altLang="en-US" sz="2400" b="1" spc="60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条防风林带，</a:t>
            </a:r>
            <a:r>
              <a:rPr lang="en-US" altLang="zh-CN" sz="2400" b="1" spc="60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3700</a:t>
            </a:r>
            <a:r>
              <a:rPr lang="zh-CN" altLang="en-US" sz="2400" b="1" spc="60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亩林网，这是多么了不起的奇迹。</a:t>
            </a:r>
            <a:endParaRPr lang="zh-CN" altLang="en-US" sz="2400" b="1" spc="60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eaLnBrk="1" hangingPunct="1">
              <a:lnSpc>
                <a:spcPct val="120000"/>
              </a:lnSpc>
              <a:spcBef>
                <a:spcPct val="0"/>
              </a:spcBef>
            </a:pPr>
            <a:endParaRPr lang="zh-CN" altLang="en-US" sz="2400" b="1" spc="60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2400" b="1" spc="60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３</a:t>
            </a:r>
            <a:r>
              <a:rPr lang="en-US" altLang="zh-CN" sz="2400" b="1" spc="60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.</a:t>
            </a:r>
            <a:r>
              <a:rPr lang="zh-CN" altLang="en-US" sz="2400" b="1" spc="60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杨树、柳树，如臂如股，劲挺在山洼山腰。看不见它们的根，山洪涌下的泥埋住了树的下半截，树却勇敢地顶住了它的凶猛。这山已失去了原来的坡形，依着一层层的树形成一层层的梯。</a:t>
            </a:r>
            <a:endParaRPr lang="zh-CN" altLang="en-US" sz="2400" b="1" spc="60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1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485900"/>
            <a:ext cx="7162800" cy="108585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spc="60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老人是在什么样的情况下</a:t>
            </a:r>
            <a:br>
              <a:rPr lang="en-US" altLang="zh-CN" sz="3200" b="1" spc="60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3200" b="1" spc="60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创造了这样的奇迹的？</a:t>
            </a:r>
            <a:endParaRPr lang="zh-CN" altLang="en-US" sz="3200" b="1" spc="600" dirty="0" smtClean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914400" y="1200150"/>
            <a:ext cx="7086600" cy="25717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spc="60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en-US" altLang="zh-CN" sz="2000" b="1" spc="60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.</a:t>
            </a:r>
            <a:r>
              <a:rPr lang="zh-CN" altLang="en-US" sz="2000" b="1" spc="60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山沟的自然条件十分恶劣。</a:t>
            </a:r>
            <a:endParaRPr lang="zh-CN" altLang="en-US" sz="2000" b="1" spc="600" dirty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spc="60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</a:t>
            </a:r>
            <a:r>
              <a:rPr lang="en-US" altLang="zh-CN" sz="2000" b="1" spc="60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.</a:t>
            </a:r>
            <a:r>
              <a:rPr lang="zh-CN" altLang="en-US" sz="2000" b="1" spc="60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老人年老、瘦小。</a:t>
            </a:r>
            <a:endParaRPr lang="zh-CN" altLang="en-US" sz="2000" b="1" spc="600" dirty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spc="60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</a:t>
            </a:r>
            <a:r>
              <a:rPr lang="en-US" altLang="zh-CN" sz="2000" b="1" spc="60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.</a:t>
            </a:r>
            <a:r>
              <a:rPr lang="zh-CN" altLang="en-US" sz="2000" b="1" spc="60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生活条件艰苦。</a:t>
            </a:r>
            <a:endParaRPr lang="zh-CN" altLang="en-US" sz="2000" b="1" spc="600" dirty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000" b="1" spc="60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4</a:t>
            </a:r>
            <a:r>
              <a:rPr lang="en-US" altLang="zh-CN" sz="2000" b="1" spc="60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.</a:t>
            </a:r>
            <a:r>
              <a:rPr lang="zh-CN" altLang="en-US" sz="2000" b="1" spc="600" dirty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同伴、老伴相继逝世</a:t>
            </a:r>
            <a:r>
              <a:rPr lang="zh-CN" altLang="en-US" sz="2000" b="1" spc="60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。</a:t>
            </a:r>
            <a:endParaRPr lang="en-US" altLang="zh-CN" sz="2000" b="1" spc="600" dirty="0" smtClean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000" b="1" spc="600" dirty="0">
              <a:ln w="11430"/>
              <a:solidFill>
                <a:srgbClr val="008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67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67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67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67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41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1581150"/>
            <a:ext cx="6248400" cy="1085850"/>
          </a:xfr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3200" b="1" spc="60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我们</a:t>
            </a:r>
            <a:r>
              <a:rPr lang="zh-CN" altLang="en-US" sz="3200" b="1" spc="600" dirty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应该如何</a:t>
            </a:r>
            <a:r>
              <a:rPr lang="zh-CN" altLang="en-US" sz="3200" b="1" spc="60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理解</a:t>
            </a:r>
            <a:br>
              <a:rPr lang="en-US" altLang="zh-CN" sz="3200" b="1" spc="60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zh-CN" altLang="en-US" sz="3200" b="1" spc="60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3200" b="1" spc="600" dirty="0" smtClean="0">
                <a:ln w="11430"/>
                <a:solidFill>
                  <a:srgbClr val="008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青山不老</a:t>
            </a:r>
            <a:r>
              <a:rPr lang="zh-CN" altLang="en-US" sz="3200" b="1" spc="600" dirty="0" smtClean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”的</a:t>
            </a:r>
            <a:r>
              <a:rPr lang="zh-CN" altLang="en-US" sz="3200" b="1" spc="600" dirty="0">
                <a:ln w="11430"/>
                <a:solidFill>
                  <a:schemeClr val="tx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含义？</a:t>
            </a:r>
            <a:endParaRPr lang="zh-CN" altLang="en-US" sz="3200" b="1" spc="600" dirty="0">
              <a:ln w="11430"/>
              <a:solidFill>
                <a:schemeClr val="tx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9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0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677</Words>
  <Application>WPS 演示</Application>
  <PresentationFormat>全屏显示(16:9)</PresentationFormat>
  <Paragraphs>44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Cambria</vt:lpstr>
      <vt:lpstr>华文新魏</vt:lpstr>
      <vt:lpstr>Calibri</vt:lpstr>
      <vt:lpstr>默认设计模板</vt:lpstr>
      <vt:lpstr>PowerPoint 演示文稿</vt:lpstr>
      <vt:lpstr>老农创造了怎样的奇迹？ </vt:lpstr>
      <vt:lpstr>PowerPoint 演示文稿</vt:lpstr>
      <vt:lpstr>PowerPoint 演示文稿</vt:lpstr>
      <vt:lpstr>1.我们盘腿坐在土炕上，就像坐在船上，四周全是绿色的波浪，风一吹，树梢卷过涛声，叶间闪着粼粼的波光。</vt:lpstr>
      <vt:lpstr>PowerPoint 演示文稿</vt:lpstr>
      <vt:lpstr>老人是在什么样的情况下 创造了这样的奇迹的？</vt:lpstr>
      <vt:lpstr>PowerPoint 演示文稿</vt:lpstr>
      <vt:lpstr>我们应该如何理解 “青山不老”的含义？</vt:lpstr>
      <vt:lpstr>１.是的，保住了这黄土，我们才有这绿树；有了这绿树，我们才守住了这片土。</vt:lpstr>
      <vt:lpstr>２.他觉得种树是命运的选择，屋后的青山就是生命的归宿。</vt:lpstr>
      <vt:lpstr>３.他已经将自己的生命转化为另一种东西。他是真正与山川共存、与日月同辉了。</vt:lpstr>
      <vt:lpstr>青山是不会老的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Administrator</cp:lastModifiedBy>
  <cp:revision>400</cp:revision>
  <cp:lastPrinted>2113-01-01T00:00:00Z</cp:lastPrinted>
  <dcterms:created xsi:type="dcterms:W3CDTF">2113-01-01T00:00:00Z</dcterms:created>
  <dcterms:modified xsi:type="dcterms:W3CDTF">2016-10-30T12:38:50Z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2052-10.1.0.6029</vt:lpwstr>
  </property>
</Properties>
</file>