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1" r:id="rId3"/>
    <p:sldId id="282" r:id="rId4"/>
    <p:sldId id="274" r:id="rId5"/>
    <p:sldId id="280" r:id="rId6"/>
    <p:sldId id="296" r:id="rId8"/>
    <p:sldId id="283" r:id="rId9"/>
    <p:sldId id="297" r:id="rId10"/>
    <p:sldId id="284" r:id="rId11"/>
    <p:sldId id="299" r:id="rId12"/>
    <p:sldId id="298" r:id="rId13"/>
    <p:sldId id="300" r:id="rId14"/>
    <p:sldId id="301" r:id="rId15"/>
    <p:sldId id="302" r:id="rId16"/>
    <p:sldId id="303" r:id="rId17"/>
    <p:sldId id="288" r:id="rId18"/>
    <p:sldId id="290" r:id="rId19"/>
    <p:sldId id="291" r:id="rId20"/>
    <p:sldId id="292" r:id="rId21"/>
    <p:sldId id="293" r:id="rId22"/>
    <p:sldId id="289" r:id="rId23"/>
    <p:sldId id="294" r:id="rId24"/>
    <p:sldId id="295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800000"/>
    <a:srgbClr val="00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29" autoAdjust="0"/>
  </p:normalViewPr>
  <p:slideViewPr>
    <p:cSldViewPr>
      <p:cViewPr>
        <p:scale>
          <a:sx n="100" d="100"/>
          <a:sy n="100" d="100"/>
        </p:scale>
        <p:origin x="-29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970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9CDD671-876A-42FA-B5AC-C612A4906AD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7DCDA0A-1BBB-4D54-90D1-50B9D03BF5A3}" type="slidenum">
              <a:rPr lang="en-US" altLang="zh-CN"/>
            </a:fld>
            <a:endParaRPr lang="en-US" altLang="zh-CN"/>
          </a:p>
        </p:txBody>
      </p:sp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zh-CN" altLang="en-US" dirty="0"/>
              <a:t>用鼠标点击生字，依次出现该字的拼音和组词。</a:t>
            </a:r>
            <a:endParaRPr lang="zh-CN" altLang="en-US" dirty="0"/>
          </a:p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CDD671-876A-42FA-B5AC-C612A4906AD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E7F4361-46B1-4143-B315-FE3AFAB44964}" type="slidenum">
              <a:rPr lang="en-US" altLang="zh-CN"/>
            </a:fld>
            <a:endParaRPr lang="en-US" altLang="zh-CN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4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4" name="Picture 10" descr="古诗两首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-1143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5" name="WordArt 11"/>
          <p:cNvSpPr>
            <a:spLocks noChangeArrowheads="1" noChangeShapeType="1" noTextEdit="1"/>
          </p:cNvSpPr>
          <p:nvPr/>
        </p:nvSpPr>
        <p:spPr bwMode="auto">
          <a:xfrm>
            <a:off x="990600" y="914400"/>
            <a:ext cx="54102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99CCFF"/>
                </a:solidFill>
                <a:latin typeface="隶书"/>
                <a:ea typeface="隶书"/>
              </a:rPr>
              <a:t>闻官军收河南河北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99CCFF"/>
              </a:solidFill>
              <a:latin typeface="隶书"/>
              <a:ea typeface="隶书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3648" y="5867400"/>
            <a:ext cx="9167648" cy="5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生平第一快诗</a:t>
            </a:r>
            <a:r>
              <a:rPr lang="en-US" altLang="zh-CN" sz="2800" b="1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8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2057400" y="609600"/>
            <a:ext cx="6019800" cy="148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剑外忽传收蓟北，</a:t>
            </a:r>
            <a:endParaRPr kumimoji="1" lang="zh-CN" altLang="en-US" sz="4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初闻涕泪满衣裳</a:t>
            </a:r>
            <a:r>
              <a:rPr kumimoji="1"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。</a:t>
            </a:r>
            <a:endParaRPr kumimoji="1"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381000" y="2514600"/>
            <a:ext cx="8763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河南河北：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唐代安史之乱时，叛军的根据地。公元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763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年被官军收复。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381000" y="3505200"/>
            <a:ext cx="8153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ea typeface="楷体_GB2312" pitchFamily="49" charset="-122"/>
              </a:rPr>
              <a:t>剑外：</a:t>
            </a:r>
            <a:r>
              <a:rPr lang="zh-CN" altLang="en-US" sz="2800" b="1" dirty="0">
                <a:ea typeface="楷体_GB2312" pitchFamily="49" charset="-122"/>
              </a:rPr>
              <a:t>剑门关以外，这里指四川。当时杜甫流落在四川。</a:t>
            </a:r>
            <a:endParaRPr lang="zh-CN" altLang="en-US" sz="2800" b="1" dirty="0">
              <a:ea typeface="楷体_GB2312" pitchFamily="49" charset="-122"/>
            </a:endParaRP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57200" y="4800600"/>
            <a:ext cx="80772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身处剑外，忽然传来消息说官军收复了蓟北，初听到这个消息我惊喜得热泪流满衣裳。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381000" y="4419600"/>
            <a:ext cx="647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800000"/>
                </a:solidFill>
                <a:ea typeface="楷体_GB2312" pitchFamily="49" charset="-122"/>
              </a:rPr>
              <a:t> </a:t>
            </a:r>
            <a:r>
              <a:rPr lang="zh-CN" altLang="en-US" sz="2400" b="1" dirty="0">
                <a:solidFill>
                  <a:srgbClr val="800000"/>
                </a:solidFill>
                <a:ea typeface="楷体_GB2312" pitchFamily="49" charset="-122"/>
              </a:rPr>
              <a:t>蓟北：</a:t>
            </a:r>
            <a:r>
              <a:rPr lang="zh-CN" altLang="en-US" sz="2400" b="1" dirty="0">
                <a:ea typeface="楷体_GB2312" pitchFamily="49" charset="-122"/>
              </a:rPr>
              <a:t>今河北北部一带，是叛军的老巢。</a:t>
            </a:r>
            <a:endParaRPr lang="zh-CN" altLang="en-US" sz="2400" b="1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1905000" y="914400"/>
            <a:ext cx="5099050" cy="148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却看妻子愁何在，</a:t>
            </a:r>
            <a:endParaRPr kumimoji="1" lang="zh-CN" altLang="en-US" sz="48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漫卷诗书喜欲狂。</a:t>
            </a:r>
            <a:endParaRPr kumimoji="1" lang="zh-CN" altLang="en-US" sz="4800" b="1" dirty="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676400" y="2667000"/>
            <a:ext cx="1600200" cy="1219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990600" y="2667000"/>
            <a:ext cx="35052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ea typeface="楷体_GB2312" pitchFamily="49" charset="-122"/>
              </a:rPr>
              <a:t>却看：</a:t>
            </a:r>
            <a:r>
              <a:rPr lang="zh-CN" altLang="en-US" sz="3200" b="1" dirty="0">
                <a:ea typeface="楷体_GB2312" pitchFamily="49" charset="-122"/>
              </a:rPr>
              <a:t>回头看。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914400" y="3352800"/>
            <a:ext cx="39624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ea typeface="楷体_GB2312" pitchFamily="49" charset="-122"/>
              </a:rPr>
              <a:t>妻子：</a:t>
            </a:r>
            <a:r>
              <a:rPr lang="zh-CN" altLang="en-US" sz="3200" b="1" dirty="0">
                <a:ea typeface="楷体_GB2312" pitchFamily="49" charset="-122"/>
              </a:rPr>
              <a:t>妻子和儿女。</a:t>
            </a:r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838200" y="4038600"/>
            <a:ext cx="601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ea typeface="楷体_GB2312" pitchFamily="49" charset="-122"/>
              </a:rPr>
              <a:t>漫卷：</a:t>
            </a:r>
            <a:r>
              <a:rPr lang="zh-CN" altLang="en-US" sz="3200" b="1" dirty="0">
                <a:ea typeface="楷体_GB2312" pitchFamily="49" charset="-122"/>
              </a:rPr>
              <a:t>胡乱卷起。</a:t>
            </a:r>
            <a:endParaRPr lang="zh-CN" altLang="en-US" sz="3200" b="1" dirty="0">
              <a:ea typeface="楷体_GB2312" pitchFamily="49" charset="-122"/>
            </a:endParaRP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762000" y="4648200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喜欲狂</a:t>
            </a:r>
            <a:r>
              <a:rPr lang="en-US" altLang="zh-CN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高兴得要发狂。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457200" y="5181600"/>
            <a:ext cx="80772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回头看妻子和孩子，忧愁不知去向；我胡乱地卷起诗书高兴得快要发狂。</a:t>
            </a:r>
            <a:endParaRPr lang="zh-CN" altLang="en-US" sz="32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d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3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1600200" y="533400"/>
            <a:ext cx="6186488" cy="148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99"/>
                </a:solidFill>
                <a:latin typeface="Times New Roman" panose="02020603050405020304" pitchFamily="18" charset="0"/>
              </a:rPr>
              <a:t>白 日 放 歌 须 纵酒，</a:t>
            </a:r>
            <a:endParaRPr kumimoji="1" lang="zh-CN" altLang="en-US" sz="48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99"/>
                </a:solidFill>
                <a:latin typeface="Times New Roman" panose="02020603050405020304" pitchFamily="18" charset="0"/>
              </a:rPr>
              <a:t>青 春 作 伴 好 还 乡。</a:t>
            </a:r>
            <a:endParaRPr kumimoji="1" lang="zh-CN" altLang="en-US" sz="48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09600" y="2362200"/>
            <a:ext cx="4648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ea typeface="楷体_GB2312" pitchFamily="49" charset="-122"/>
              </a:rPr>
              <a:t>纵酒：</a:t>
            </a:r>
            <a:r>
              <a:rPr lang="zh-CN" altLang="en-US" sz="3200" b="1">
                <a:ea typeface="楷体_GB2312" pitchFamily="49" charset="-122"/>
              </a:rPr>
              <a:t>尽情地喝酒。</a:t>
            </a:r>
            <a:br>
              <a:rPr lang="zh-CN" altLang="en-US" sz="3200" b="1">
                <a:ea typeface="楷体_GB2312" pitchFamily="49" charset="-122"/>
              </a:rPr>
            </a:br>
            <a:endParaRPr lang="zh-CN" altLang="en-US" sz="3200" b="1">
              <a:ea typeface="楷体_GB2312" pitchFamily="49" charset="-122"/>
            </a:endParaRP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33400" y="3810000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ea typeface="楷体_GB2312" pitchFamily="49" charset="-122"/>
              </a:rPr>
              <a:t>作伴：</a:t>
            </a:r>
            <a:r>
              <a:rPr lang="zh-CN" altLang="en-US" sz="3200" b="1">
                <a:ea typeface="楷体_GB2312" pitchFamily="49" charset="-122"/>
              </a:rPr>
              <a:t>指春天可以陪伴我。</a:t>
            </a:r>
            <a:endParaRPr lang="zh-CN" altLang="en-US" sz="3200" b="1">
              <a:ea typeface="楷体_GB2312" pitchFamily="49" charset="-122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609600" y="3048000"/>
            <a:ext cx="5638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ea typeface="楷体_GB2312" pitchFamily="49" charset="-122"/>
              </a:rPr>
              <a:t>青春</a:t>
            </a:r>
            <a:r>
              <a:rPr kumimoji="1" lang="zh-CN" altLang="en-US" sz="3200" b="1">
                <a:ea typeface="楷体_GB2312" pitchFamily="49" charset="-122"/>
              </a:rPr>
              <a:t>：春天</a:t>
            </a:r>
            <a:endParaRPr kumimoji="1" lang="zh-CN" altLang="en-US" sz="3200" b="1">
              <a:ea typeface="楷体_GB2312" pitchFamily="49" charset="-122"/>
            </a:endParaRP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685800" y="4648200"/>
            <a:ext cx="70866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白天放声高歌还要开怀畅饮，春天的美景正好和我做伴还乡。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524000" y="762000"/>
            <a:ext cx="5746750" cy="148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99"/>
                </a:solidFill>
                <a:latin typeface="Times New Roman" panose="02020603050405020304" pitchFamily="18" charset="0"/>
              </a:rPr>
              <a:t>即从巴峡穿巫峡，</a:t>
            </a:r>
            <a:endParaRPr kumimoji="1" lang="zh-CN" altLang="en-US" sz="48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4800" b="1">
                <a:solidFill>
                  <a:srgbClr val="000099"/>
                </a:solidFill>
                <a:latin typeface="Times New Roman" panose="02020603050405020304" pitchFamily="18" charset="0"/>
              </a:rPr>
              <a:t>便下襄阳向洛阳。</a:t>
            </a:r>
            <a:endParaRPr kumimoji="1" lang="zh-CN" altLang="en-US" sz="48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934200" y="1219200"/>
            <a:ext cx="1219200" cy="25908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533400" y="2590800"/>
            <a:ext cx="449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即</a:t>
            </a:r>
            <a:r>
              <a:rPr lang="en-US" altLang="zh-CN" sz="32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立即。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33400" y="3429000"/>
            <a:ext cx="830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800000"/>
                </a:solidFill>
                <a:ea typeface="楷体_GB2312" pitchFamily="49" charset="-122"/>
              </a:rPr>
              <a:t>巫峡：</a:t>
            </a:r>
            <a:r>
              <a:rPr lang="zh-CN" altLang="en-US" sz="3200" b="1">
                <a:ea typeface="楷体_GB2312" pitchFamily="49" charset="-122"/>
              </a:rPr>
              <a:t>长江三峡之一，在今四川湖北交界处。</a:t>
            </a:r>
            <a:endParaRPr lang="zh-CN" altLang="en-US" sz="3200" b="1">
              <a:ea typeface="楷体_GB2312" pitchFamily="49" charset="-122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533400" y="4343400"/>
            <a:ext cx="7924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ea typeface="楷体_GB2312" pitchFamily="49" charset="-122"/>
              </a:rPr>
              <a:t>就从巴峡再穿过巫峡，经过了襄阳后又直奔洛阳。</a:t>
            </a:r>
            <a:endParaRPr lang="zh-CN" altLang="en-US" sz="32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pull dir="d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0" y="0"/>
          <a:ext cx="9144000" cy="686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5" name="Image" r:id="rId1" imgW="1905000" imgH="1562100" progId="Photoshop.Image.5">
                  <p:embed/>
                </p:oleObj>
              </mc:Choice>
              <mc:Fallback>
                <p:oleObj name="Image" r:id="rId1" imgW="1905000" imgH="1562100" progId="Photoshop.Image.5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5" name="Oval 3"/>
          <p:cNvSpPr>
            <a:spLocks noChangeArrowheads="1"/>
          </p:cNvSpPr>
          <p:nvPr/>
        </p:nvSpPr>
        <p:spPr bwMode="auto">
          <a:xfrm>
            <a:off x="5486400" y="3581400"/>
            <a:ext cx="381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6" name="Oval 4"/>
          <p:cNvSpPr>
            <a:spLocks noChangeArrowheads="1"/>
          </p:cNvSpPr>
          <p:nvPr/>
        </p:nvSpPr>
        <p:spPr bwMode="auto">
          <a:xfrm>
            <a:off x="2667000" y="43434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5181600" y="48006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3657600" y="39624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巫峡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2133600" y="373380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巴峡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5410200" y="441960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襄阳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5867400" y="34290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洛阳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990600" y="4191000"/>
            <a:ext cx="990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四川</a:t>
            </a:r>
            <a:endParaRPr kumimoji="1" lang="zh-CN" altLang="en-US" sz="36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4876800" y="2590800"/>
            <a:ext cx="533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河南</a:t>
            </a:r>
            <a:endParaRPr kumimoji="1" lang="zh-CN" altLang="en-US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4419600" y="4953000"/>
            <a:ext cx="152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CC"/>
                </a:solidFill>
                <a:latin typeface="Times New Roman" panose="02020603050405020304" pitchFamily="18" charset="0"/>
              </a:rPr>
              <a:t>湖北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8534400" y="3124200"/>
            <a:ext cx="6096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东</a:t>
            </a:r>
            <a:endParaRPr kumimoji="1"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海</a:t>
            </a:r>
            <a:endParaRPr kumimoji="1"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6" name="Oval 14"/>
          <p:cNvSpPr>
            <a:spLocks noChangeArrowheads="1"/>
          </p:cNvSpPr>
          <p:nvPr/>
        </p:nvSpPr>
        <p:spPr bwMode="auto">
          <a:xfrm>
            <a:off x="4495800" y="5334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7" name="Freeform 15"/>
          <p:cNvSpPr/>
          <p:nvPr/>
        </p:nvSpPr>
        <p:spPr bwMode="auto">
          <a:xfrm>
            <a:off x="2743200" y="4267200"/>
            <a:ext cx="1143000" cy="381000"/>
          </a:xfrm>
          <a:custGeom>
            <a:avLst/>
            <a:gdLst>
              <a:gd name="T0" fmla="*/ 59 w 838"/>
              <a:gd name="T1" fmla="*/ 16 h 207"/>
              <a:gd name="T2" fmla="*/ 315 w 838"/>
              <a:gd name="T3" fmla="*/ 41 h 207"/>
              <a:gd name="T4" fmla="*/ 430 w 838"/>
              <a:gd name="T5" fmla="*/ 80 h 207"/>
              <a:gd name="T6" fmla="*/ 647 w 838"/>
              <a:gd name="T7" fmla="*/ 143 h 207"/>
              <a:gd name="T8" fmla="*/ 838 w 838"/>
              <a:gd name="T9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8" h="207">
                <a:moveTo>
                  <a:pt x="59" y="16"/>
                </a:moveTo>
                <a:cubicBezTo>
                  <a:pt x="183" y="57"/>
                  <a:pt x="0" y="0"/>
                  <a:pt x="315" y="41"/>
                </a:cubicBezTo>
                <a:cubicBezTo>
                  <a:pt x="355" y="46"/>
                  <a:pt x="392" y="68"/>
                  <a:pt x="430" y="80"/>
                </a:cubicBezTo>
                <a:cubicBezTo>
                  <a:pt x="502" y="103"/>
                  <a:pt x="575" y="121"/>
                  <a:pt x="647" y="143"/>
                </a:cubicBezTo>
                <a:cubicBezTo>
                  <a:pt x="703" y="181"/>
                  <a:pt x="770" y="207"/>
                  <a:pt x="838" y="207"/>
                </a:cubicBezTo>
              </a:path>
            </a:pathLst>
          </a:custGeom>
          <a:noFill/>
          <a:ln w="38100" cmpd="sng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8" name="Freeform 16"/>
          <p:cNvSpPr/>
          <p:nvPr/>
        </p:nvSpPr>
        <p:spPr bwMode="auto">
          <a:xfrm>
            <a:off x="0" y="4038600"/>
            <a:ext cx="8289925" cy="2833688"/>
          </a:xfrm>
          <a:custGeom>
            <a:avLst/>
            <a:gdLst>
              <a:gd name="T0" fmla="*/ 38 w 5464"/>
              <a:gd name="T1" fmla="*/ 39 h 1814"/>
              <a:gd name="T2" fmla="*/ 115 w 5464"/>
              <a:gd name="T3" fmla="*/ 230 h 1814"/>
              <a:gd name="T4" fmla="*/ 166 w 5464"/>
              <a:gd name="T5" fmla="*/ 409 h 1814"/>
              <a:gd name="T6" fmla="*/ 166 w 5464"/>
              <a:gd name="T7" fmla="*/ 639 h 1814"/>
              <a:gd name="T8" fmla="*/ 204 w 5464"/>
              <a:gd name="T9" fmla="*/ 754 h 1814"/>
              <a:gd name="T10" fmla="*/ 281 w 5464"/>
              <a:gd name="T11" fmla="*/ 1022 h 1814"/>
              <a:gd name="T12" fmla="*/ 332 w 5464"/>
              <a:gd name="T13" fmla="*/ 1367 h 1814"/>
              <a:gd name="T14" fmla="*/ 434 w 5464"/>
              <a:gd name="T15" fmla="*/ 1443 h 1814"/>
              <a:gd name="T16" fmla="*/ 587 w 5464"/>
              <a:gd name="T17" fmla="*/ 1367 h 1814"/>
              <a:gd name="T18" fmla="*/ 676 w 5464"/>
              <a:gd name="T19" fmla="*/ 1699 h 1814"/>
              <a:gd name="T20" fmla="*/ 881 w 5464"/>
              <a:gd name="T21" fmla="*/ 1737 h 1814"/>
              <a:gd name="T22" fmla="*/ 1251 w 5464"/>
              <a:gd name="T23" fmla="*/ 1456 h 1814"/>
              <a:gd name="T24" fmla="*/ 1468 w 5464"/>
              <a:gd name="T25" fmla="*/ 1150 h 1814"/>
              <a:gd name="T26" fmla="*/ 1570 w 5464"/>
              <a:gd name="T27" fmla="*/ 1060 h 1814"/>
              <a:gd name="T28" fmla="*/ 1876 w 5464"/>
              <a:gd name="T29" fmla="*/ 932 h 1814"/>
              <a:gd name="T30" fmla="*/ 1966 w 5464"/>
              <a:gd name="T31" fmla="*/ 792 h 1814"/>
              <a:gd name="T32" fmla="*/ 2017 w 5464"/>
              <a:gd name="T33" fmla="*/ 677 h 1814"/>
              <a:gd name="T34" fmla="*/ 2145 w 5464"/>
              <a:gd name="T35" fmla="*/ 537 h 1814"/>
              <a:gd name="T36" fmla="*/ 2336 w 5464"/>
              <a:gd name="T37" fmla="*/ 447 h 1814"/>
              <a:gd name="T38" fmla="*/ 2808 w 5464"/>
              <a:gd name="T39" fmla="*/ 409 h 1814"/>
              <a:gd name="T40" fmla="*/ 3306 w 5464"/>
              <a:gd name="T41" fmla="*/ 601 h 1814"/>
              <a:gd name="T42" fmla="*/ 3549 w 5464"/>
              <a:gd name="T43" fmla="*/ 728 h 1814"/>
              <a:gd name="T44" fmla="*/ 3740 w 5464"/>
              <a:gd name="T45" fmla="*/ 818 h 1814"/>
              <a:gd name="T46" fmla="*/ 3817 w 5464"/>
              <a:gd name="T47" fmla="*/ 856 h 1814"/>
              <a:gd name="T48" fmla="*/ 3906 w 5464"/>
              <a:gd name="T49" fmla="*/ 792 h 1814"/>
              <a:gd name="T50" fmla="*/ 3983 w 5464"/>
              <a:gd name="T51" fmla="*/ 690 h 1814"/>
              <a:gd name="T52" fmla="*/ 4264 w 5464"/>
              <a:gd name="T53" fmla="*/ 639 h 1814"/>
              <a:gd name="T54" fmla="*/ 4379 w 5464"/>
              <a:gd name="T55" fmla="*/ 677 h 1814"/>
              <a:gd name="T56" fmla="*/ 4557 w 5464"/>
              <a:gd name="T57" fmla="*/ 601 h 1814"/>
              <a:gd name="T58" fmla="*/ 4928 w 5464"/>
              <a:gd name="T59" fmla="*/ 473 h 1814"/>
              <a:gd name="T60" fmla="*/ 4992 w 5464"/>
              <a:gd name="T61" fmla="*/ 358 h 1814"/>
              <a:gd name="T62" fmla="*/ 5464 w 5464"/>
              <a:gd name="T63" fmla="*/ 34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64" h="1814">
                <a:moveTo>
                  <a:pt x="0" y="0"/>
                </a:moveTo>
                <a:cubicBezTo>
                  <a:pt x="13" y="13"/>
                  <a:pt x="28" y="24"/>
                  <a:pt x="38" y="39"/>
                </a:cubicBezTo>
                <a:cubicBezTo>
                  <a:pt x="70" y="87"/>
                  <a:pt x="41" y="161"/>
                  <a:pt x="76" y="205"/>
                </a:cubicBezTo>
                <a:cubicBezTo>
                  <a:pt x="86" y="217"/>
                  <a:pt x="102" y="222"/>
                  <a:pt x="115" y="230"/>
                </a:cubicBezTo>
                <a:cubicBezTo>
                  <a:pt x="119" y="281"/>
                  <a:pt x="113" y="334"/>
                  <a:pt x="127" y="383"/>
                </a:cubicBezTo>
                <a:cubicBezTo>
                  <a:pt x="131" y="398"/>
                  <a:pt x="163" y="394"/>
                  <a:pt x="166" y="409"/>
                </a:cubicBezTo>
                <a:cubicBezTo>
                  <a:pt x="173" y="438"/>
                  <a:pt x="157" y="468"/>
                  <a:pt x="153" y="498"/>
                </a:cubicBezTo>
                <a:cubicBezTo>
                  <a:pt x="157" y="545"/>
                  <a:pt x="158" y="593"/>
                  <a:pt x="166" y="639"/>
                </a:cubicBezTo>
                <a:cubicBezTo>
                  <a:pt x="171" y="665"/>
                  <a:pt x="183" y="690"/>
                  <a:pt x="191" y="715"/>
                </a:cubicBezTo>
                <a:cubicBezTo>
                  <a:pt x="195" y="728"/>
                  <a:pt x="204" y="754"/>
                  <a:pt x="204" y="754"/>
                </a:cubicBezTo>
                <a:cubicBezTo>
                  <a:pt x="205" y="770"/>
                  <a:pt x="204" y="898"/>
                  <a:pt x="230" y="945"/>
                </a:cubicBezTo>
                <a:cubicBezTo>
                  <a:pt x="245" y="972"/>
                  <a:pt x="281" y="1022"/>
                  <a:pt x="281" y="1022"/>
                </a:cubicBezTo>
                <a:cubicBezTo>
                  <a:pt x="321" y="1149"/>
                  <a:pt x="264" y="956"/>
                  <a:pt x="306" y="1290"/>
                </a:cubicBezTo>
                <a:cubicBezTo>
                  <a:pt x="309" y="1317"/>
                  <a:pt x="324" y="1341"/>
                  <a:pt x="332" y="1367"/>
                </a:cubicBezTo>
                <a:cubicBezTo>
                  <a:pt x="336" y="1380"/>
                  <a:pt x="333" y="1398"/>
                  <a:pt x="344" y="1405"/>
                </a:cubicBezTo>
                <a:cubicBezTo>
                  <a:pt x="398" y="1439"/>
                  <a:pt x="368" y="1426"/>
                  <a:pt x="434" y="1443"/>
                </a:cubicBezTo>
                <a:cubicBezTo>
                  <a:pt x="459" y="1435"/>
                  <a:pt x="488" y="1433"/>
                  <a:pt x="510" y="1418"/>
                </a:cubicBezTo>
                <a:cubicBezTo>
                  <a:pt x="536" y="1401"/>
                  <a:pt x="587" y="1367"/>
                  <a:pt x="587" y="1367"/>
                </a:cubicBezTo>
                <a:cubicBezTo>
                  <a:pt x="617" y="1454"/>
                  <a:pt x="621" y="1531"/>
                  <a:pt x="638" y="1622"/>
                </a:cubicBezTo>
                <a:cubicBezTo>
                  <a:pt x="648" y="1676"/>
                  <a:pt x="653" y="1647"/>
                  <a:pt x="676" y="1699"/>
                </a:cubicBezTo>
                <a:cubicBezTo>
                  <a:pt x="716" y="1789"/>
                  <a:pt x="680" y="1780"/>
                  <a:pt x="778" y="1814"/>
                </a:cubicBezTo>
                <a:cubicBezTo>
                  <a:pt x="826" y="1782"/>
                  <a:pt x="827" y="1755"/>
                  <a:pt x="881" y="1737"/>
                </a:cubicBezTo>
                <a:cubicBezTo>
                  <a:pt x="1034" y="1787"/>
                  <a:pt x="930" y="1763"/>
                  <a:pt x="1200" y="1750"/>
                </a:cubicBezTo>
                <a:cubicBezTo>
                  <a:pt x="1266" y="1648"/>
                  <a:pt x="1235" y="1609"/>
                  <a:pt x="1251" y="1456"/>
                </a:cubicBezTo>
                <a:cubicBezTo>
                  <a:pt x="1262" y="1349"/>
                  <a:pt x="1325" y="1347"/>
                  <a:pt x="1391" y="1303"/>
                </a:cubicBezTo>
                <a:cubicBezTo>
                  <a:pt x="1423" y="1255"/>
                  <a:pt x="1426" y="1187"/>
                  <a:pt x="1468" y="1150"/>
                </a:cubicBezTo>
                <a:cubicBezTo>
                  <a:pt x="1491" y="1130"/>
                  <a:pt x="1544" y="1098"/>
                  <a:pt x="1544" y="1098"/>
                </a:cubicBezTo>
                <a:cubicBezTo>
                  <a:pt x="1553" y="1085"/>
                  <a:pt x="1557" y="1068"/>
                  <a:pt x="1570" y="1060"/>
                </a:cubicBezTo>
                <a:cubicBezTo>
                  <a:pt x="1609" y="1034"/>
                  <a:pt x="1678" y="1037"/>
                  <a:pt x="1723" y="1022"/>
                </a:cubicBezTo>
                <a:cubicBezTo>
                  <a:pt x="1765" y="961"/>
                  <a:pt x="1807" y="950"/>
                  <a:pt x="1876" y="932"/>
                </a:cubicBezTo>
                <a:cubicBezTo>
                  <a:pt x="1939" y="892"/>
                  <a:pt x="1911" y="889"/>
                  <a:pt x="1940" y="830"/>
                </a:cubicBezTo>
                <a:cubicBezTo>
                  <a:pt x="1947" y="816"/>
                  <a:pt x="1959" y="806"/>
                  <a:pt x="1966" y="792"/>
                </a:cubicBezTo>
                <a:cubicBezTo>
                  <a:pt x="2012" y="702"/>
                  <a:pt x="1946" y="807"/>
                  <a:pt x="1991" y="715"/>
                </a:cubicBezTo>
                <a:cubicBezTo>
                  <a:pt x="1998" y="701"/>
                  <a:pt x="2011" y="691"/>
                  <a:pt x="2017" y="677"/>
                </a:cubicBezTo>
                <a:cubicBezTo>
                  <a:pt x="2030" y="648"/>
                  <a:pt x="2037" y="587"/>
                  <a:pt x="2068" y="562"/>
                </a:cubicBezTo>
                <a:cubicBezTo>
                  <a:pt x="2071" y="559"/>
                  <a:pt x="2141" y="538"/>
                  <a:pt x="2145" y="537"/>
                </a:cubicBezTo>
                <a:cubicBezTo>
                  <a:pt x="2179" y="513"/>
                  <a:pt x="2221" y="490"/>
                  <a:pt x="2259" y="473"/>
                </a:cubicBezTo>
                <a:cubicBezTo>
                  <a:pt x="2284" y="462"/>
                  <a:pt x="2336" y="447"/>
                  <a:pt x="2336" y="447"/>
                </a:cubicBezTo>
                <a:cubicBezTo>
                  <a:pt x="2388" y="371"/>
                  <a:pt x="2440" y="392"/>
                  <a:pt x="2540" y="383"/>
                </a:cubicBezTo>
                <a:cubicBezTo>
                  <a:pt x="2617" y="359"/>
                  <a:pt x="2733" y="371"/>
                  <a:pt x="2808" y="409"/>
                </a:cubicBezTo>
                <a:cubicBezTo>
                  <a:pt x="2822" y="416"/>
                  <a:pt x="2833" y="429"/>
                  <a:pt x="2847" y="435"/>
                </a:cubicBezTo>
                <a:cubicBezTo>
                  <a:pt x="2990" y="498"/>
                  <a:pt x="3178" y="513"/>
                  <a:pt x="3306" y="601"/>
                </a:cubicBezTo>
                <a:cubicBezTo>
                  <a:pt x="3326" y="660"/>
                  <a:pt x="3340" y="647"/>
                  <a:pt x="3396" y="664"/>
                </a:cubicBezTo>
                <a:cubicBezTo>
                  <a:pt x="3444" y="697"/>
                  <a:pt x="3494" y="709"/>
                  <a:pt x="3549" y="728"/>
                </a:cubicBezTo>
                <a:cubicBezTo>
                  <a:pt x="3613" y="824"/>
                  <a:pt x="3580" y="800"/>
                  <a:pt x="3677" y="830"/>
                </a:cubicBezTo>
                <a:cubicBezTo>
                  <a:pt x="3698" y="826"/>
                  <a:pt x="3719" y="815"/>
                  <a:pt x="3740" y="818"/>
                </a:cubicBezTo>
                <a:cubicBezTo>
                  <a:pt x="3755" y="820"/>
                  <a:pt x="3765" y="836"/>
                  <a:pt x="3779" y="843"/>
                </a:cubicBezTo>
                <a:cubicBezTo>
                  <a:pt x="3791" y="849"/>
                  <a:pt x="3804" y="852"/>
                  <a:pt x="3817" y="856"/>
                </a:cubicBezTo>
                <a:cubicBezTo>
                  <a:pt x="3821" y="843"/>
                  <a:pt x="3819" y="826"/>
                  <a:pt x="3830" y="818"/>
                </a:cubicBezTo>
                <a:cubicBezTo>
                  <a:pt x="3852" y="802"/>
                  <a:pt x="3881" y="801"/>
                  <a:pt x="3906" y="792"/>
                </a:cubicBezTo>
                <a:cubicBezTo>
                  <a:pt x="3921" y="787"/>
                  <a:pt x="3932" y="775"/>
                  <a:pt x="3945" y="766"/>
                </a:cubicBezTo>
                <a:cubicBezTo>
                  <a:pt x="3984" y="641"/>
                  <a:pt x="3923" y="822"/>
                  <a:pt x="3983" y="690"/>
                </a:cubicBezTo>
                <a:cubicBezTo>
                  <a:pt x="4014" y="620"/>
                  <a:pt x="3994" y="589"/>
                  <a:pt x="4072" y="562"/>
                </a:cubicBezTo>
                <a:cubicBezTo>
                  <a:pt x="4165" y="578"/>
                  <a:pt x="4183" y="585"/>
                  <a:pt x="4264" y="639"/>
                </a:cubicBezTo>
                <a:cubicBezTo>
                  <a:pt x="4286" y="654"/>
                  <a:pt x="4315" y="656"/>
                  <a:pt x="4340" y="664"/>
                </a:cubicBezTo>
                <a:cubicBezTo>
                  <a:pt x="4353" y="668"/>
                  <a:pt x="4379" y="677"/>
                  <a:pt x="4379" y="677"/>
                </a:cubicBezTo>
                <a:cubicBezTo>
                  <a:pt x="4418" y="670"/>
                  <a:pt x="4463" y="676"/>
                  <a:pt x="4494" y="652"/>
                </a:cubicBezTo>
                <a:cubicBezTo>
                  <a:pt x="4577" y="586"/>
                  <a:pt x="4460" y="632"/>
                  <a:pt x="4557" y="601"/>
                </a:cubicBezTo>
                <a:cubicBezTo>
                  <a:pt x="4650" y="630"/>
                  <a:pt x="4747" y="601"/>
                  <a:pt x="4826" y="549"/>
                </a:cubicBezTo>
                <a:cubicBezTo>
                  <a:pt x="4860" y="498"/>
                  <a:pt x="4878" y="505"/>
                  <a:pt x="4928" y="473"/>
                </a:cubicBezTo>
                <a:cubicBezTo>
                  <a:pt x="4945" y="447"/>
                  <a:pt x="4969" y="425"/>
                  <a:pt x="4979" y="396"/>
                </a:cubicBezTo>
                <a:cubicBezTo>
                  <a:pt x="4983" y="383"/>
                  <a:pt x="4983" y="367"/>
                  <a:pt x="4992" y="358"/>
                </a:cubicBezTo>
                <a:cubicBezTo>
                  <a:pt x="5036" y="314"/>
                  <a:pt x="5058" y="310"/>
                  <a:pt x="5106" y="294"/>
                </a:cubicBezTo>
                <a:cubicBezTo>
                  <a:pt x="5234" y="303"/>
                  <a:pt x="5343" y="314"/>
                  <a:pt x="5464" y="345"/>
                </a:cubicBezTo>
                <a:cubicBezTo>
                  <a:pt x="5451" y="349"/>
                  <a:pt x="5426" y="358"/>
                  <a:pt x="5426" y="358"/>
                </a:cubicBezTo>
              </a:path>
            </a:pathLst>
          </a:custGeom>
          <a:noFill/>
          <a:ln w="76200" cmpd="sng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9" name="Oval 17"/>
          <p:cNvSpPr>
            <a:spLocks noChangeArrowheads="1"/>
          </p:cNvSpPr>
          <p:nvPr/>
        </p:nvSpPr>
        <p:spPr bwMode="auto">
          <a:xfrm>
            <a:off x="3962400" y="4572000"/>
            <a:ext cx="304800" cy="3048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0" name="Text Box 18"/>
          <p:cNvSpPr txBox="1">
            <a:spLocks noChangeArrowheads="1"/>
          </p:cNvSpPr>
          <p:nvPr/>
        </p:nvSpPr>
        <p:spPr bwMode="auto">
          <a:xfrm>
            <a:off x="0" y="5943600"/>
            <a:ext cx="60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长</a:t>
            </a:r>
            <a:endParaRPr kumimoji="1"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7620000" y="4724400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江</a:t>
            </a:r>
            <a:endParaRPr kumimoji="1"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9" name="Group 9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40970" name="Picture 10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71" name="Picture 11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72" name="Picture 12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685800" y="609600"/>
            <a:ext cx="7467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你们认为诗中哪个词语最能表达出诗人当时的心情？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1600200" y="1752600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800000"/>
                </a:solidFill>
                <a:ea typeface="隶书" pitchFamily="49" charset="-122"/>
              </a:rPr>
              <a:t>喜欲狂</a:t>
            </a:r>
            <a:endParaRPr lang="zh-CN" altLang="en-US" sz="4400">
              <a:solidFill>
                <a:srgbClr val="800000"/>
              </a:solidFill>
              <a:ea typeface="隶书" pitchFamily="49" charset="-122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1371600" y="2667000"/>
            <a:ext cx="63246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      </a:t>
            </a:r>
            <a:r>
              <a:rPr lang="zh-CN" altLang="en-US" sz="2800" b="1">
                <a:solidFill>
                  <a:srgbClr val="000066"/>
                </a:solidFill>
              </a:rPr>
              <a:t>诗人欣喜若狂呀！从哪里能体会到诗人的这种喜欲狂的心情呢？请同学们读读诗，细细地品味一下。</a:t>
            </a:r>
            <a:br>
              <a:rPr lang="zh-CN" altLang="en-US" sz="2800">
                <a:solidFill>
                  <a:srgbClr val="000066"/>
                </a:solidFill>
              </a:rPr>
            </a:br>
            <a:endParaRPr lang="zh-CN" altLang="en-US" sz="280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  <p:bldP spid="409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9" name="Group 11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43020" name="Picture 12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021" name="Picture 13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022" name="Picture 14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2667000" y="838200"/>
            <a:ext cx="18669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99CC00"/>
                </a:solidFill>
                <a:latin typeface="隶书"/>
                <a:ea typeface="隶书"/>
              </a:rPr>
              <a:t>学生反馈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99CC00"/>
              </a:solidFill>
              <a:latin typeface="隶书"/>
              <a:ea typeface="隶书"/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143000" y="2133600"/>
            <a:ext cx="8534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</a:rPr>
              <a:t>　</a:t>
            </a:r>
            <a:r>
              <a:rPr lang="en-US" altLang="zh-CN" sz="3200" b="1" dirty="0">
                <a:solidFill>
                  <a:srgbClr val="000066"/>
                </a:solidFill>
              </a:rPr>
              <a:t>A</a:t>
            </a:r>
            <a:r>
              <a:rPr lang="zh-CN" altLang="en-US" sz="3200" b="1" dirty="0">
                <a:solidFill>
                  <a:srgbClr val="000066"/>
                </a:solidFill>
              </a:rPr>
              <a:t>、涕泪满衣裳。</a:t>
            </a:r>
            <a:endParaRPr lang="zh-CN" altLang="en-US" sz="3200" b="1" dirty="0">
              <a:solidFill>
                <a:srgbClr val="000066"/>
              </a:solidFill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524000" y="2971800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66"/>
                </a:solidFill>
              </a:rPr>
              <a:t>B</a:t>
            </a:r>
            <a:r>
              <a:rPr lang="zh-CN" altLang="en-US" sz="3200" b="1" dirty="0">
                <a:solidFill>
                  <a:srgbClr val="000066"/>
                </a:solidFill>
              </a:rPr>
              <a:t>、却看妻子、漫卷诗书。</a:t>
            </a:r>
            <a:endParaRPr lang="zh-CN" altLang="en-US" sz="3200" b="1" dirty="0">
              <a:solidFill>
                <a:srgbClr val="000066"/>
              </a:solidFill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1524000" y="3733800"/>
            <a:ext cx="730186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66"/>
                </a:solidFill>
              </a:rPr>
              <a:t>C</a:t>
            </a:r>
            <a:r>
              <a:rPr lang="zh-CN" altLang="en-US" sz="3200" b="1" dirty="0">
                <a:solidFill>
                  <a:srgbClr val="000066"/>
                </a:solidFill>
              </a:rPr>
              <a:t>、白日放歌须纵酒，青春做伴好还乡。</a:t>
            </a:r>
            <a:endParaRPr lang="zh-CN" altLang="en-US" sz="3200" b="1" dirty="0">
              <a:solidFill>
                <a:srgbClr val="000066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66"/>
                </a:solidFill>
              </a:rPr>
              <a:t>D</a:t>
            </a:r>
            <a:r>
              <a:rPr lang="zh-CN" altLang="en-US" sz="3200" b="1" dirty="0">
                <a:solidFill>
                  <a:srgbClr val="000066"/>
                </a:solidFill>
              </a:rPr>
              <a:t>、即从巴峡穿巫峡，便下襄阳向洛阳。</a:t>
            </a:r>
            <a:endParaRPr lang="zh-CN" altLang="en-US" sz="3200" b="1" dirty="0">
              <a:solidFill>
                <a:srgbClr val="000066"/>
              </a:solidFill>
            </a:endParaRPr>
          </a:p>
        </p:txBody>
      </p:sp>
      <p:pic>
        <p:nvPicPr>
          <p:cNvPr id="43018" name="Picture 10" descr="讨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685800"/>
            <a:ext cx="15621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/>
      <p:bldP spid="43016" grpId="0"/>
      <p:bldP spid="430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9" name="Group 7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44040" name="Picture 8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041" name="Picture 9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042" name="Picture 10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219200" y="1752600"/>
            <a:ext cx="670560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从巴峡到巫峡，周围高山险峻，路途艰难。而出巫峡到襄阳，从襄阳到洛阳又是何等的长途跋涉。在这里诗人却这样说，你怎么理解？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欣喜若狂 归心似箭</a:t>
            </a:r>
            <a:r>
              <a:rPr lang="zh-CN" altLang="en-US" sz="3200" dirty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40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9" name="Group 13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45070" name="Picture 14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071" name="Picture 15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072" name="Picture 16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609600" y="533400"/>
            <a:ext cx="73914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</a:t>
            </a:r>
            <a:r>
              <a:rPr lang="zh-CN" altLang="en-US" sz="3200" b="1" dirty="0"/>
              <a:t>通过同学们刚才的体会，诗人的喜悦之情跃然纸上，同学们试着读出这种感情。</a:t>
            </a:r>
            <a:endParaRPr lang="zh-CN" altLang="en-US" sz="3200" b="1" dirty="0"/>
          </a:p>
        </p:txBody>
      </p:sp>
      <p:grpSp>
        <p:nvGrpSpPr>
          <p:cNvPr id="45068" name="Group 12"/>
          <p:cNvGrpSpPr/>
          <p:nvPr/>
        </p:nvGrpSpPr>
        <p:grpSpPr bwMode="auto">
          <a:xfrm>
            <a:off x="2362200" y="2438400"/>
            <a:ext cx="7162800" cy="3276600"/>
            <a:chOff x="1488" y="1776"/>
            <a:chExt cx="4512" cy="2064"/>
          </a:xfrm>
        </p:grpSpPr>
        <p:sp>
          <p:nvSpPr>
            <p:cNvPr id="45063" name="Text Box 7"/>
            <p:cNvSpPr txBox="1">
              <a:spLocks noChangeArrowheads="1"/>
            </p:cNvSpPr>
            <p:nvPr/>
          </p:nvSpPr>
          <p:spPr bwMode="auto">
            <a:xfrm>
              <a:off x="1488" y="2112"/>
              <a:ext cx="43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800000"/>
                  </a:solidFill>
                </a:rPr>
                <a:t>剑外忽传收蓟北，初闻涕泪满衣裳。</a:t>
              </a:r>
              <a:r>
                <a:rPr lang="zh-CN" altLang="en-US" sz="3200" b="1"/>
                <a:t> </a:t>
              </a:r>
              <a:endParaRPr lang="zh-CN" altLang="en-US" sz="3200" b="1"/>
            </a:p>
          </p:txBody>
        </p:sp>
        <p:sp>
          <p:nvSpPr>
            <p:cNvPr id="45064" name="Text Box 8"/>
            <p:cNvSpPr txBox="1">
              <a:spLocks noChangeArrowheads="1"/>
            </p:cNvSpPr>
            <p:nvPr/>
          </p:nvSpPr>
          <p:spPr bwMode="auto">
            <a:xfrm>
              <a:off x="1488" y="2592"/>
              <a:ext cx="446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800000"/>
                  </a:solidFill>
                </a:rPr>
                <a:t>却看妻子愁何在，漫卷诗书喜欲狂。</a:t>
              </a:r>
              <a:r>
                <a:rPr lang="zh-CN" altLang="en-US" sz="3200" b="1"/>
                <a:t> </a:t>
              </a:r>
              <a:endParaRPr lang="zh-CN" altLang="en-US" sz="3200" b="1"/>
            </a:p>
          </p:txBody>
        </p:sp>
        <p:sp>
          <p:nvSpPr>
            <p:cNvPr id="45065" name="Text Box 9"/>
            <p:cNvSpPr txBox="1">
              <a:spLocks noChangeArrowheads="1"/>
            </p:cNvSpPr>
            <p:nvPr/>
          </p:nvSpPr>
          <p:spPr bwMode="auto">
            <a:xfrm>
              <a:off x="1488" y="3024"/>
              <a:ext cx="4512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800000"/>
                  </a:solidFill>
                </a:rPr>
                <a:t>白日放歌须纵酒，青春作伴好还乡。</a:t>
              </a:r>
              <a:br>
                <a:rPr lang="zh-CN" altLang="en-US" sz="2800" b="1"/>
              </a:br>
              <a:endParaRPr lang="zh-CN" altLang="en-US" sz="2800" b="1"/>
            </a:p>
          </p:txBody>
        </p:sp>
        <p:sp>
          <p:nvSpPr>
            <p:cNvPr id="45066" name="Text Box 10"/>
            <p:cNvSpPr txBox="1">
              <a:spLocks noChangeArrowheads="1"/>
            </p:cNvSpPr>
            <p:nvPr/>
          </p:nvSpPr>
          <p:spPr bwMode="auto">
            <a:xfrm>
              <a:off x="1488" y="3475"/>
              <a:ext cx="427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800000"/>
                  </a:solidFill>
                </a:rPr>
                <a:t>即从巴峡穿巫峡，便下襄阳向洛阳。</a:t>
              </a:r>
              <a:r>
                <a:rPr lang="zh-CN" altLang="en-US" sz="3200" b="1"/>
                <a:t> </a:t>
              </a:r>
              <a:endParaRPr lang="zh-CN" altLang="en-US" sz="3200" b="1"/>
            </a:p>
          </p:txBody>
        </p:sp>
        <p:sp>
          <p:nvSpPr>
            <p:cNvPr id="45067" name="Text Box 11"/>
            <p:cNvSpPr txBox="1">
              <a:spLocks noChangeArrowheads="1"/>
            </p:cNvSpPr>
            <p:nvPr/>
          </p:nvSpPr>
          <p:spPr bwMode="auto">
            <a:xfrm>
              <a:off x="2256" y="1776"/>
              <a:ext cx="240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800000"/>
                  </a:solidFill>
                </a:rPr>
                <a:t>闻官军收河南河北</a:t>
              </a:r>
              <a:r>
                <a:rPr lang="zh-CN" altLang="en-US" sz="3200">
                  <a:solidFill>
                    <a:srgbClr val="800000"/>
                  </a:solidFill>
                </a:rPr>
                <a:t> </a:t>
              </a:r>
              <a:endParaRPr lang="zh-CN" altLang="en-US" sz="3200">
                <a:solidFill>
                  <a:srgbClr val="8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8" name="Group 8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46089" name="Picture 9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090" name="Picture 10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091" name="Picture 11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914400" y="914400"/>
            <a:ext cx="73914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800000"/>
                </a:solidFill>
                <a:ea typeface="华文中宋" pitchFamily="2" charset="-122"/>
              </a:rPr>
              <a:t>       </a:t>
            </a:r>
            <a:r>
              <a:rPr lang="zh-CN" altLang="en-US" sz="3200">
                <a:solidFill>
                  <a:srgbClr val="800000"/>
                </a:solidFill>
                <a:ea typeface="华文中宋" pitchFamily="2" charset="-122"/>
              </a:rPr>
              <a:t>一个年过半百的老人怎么会如此得喜欲狂？这</a:t>
            </a:r>
            <a:r>
              <a:rPr lang="zh-CN" altLang="en-US" sz="3200">
                <a:solidFill>
                  <a:srgbClr val="800000"/>
                </a:solidFill>
                <a:latin typeface="华文中宋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800000"/>
                </a:solidFill>
                <a:ea typeface="华文中宋" pitchFamily="2" charset="-122"/>
              </a:rPr>
              <a:t>喜极而泣</a:t>
            </a:r>
            <a:r>
              <a:rPr lang="zh-CN" altLang="en-US" sz="3200">
                <a:solidFill>
                  <a:srgbClr val="800000"/>
                </a:solidFill>
                <a:latin typeface="华文中宋"/>
                <a:ea typeface="华文中宋" pitchFamily="2" charset="-122"/>
              </a:rPr>
              <a:t>”</a:t>
            </a:r>
            <a:r>
              <a:rPr lang="zh-CN" altLang="en-US" sz="3200">
                <a:solidFill>
                  <a:srgbClr val="800000"/>
                </a:solidFill>
                <a:ea typeface="华文中宋" pitchFamily="2" charset="-122"/>
              </a:rPr>
              <a:t>的</a:t>
            </a:r>
            <a:r>
              <a:rPr lang="zh-CN" altLang="en-US" sz="3200">
                <a:solidFill>
                  <a:srgbClr val="800000"/>
                </a:solidFill>
                <a:latin typeface="华文中宋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800000"/>
                </a:solidFill>
                <a:ea typeface="华文中宋" pitchFamily="2" charset="-122"/>
              </a:rPr>
              <a:t>涕泪</a:t>
            </a:r>
            <a:r>
              <a:rPr lang="zh-CN" altLang="en-US" sz="3200">
                <a:solidFill>
                  <a:srgbClr val="800000"/>
                </a:solidFill>
                <a:latin typeface="华文中宋"/>
                <a:ea typeface="华文中宋" pitchFamily="2" charset="-122"/>
              </a:rPr>
              <a:t>”</a:t>
            </a:r>
            <a:r>
              <a:rPr lang="zh-CN" altLang="en-US" sz="3200">
                <a:solidFill>
                  <a:srgbClr val="800000"/>
                </a:solidFill>
                <a:ea typeface="华文中宋" pitchFamily="2" charset="-122"/>
              </a:rPr>
              <a:t>里到底包含着什么？请同学们试着走进诗人的内心世界去理解。</a:t>
            </a:r>
            <a:br>
              <a:rPr lang="zh-CN" altLang="en-US" sz="3200">
                <a:ea typeface="华文中宋" pitchFamily="2" charset="-122"/>
              </a:rPr>
            </a:br>
            <a:r>
              <a:rPr lang="zh-CN" altLang="en-US" sz="3200">
                <a:ea typeface="华文中宋" pitchFamily="2" charset="-122"/>
              </a:rPr>
              <a:t> </a:t>
            </a:r>
            <a:endParaRPr lang="zh-CN" altLang="en-US" sz="3200">
              <a:ea typeface="华文中宋" pitchFamily="2" charset="-122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2209800" y="3657600"/>
            <a:ext cx="6172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>
                <a:solidFill>
                  <a:srgbClr val="000066"/>
                </a:solidFill>
              </a:rPr>
              <a:t>诗人这样欣喜若狂其中也包含着浓浓的爱国之情呀！</a:t>
            </a:r>
            <a:r>
              <a:rPr lang="zh-CN" altLang="en-US" sz="3200" b="1"/>
              <a:t> 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34819" name="Picture 3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0" name="Picture 4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821" name="Picture 5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219200" y="1295400"/>
            <a:ext cx="67056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400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同学们</a:t>
            </a:r>
            <a:r>
              <a:rPr lang="en-US" altLang="zh-CN" sz="400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400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齐读诗题</a:t>
            </a:r>
            <a:r>
              <a:rPr lang="en-US" altLang="zh-CN" sz="400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4000">
                <a:solidFill>
                  <a:srgbClr val="800000"/>
                </a:solidFill>
                <a:latin typeface="隶书" pitchFamily="49" charset="-122"/>
                <a:ea typeface="隶书" pitchFamily="49" charset="-122"/>
              </a:rPr>
              <a:t>说说诗题的意思。</a:t>
            </a:r>
            <a:endParaRPr lang="zh-CN" altLang="en-US" sz="4000">
              <a:solidFill>
                <a:srgbClr val="8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93" name="Group 9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41994" name="Picture 10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995" name="Picture 11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996" name="Picture 12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295400" y="1828800"/>
            <a:ext cx="70866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</a:t>
            </a:r>
            <a:r>
              <a:rPr lang="zh-CN" altLang="en-US" sz="3200" b="1" dirty="0"/>
              <a:t>作为爱国诗人，杜甫还写下了许许多多的壮丽诗篇。就请同学们课外再积累一些杜甫的名作，相信你们会有更多的收获</a:t>
            </a:r>
            <a:r>
              <a:rPr lang="zh-CN" altLang="en-US" sz="3200" b="1" dirty="0" smtClean="0"/>
              <a:t>。 </a:t>
            </a:r>
            <a:endParaRPr lang="zh-CN" altLang="en-US" sz="3200" b="1" dirty="0"/>
          </a:p>
        </p:txBody>
      </p:sp>
      <p:pic>
        <p:nvPicPr>
          <p:cNvPr id="41992" name="Picture 8" descr="唱唱 拷贝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685800"/>
            <a:ext cx="965200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春望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杜甫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国破山河在，城春草木深。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感时花溅泪，恨别鸟惊心。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烽火连三月，家书抵万金。</a:t>
            </a:r>
            <a:br>
              <a:rPr lang="zh-CN" altLang="en-US" b="1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白头搔更短，浑欲不胜簪。</a:t>
            </a:r>
            <a:br>
              <a:rPr lang="zh-CN" altLang="en-US" b="1" dirty="0"/>
            </a:br>
            <a:endParaRPr lang="zh-CN" altLang="en-US" b="1" dirty="0"/>
          </a:p>
          <a:p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b="1"/>
              <a:t>          </a:t>
            </a:r>
            <a:r>
              <a:rPr lang="zh-CN" altLang="en-US" b="1"/>
              <a:t>十一月四日风雨大作     陆游</a:t>
            </a:r>
            <a:endParaRPr lang="zh-CN" altLang="en-US" b="1"/>
          </a:p>
          <a:p>
            <a:r>
              <a:rPr lang="zh-CN" altLang="en-US" b="1"/>
              <a:t> 僵卧孤村不自哀，尚思为国戍轮台。</a:t>
            </a:r>
            <a:endParaRPr lang="zh-CN" altLang="en-US" b="1"/>
          </a:p>
          <a:p>
            <a:r>
              <a:rPr lang="zh-CN" altLang="en-US" b="1"/>
              <a:t> 夜阑卧听风吹雨，铁马冰河入梦来。 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41" name="Group 25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9242" name="Picture 26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3" name="Picture 27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44" name="Picture 28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1447800" y="2287588"/>
            <a:ext cx="7086600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      </a:t>
            </a:r>
            <a:r>
              <a:rPr lang="zh-CN" altLang="en-US" sz="2800" b="1" dirty="0">
                <a:solidFill>
                  <a:srgbClr val="003300"/>
                </a:solidFill>
              </a:rPr>
              <a:t>唐代诗人。字子美。祖籍襄阳（今属湖北），生于河南巩县。由于他在长安时一度住在城南少陵附近，自称少陵野老，在成都时被荐为节度参谋、检校工部员外郎，后世又称他为杜少陵、杜工部</a:t>
            </a:r>
            <a:r>
              <a:rPr lang="zh-CN" altLang="en-US" sz="2800" b="1" dirty="0" smtClean="0">
                <a:solidFill>
                  <a:srgbClr val="003300"/>
                </a:solidFill>
              </a:rPr>
              <a:t>。</a:t>
            </a:r>
            <a:r>
              <a:rPr lang="en-US" altLang="zh-CN" sz="2800" b="1" dirty="0" smtClean="0">
                <a:solidFill>
                  <a:srgbClr val="003300"/>
                </a:solidFill>
              </a:rPr>
              <a:t>“</a:t>
            </a:r>
            <a:r>
              <a:rPr lang="zh-CN" altLang="en-US" sz="2800" b="1" dirty="0" smtClean="0">
                <a:solidFill>
                  <a:srgbClr val="003300"/>
                </a:solidFill>
              </a:rPr>
              <a:t>诗圣</a:t>
            </a:r>
            <a:r>
              <a:rPr lang="en-US" altLang="zh-CN" sz="2800" b="1" dirty="0" smtClean="0">
                <a:solidFill>
                  <a:srgbClr val="003300"/>
                </a:solidFill>
              </a:rPr>
              <a:t>” “</a:t>
            </a:r>
            <a:r>
              <a:rPr lang="zh-CN" altLang="en-US" sz="2800" b="1" dirty="0" smtClean="0">
                <a:solidFill>
                  <a:srgbClr val="003300"/>
                </a:solidFill>
              </a:rPr>
              <a:t>诗史</a:t>
            </a:r>
            <a:r>
              <a:rPr lang="en-US" altLang="zh-CN" sz="2800" b="1" dirty="0" smtClean="0">
                <a:solidFill>
                  <a:srgbClr val="003300"/>
                </a:solidFill>
              </a:rPr>
              <a:t>”</a:t>
            </a:r>
            <a:endParaRPr lang="en-US" altLang="zh-CN" sz="2800" b="1" dirty="0" smtClean="0">
              <a:solidFill>
                <a:srgbClr val="003300"/>
              </a:solidFill>
            </a:endParaRPr>
          </a:p>
        </p:txBody>
      </p:sp>
      <p:sp>
        <p:nvSpPr>
          <p:cNvPr id="9238" name="WordArt 22"/>
          <p:cNvSpPr>
            <a:spLocks noChangeArrowheads="1" noChangeShapeType="1" noTextEdit="1"/>
          </p:cNvSpPr>
          <p:nvPr/>
        </p:nvSpPr>
        <p:spPr bwMode="auto">
          <a:xfrm>
            <a:off x="2286000" y="1143000"/>
            <a:ext cx="2133600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CC00"/>
                </a:solidFill>
                <a:latin typeface="隶书"/>
                <a:ea typeface="隶书"/>
              </a:rPr>
              <a:t>杜甫简介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FFCC00"/>
              </a:solidFill>
              <a:latin typeface="隶书"/>
              <a:ea typeface="隶书"/>
            </a:endParaRPr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914400" y="2057400"/>
            <a:ext cx="74676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40" name="Picture 24" descr="书１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1066800"/>
            <a:ext cx="1104900" cy="62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01" name="Group 29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28702" name="Picture 30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703" name="Picture 31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704" name="Picture 32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352800" y="3549650"/>
            <a:ext cx="12954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ea typeface="黑体" panose="02010609060101010101" pitchFamily="49" charset="-122"/>
              </a:rPr>
              <a:t>涕</a:t>
            </a:r>
            <a:endParaRPr lang="zh-CN" altLang="en-US" sz="6600" dirty="0">
              <a:solidFill>
                <a:srgbClr val="003300"/>
              </a:solidFill>
              <a:ea typeface="黑体" panose="02010609060101010101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800600" y="3549650"/>
            <a:ext cx="12954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ea typeface="黑体" panose="02010609060101010101" pitchFamily="49" charset="-122"/>
              </a:rPr>
              <a:t>巫</a:t>
            </a:r>
            <a:endParaRPr lang="zh-CN" altLang="en-US" sz="6600" dirty="0">
              <a:solidFill>
                <a:srgbClr val="003300"/>
              </a:solidFill>
              <a:ea typeface="黑体" panose="02010609060101010101" pitchFamily="49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324600" y="3549650"/>
            <a:ext cx="12954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rgbClr val="003300"/>
                </a:solidFill>
                <a:ea typeface="黑体" panose="02010609060101010101" pitchFamily="49" charset="-122"/>
              </a:rPr>
              <a:t>洛</a:t>
            </a:r>
            <a:endParaRPr lang="zh-CN" altLang="en-US" sz="6600" dirty="0">
              <a:solidFill>
                <a:srgbClr val="003300"/>
              </a:solidFill>
              <a:ea typeface="黑体" panose="02010609060101010101" pitchFamily="49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276600" y="484505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ea typeface="黑体" panose="02010609060101010101" pitchFamily="49" charset="-122"/>
              </a:rPr>
              <a:t>鼻涕</a:t>
            </a:r>
            <a:endParaRPr lang="zh-CN" altLang="en-US" sz="3600" dirty="0">
              <a:solidFill>
                <a:srgbClr val="660066"/>
              </a:solidFill>
              <a:ea typeface="黑体" panose="02010609060101010101" pitchFamily="49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800600" y="484505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ea typeface="黑体" panose="02010609060101010101" pitchFamily="49" charset="-122"/>
              </a:rPr>
              <a:t>巫婆</a:t>
            </a:r>
            <a:endParaRPr lang="zh-CN" altLang="en-US" sz="3600" dirty="0">
              <a:solidFill>
                <a:srgbClr val="660066"/>
              </a:solidFill>
              <a:ea typeface="黑体" panose="02010609060101010101" pitchFamily="49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324600" y="4845050"/>
            <a:ext cx="114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ea typeface="黑体" panose="02010609060101010101" pitchFamily="49" charset="-122"/>
              </a:rPr>
              <a:t>洛阳</a:t>
            </a:r>
            <a:endParaRPr lang="zh-CN" altLang="en-US" sz="3600" dirty="0">
              <a:solidFill>
                <a:srgbClr val="660066"/>
              </a:solidFill>
              <a:ea typeface="黑体" panose="02010609060101010101" pitchFamily="49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3505200" y="2651125"/>
            <a:ext cx="190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tì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4953000" y="2651125"/>
            <a:ext cx="190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en-US" altLang="zh-CN" sz="4000" b="1">
                <a:solidFill>
                  <a:srgbClr val="FF0000"/>
                </a:solidFill>
              </a:rPr>
              <a:t>ū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6400800" y="2651125"/>
            <a:ext cx="1905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luò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 flipV="1">
            <a:off x="2971800" y="3581400"/>
            <a:ext cx="457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V="1">
            <a:off x="2971800" y="2667000"/>
            <a:ext cx="457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V="1">
            <a:off x="2971800" y="4800600"/>
            <a:ext cx="449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95" name="Picture 23" descr="复件 思考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990600"/>
            <a:ext cx="965200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00" name="WordArt 28"/>
          <p:cNvSpPr>
            <a:spLocks noChangeArrowheads="1" noChangeShapeType="1" noTextEdit="1"/>
          </p:cNvSpPr>
          <p:nvPr/>
        </p:nvSpPr>
        <p:spPr bwMode="auto">
          <a:xfrm>
            <a:off x="2133600" y="1219200"/>
            <a:ext cx="16764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CC99FF"/>
                </a:solidFill>
                <a:latin typeface="隶书"/>
                <a:ea typeface="隶书"/>
              </a:rPr>
              <a:t>认一认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CC99FF"/>
              </a:solidFill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0"/>
                  </p:tgtEl>
                </p:cond>
              </p:nextCondLst>
            </p:seq>
          </p:childTnLst>
        </p:cTn>
      </p:par>
    </p:tnLst>
    <p:bldLst>
      <p:bldP spid="28683" grpId="0"/>
      <p:bldP spid="28684" grpId="0"/>
      <p:bldP spid="28685" grpId="0"/>
      <p:bldP spid="28688" grpId="0"/>
      <p:bldP spid="28689" grpId="0"/>
      <p:bldP spid="286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4" name="Group 4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51205" name="Picture 5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06" name="Picture 6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07" name="Picture 7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67001"/>
            <a:ext cx="8229600" cy="914400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800" b="1" dirty="0">
                <a:solidFill>
                  <a:srgbClr val="660066"/>
                </a:solidFill>
              </a:rPr>
              <a:t>鼻涕       </a:t>
            </a:r>
            <a:r>
              <a:rPr lang="zh-CN" altLang="en-US" sz="4800" b="1" dirty="0" smtClean="0">
                <a:solidFill>
                  <a:srgbClr val="660066"/>
                </a:solidFill>
              </a:rPr>
              <a:t>巫</a:t>
            </a:r>
            <a:r>
              <a:rPr lang="zh-CN" altLang="en-US" sz="4800" b="1" dirty="0">
                <a:solidFill>
                  <a:srgbClr val="660066"/>
                </a:solidFill>
              </a:rPr>
              <a:t>婆         </a:t>
            </a:r>
            <a:r>
              <a:rPr lang="zh-CN" altLang="en-US" sz="4800" b="1" dirty="0" smtClean="0">
                <a:solidFill>
                  <a:srgbClr val="660066"/>
                </a:solidFill>
              </a:rPr>
              <a:t>洛</a:t>
            </a:r>
            <a:r>
              <a:rPr lang="zh-CN" altLang="en-US" sz="4800" b="1" dirty="0">
                <a:solidFill>
                  <a:srgbClr val="660066"/>
                </a:solidFill>
              </a:rPr>
              <a:t>阳</a:t>
            </a:r>
            <a:endParaRPr lang="zh-CN" altLang="en-US" sz="4800" b="1" dirty="0">
              <a:solidFill>
                <a:srgbClr val="660066"/>
              </a:solidFill>
            </a:endParaRPr>
          </a:p>
        </p:txBody>
      </p:sp>
      <p:pic>
        <p:nvPicPr>
          <p:cNvPr id="51208" name="Picture 8" descr="复件 思考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990600"/>
            <a:ext cx="965200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9" name="WordArt 9"/>
          <p:cNvSpPr>
            <a:spLocks noChangeArrowheads="1" noChangeShapeType="1" noTextEdit="1"/>
          </p:cNvSpPr>
          <p:nvPr/>
        </p:nvSpPr>
        <p:spPr bwMode="auto">
          <a:xfrm>
            <a:off x="2133600" y="1219200"/>
            <a:ext cx="16764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CC99FF"/>
                </a:solidFill>
                <a:latin typeface="隶书"/>
                <a:ea typeface="隶书"/>
              </a:rPr>
              <a:t>认一认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CC99FF"/>
              </a:solidFill>
              <a:latin typeface="隶书"/>
              <a:ea typeface="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95600" y="25773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5854" name="Group 14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35855" name="Picture 15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56" name="Picture 16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57" name="Picture 17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533400" y="609600"/>
            <a:ext cx="7162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华文中宋" pitchFamily="2" charset="-122"/>
              </a:rPr>
              <a:t>大声读一读，注意读准字音、读通诗句。</a:t>
            </a:r>
            <a:br>
              <a:rPr lang="zh-CN" altLang="en-US" sz="3200" dirty="0">
                <a:ea typeface="华文中宋" pitchFamily="2" charset="-122"/>
              </a:rPr>
            </a:br>
            <a:endParaRPr lang="zh-CN" altLang="en-US" sz="3200" dirty="0">
              <a:ea typeface="华文中宋" pitchFamily="2" charset="-122"/>
            </a:endParaRPr>
          </a:p>
        </p:txBody>
      </p:sp>
      <p:grpSp>
        <p:nvGrpSpPr>
          <p:cNvPr id="35853" name="Group 13"/>
          <p:cNvGrpSpPr/>
          <p:nvPr/>
        </p:nvGrpSpPr>
        <p:grpSpPr bwMode="auto">
          <a:xfrm>
            <a:off x="1676400" y="1752600"/>
            <a:ext cx="7162800" cy="4141788"/>
            <a:chOff x="1056" y="1555"/>
            <a:chExt cx="4512" cy="2609"/>
          </a:xfrm>
        </p:grpSpPr>
        <p:sp>
          <p:nvSpPr>
            <p:cNvPr id="35847" name="Text Box 7"/>
            <p:cNvSpPr txBox="1">
              <a:spLocks noChangeArrowheads="1"/>
            </p:cNvSpPr>
            <p:nvPr/>
          </p:nvSpPr>
          <p:spPr bwMode="auto">
            <a:xfrm>
              <a:off x="1056" y="1968"/>
              <a:ext cx="43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800000"/>
                  </a:solidFill>
                </a:rPr>
                <a:t>剑外忽传收蓟北，初闻涕泪满衣裳。</a:t>
              </a:r>
              <a:r>
                <a:rPr lang="zh-CN" altLang="en-US" sz="3200" b="1" dirty="0"/>
                <a:t> </a:t>
              </a:r>
              <a:endParaRPr lang="zh-CN" altLang="en-US" sz="3200" b="1" dirty="0"/>
            </a:p>
          </p:txBody>
        </p:sp>
        <p:sp>
          <p:nvSpPr>
            <p:cNvPr id="35848" name="Text Box 8"/>
            <p:cNvSpPr txBox="1">
              <a:spLocks noChangeArrowheads="1"/>
            </p:cNvSpPr>
            <p:nvPr/>
          </p:nvSpPr>
          <p:spPr bwMode="auto">
            <a:xfrm>
              <a:off x="1056" y="2448"/>
              <a:ext cx="4464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800000"/>
                  </a:solidFill>
                </a:rPr>
                <a:t>却看妻子愁何在，漫卷诗书喜欲狂。</a:t>
              </a:r>
              <a:r>
                <a:rPr lang="zh-CN" altLang="en-US" sz="3200" b="1" dirty="0"/>
                <a:t> </a:t>
              </a:r>
              <a:endParaRPr lang="zh-CN" altLang="en-US" sz="3200" b="1" dirty="0"/>
            </a:p>
          </p:txBody>
        </p:sp>
        <p:sp>
          <p:nvSpPr>
            <p:cNvPr id="35849" name="Text Box 9"/>
            <p:cNvSpPr txBox="1">
              <a:spLocks noChangeArrowheads="1"/>
            </p:cNvSpPr>
            <p:nvPr/>
          </p:nvSpPr>
          <p:spPr bwMode="auto">
            <a:xfrm>
              <a:off x="1056" y="2880"/>
              <a:ext cx="4512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800000"/>
                  </a:solidFill>
                </a:rPr>
                <a:t>白日放歌须纵酒，青春作伴好还乡。</a:t>
              </a:r>
              <a:br>
                <a:rPr lang="zh-CN" altLang="en-US" sz="3200" b="1" dirty="0"/>
              </a:br>
              <a:endParaRPr lang="zh-CN" altLang="en-US" sz="3200" b="1" dirty="0"/>
            </a:p>
          </p:txBody>
        </p:sp>
        <p:sp>
          <p:nvSpPr>
            <p:cNvPr id="35850" name="Text Box 10"/>
            <p:cNvSpPr txBox="1">
              <a:spLocks noChangeArrowheads="1"/>
            </p:cNvSpPr>
            <p:nvPr/>
          </p:nvSpPr>
          <p:spPr bwMode="auto">
            <a:xfrm>
              <a:off x="1056" y="3331"/>
              <a:ext cx="4272" cy="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800000"/>
                  </a:solidFill>
                </a:rPr>
                <a:t>即从巴峡穿巫峡，便下襄阳向洛阳。</a:t>
              </a:r>
              <a:endParaRPr lang="zh-CN" altLang="en-US" sz="3200" b="1" dirty="0">
                <a:solidFill>
                  <a:srgbClr val="800000"/>
                </a:solidFill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800000"/>
                  </a:solidFill>
                </a:rPr>
                <a:t>七律</a:t>
              </a:r>
              <a:r>
                <a:rPr lang="zh-CN" altLang="en-US" sz="3200" b="1" dirty="0"/>
                <a:t> </a:t>
              </a:r>
              <a:endParaRPr lang="zh-CN" altLang="en-US" sz="3200" b="1" dirty="0"/>
            </a:p>
          </p:txBody>
        </p:sp>
        <p:sp>
          <p:nvSpPr>
            <p:cNvPr id="35851" name="Text Box 11"/>
            <p:cNvSpPr txBox="1">
              <a:spLocks noChangeArrowheads="1"/>
            </p:cNvSpPr>
            <p:nvPr/>
          </p:nvSpPr>
          <p:spPr bwMode="auto">
            <a:xfrm>
              <a:off x="1920" y="1555"/>
              <a:ext cx="240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800000"/>
                  </a:solidFill>
                </a:rPr>
                <a:t>闻官军收河南河北</a:t>
              </a:r>
              <a:r>
                <a:rPr lang="zh-CN" altLang="en-US" sz="3200" dirty="0">
                  <a:solidFill>
                    <a:srgbClr val="800000"/>
                  </a:solidFill>
                </a:rPr>
                <a:t> </a:t>
              </a:r>
              <a:endParaRPr lang="zh-CN" altLang="en-US" sz="3200" dirty="0">
                <a:solidFill>
                  <a:srgbClr val="8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2133600" y="1714500"/>
            <a:ext cx="527685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剑外  忽传  收蓟北，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初闻  涕泪  满衣裳。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却看  妻子  愁何在，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漫卷  诗书  喜欲狂。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白日  放歌  须纵酒，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青春  作伴  好还乡。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即从  巴峡  穿巫峡，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99"/>
                </a:solidFill>
                <a:latin typeface="Times New Roman" panose="02020603050405020304" pitchFamily="18" charset="0"/>
              </a:rPr>
              <a:t>便下  襄阳   向洛阳。</a:t>
            </a:r>
            <a:endParaRPr kumimoji="1" lang="zh-CN" altLang="en-US" sz="32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2228" name="Group 4"/>
          <p:cNvGrpSpPr/>
          <p:nvPr/>
        </p:nvGrpSpPr>
        <p:grpSpPr bwMode="auto">
          <a:xfrm>
            <a:off x="2667000" y="381000"/>
            <a:ext cx="3886200" cy="6019800"/>
            <a:chOff x="1680" y="240"/>
            <a:chExt cx="2448" cy="3792"/>
          </a:xfrm>
        </p:grpSpPr>
        <p:sp>
          <p:nvSpPr>
            <p:cNvPr id="52229" name="Text Box 5"/>
            <p:cNvSpPr txBox="1">
              <a:spLocks noChangeArrowheads="1"/>
            </p:cNvSpPr>
            <p:nvPr/>
          </p:nvSpPr>
          <p:spPr bwMode="auto">
            <a:xfrm>
              <a:off x="1680" y="240"/>
              <a:ext cx="24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600" b="1">
                  <a:solidFill>
                    <a:srgbClr val="000099"/>
                  </a:solidFill>
                  <a:latin typeface="Times New Roman" panose="02020603050405020304" pitchFamily="18" charset="0"/>
                </a:rPr>
                <a:t>闻官军收河南河北</a:t>
              </a:r>
              <a:endParaRPr kumimoji="1"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1776" y="672"/>
              <a:ext cx="23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99"/>
                  </a:solidFill>
                  <a:latin typeface="Times New Roman" panose="02020603050405020304" pitchFamily="18" charset="0"/>
                </a:rPr>
                <a:t>唐代    杜甫</a:t>
              </a:r>
              <a:endParaRPr kumimoji="1" lang="zh-CN" altLang="en-US" sz="2800" b="1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31" name="Line 7"/>
            <p:cNvSpPr>
              <a:spLocks noChangeShapeType="1"/>
            </p:cNvSpPr>
            <p:nvPr/>
          </p:nvSpPr>
          <p:spPr bwMode="auto">
            <a:xfrm flipH="1">
              <a:off x="2400" y="1056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2" name="Line 8"/>
            <p:cNvSpPr>
              <a:spLocks noChangeShapeType="1"/>
            </p:cNvSpPr>
            <p:nvPr/>
          </p:nvSpPr>
          <p:spPr bwMode="auto">
            <a:xfrm flipH="1">
              <a:off x="3024" y="1056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3" name="Line 9"/>
            <p:cNvSpPr>
              <a:spLocks noChangeShapeType="1"/>
            </p:cNvSpPr>
            <p:nvPr/>
          </p:nvSpPr>
          <p:spPr bwMode="auto">
            <a:xfrm flipH="1">
              <a:off x="2400" y="1440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4" name="Line 10"/>
            <p:cNvSpPr>
              <a:spLocks noChangeShapeType="1"/>
            </p:cNvSpPr>
            <p:nvPr/>
          </p:nvSpPr>
          <p:spPr bwMode="auto">
            <a:xfrm flipH="1">
              <a:off x="3024" y="2160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5" name="Line 11"/>
            <p:cNvSpPr>
              <a:spLocks noChangeShapeType="1"/>
            </p:cNvSpPr>
            <p:nvPr/>
          </p:nvSpPr>
          <p:spPr bwMode="auto">
            <a:xfrm flipH="1">
              <a:off x="2400" y="2160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6" name="Line 12"/>
            <p:cNvSpPr>
              <a:spLocks noChangeShapeType="1"/>
            </p:cNvSpPr>
            <p:nvPr/>
          </p:nvSpPr>
          <p:spPr bwMode="auto">
            <a:xfrm flipH="1">
              <a:off x="2976" y="1824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7" name="Line 13"/>
            <p:cNvSpPr>
              <a:spLocks noChangeShapeType="1"/>
            </p:cNvSpPr>
            <p:nvPr/>
          </p:nvSpPr>
          <p:spPr bwMode="auto">
            <a:xfrm flipH="1">
              <a:off x="2400" y="1824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8" name="Line 14"/>
            <p:cNvSpPr>
              <a:spLocks noChangeShapeType="1"/>
            </p:cNvSpPr>
            <p:nvPr/>
          </p:nvSpPr>
          <p:spPr bwMode="auto">
            <a:xfrm flipH="1">
              <a:off x="3024" y="3648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9" name="Line 15"/>
            <p:cNvSpPr>
              <a:spLocks noChangeShapeType="1"/>
            </p:cNvSpPr>
            <p:nvPr/>
          </p:nvSpPr>
          <p:spPr bwMode="auto">
            <a:xfrm flipH="1">
              <a:off x="2352" y="3648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0" name="Line 16"/>
            <p:cNvSpPr>
              <a:spLocks noChangeShapeType="1"/>
            </p:cNvSpPr>
            <p:nvPr/>
          </p:nvSpPr>
          <p:spPr bwMode="auto">
            <a:xfrm flipH="1">
              <a:off x="2400" y="2928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1" name="Line 17"/>
            <p:cNvSpPr>
              <a:spLocks noChangeShapeType="1"/>
            </p:cNvSpPr>
            <p:nvPr/>
          </p:nvSpPr>
          <p:spPr bwMode="auto">
            <a:xfrm flipH="1">
              <a:off x="3024" y="2544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2" name="Line 18"/>
            <p:cNvSpPr>
              <a:spLocks noChangeShapeType="1"/>
            </p:cNvSpPr>
            <p:nvPr/>
          </p:nvSpPr>
          <p:spPr bwMode="auto">
            <a:xfrm flipH="1">
              <a:off x="2400" y="2544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3" name="Line 19"/>
            <p:cNvSpPr>
              <a:spLocks noChangeShapeType="1"/>
            </p:cNvSpPr>
            <p:nvPr/>
          </p:nvSpPr>
          <p:spPr bwMode="auto">
            <a:xfrm flipH="1">
              <a:off x="2400" y="3312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4" name="Line 20"/>
            <p:cNvSpPr>
              <a:spLocks noChangeShapeType="1"/>
            </p:cNvSpPr>
            <p:nvPr/>
          </p:nvSpPr>
          <p:spPr bwMode="auto">
            <a:xfrm flipH="1">
              <a:off x="3072" y="2928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5" name="Line 21"/>
            <p:cNvSpPr>
              <a:spLocks noChangeShapeType="1"/>
            </p:cNvSpPr>
            <p:nvPr/>
          </p:nvSpPr>
          <p:spPr bwMode="auto">
            <a:xfrm flipH="1">
              <a:off x="3072" y="3312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6" name="Line 22"/>
            <p:cNvSpPr>
              <a:spLocks noChangeShapeType="1"/>
            </p:cNvSpPr>
            <p:nvPr/>
          </p:nvSpPr>
          <p:spPr bwMode="auto">
            <a:xfrm flipH="1">
              <a:off x="3024" y="1440"/>
              <a:ext cx="96" cy="288"/>
            </a:xfrm>
            <a:prstGeom prst="line">
              <a:avLst/>
            </a:prstGeom>
            <a:noFill/>
            <a:ln w="38100">
              <a:solidFill>
                <a:srgbClr val="CC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7" name="Oval 23"/>
            <p:cNvSpPr>
              <a:spLocks noChangeArrowheads="1"/>
            </p:cNvSpPr>
            <p:nvPr/>
          </p:nvSpPr>
          <p:spPr bwMode="auto">
            <a:xfrm>
              <a:off x="3216" y="2448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8" name="Oval 24"/>
            <p:cNvSpPr>
              <a:spLocks noChangeArrowheads="1"/>
            </p:cNvSpPr>
            <p:nvPr/>
          </p:nvSpPr>
          <p:spPr bwMode="auto">
            <a:xfrm>
              <a:off x="1968" y="3216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9" name="Oval 25"/>
            <p:cNvSpPr>
              <a:spLocks noChangeArrowheads="1"/>
            </p:cNvSpPr>
            <p:nvPr/>
          </p:nvSpPr>
          <p:spPr bwMode="auto">
            <a:xfrm>
              <a:off x="3744" y="206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0" name="Oval 26"/>
            <p:cNvSpPr>
              <a:spLocks noChangeArrowheads="1"/>
            </p:cNvSpPr>
            <p:nvPr/>
          </p:nvSpPr>
          <p:spPr bwMode="auto">
            <a:xfrm>
              <a:off x="3456" y="206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1" name="Oval 27"/>
            <p:cNvSpPr>
              <a:spLocks noChangeArrowheads="1"/>
            </p:cNvSpPr>
            <p:nvPr/>
          </p:nvSpPr>
          <p:spPr bwMode="auto">
            <a:xfrm>
              <a:off x="1968" y="206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2" name="Oval 28"/>
            <p:cNvSpPr>
              <a:spLocks noChangeArrowheads="1"/>
            </p:cNvSpPr>
            <p:nvPr/>
          </p:nvSpPr>
          <p:spPr bwMode="auto">
            <a:xfrm>
              <a:off x="3216" y="206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3" name="Oval 29"/>
            <p:cNvSpPr>
              <a:spLocks noChangeArrowheads="1"/>
            </p:cNvSpPr>
            <p:nvPr/>
          </p:nvSpPr>
          <p:spPr bwMode="auto">
            <a:xfrm>
              <a:off x="3216" y="1728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4" name="Oval 30"/>
            <p:cNvSpPr>
              <a:spLocks noChangeArrowheads="1"/>
            </p:cNvSpPr>
            <p:nvPr/>
          </p:nvSpPr>
          <p:spPr bwMode="auto">
            <a:xfrm>
              <a:off x="1968" y="2448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5" name="Oval 31"/>
            <p:cNvSpPr>
              <a:spLocks noChangeArrowheads="1"/>
            </p:cNvSpPr>
            <p:nvPr/>
          </p:nvSpPr>
          <p:spPr bwMode="auto">
            <a:xfrm>
              <a:off x="1968" y="1728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6" name="Oval 32"/>
            <p:cNvSpPr>
              <a:spLocks noChangeArrowheads="1"/>
            </p:cNvSpPr>
            <p:nvPr/>
          </p:nvSpPr>
          <p:spPr bwMode="auto">
            <a:xfrm>
              <a:off x="3216" y="134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7" name="Oval 33"/>
            <p:cNvSpPr>
              <a:spLocks noChangeArrowheads="1"/>
            </p:cNvSpPr>
            <p:nvPr/>
          </p:nvSpPr>
          <p:spPr bwMode="auto">
            <a:xfrm>
              <a:off x="2592" y="134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8" name="Oval 34"/>
            <p:cNvSpPr>
              <a:spLocks noChangeArrowheads="1"/>
            </p:cNvSpPr>
            <p:nvPr/>
          </p:nvSpPr>
          <p:spPr bwMode="auto">
            <a:xfrm>
              <a:off x="3216" y="278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9" name="Oval 35"/>
            <p:cNvSpPr>
              <a:spLocks noChangeArrowheads="1"/>
            </p:cNvSpPr>
            <p:nvPr/>
          </p:nvSpPr>
          <p:spPr bwMode="auto">
            <a:xfrm>
              <a:off x="2592" y="3216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0" name="Oval 36"/>
            <p:cNvSpPr>
              <a:spLocks noChangeArrowheads="1"/>
            </p:cNvSpPr>
            <p:nvPr/>
          </p:nvSpPr>
          <p:spPr bwMode="auto">
            <a:xfrm>
              <a:off x="2592" y="2832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1" name="Oval 37"/>
            <p:cNvSpPr>
              <a:spLocks noChangeArrowheads="1"/>
            </p:cNvSpPr>
            <p:nvPr/>
          </p:nvSpPr>
          <p:spPr bwMode="auto">
            <a:xfrm>
              <a:off x="1968" y="2832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2" name="Oval 38"/>
            <p:cNvSpPr>
              <a:spLocks noChangeArrowheads="1"/>
            </p:cNvSpPr>
            <p:nvPr/>
          </p:nvSpPr>
          <p:spPr bwMode="auto">
            <a:xfrm>
              <a:off x="3216" y="3552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3" name="Oval 39"/>
            <p:cNvSpPr>
              <a:spLocks noChangeArrowheads="1"/>
            </p:cNvSpPr>
            <p:nvPr/>
          </p:nvSpPr>
          <p:spPr bwMode="auto">
            <a:xfrm>
              <a:off x="1968" y="3600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4" name="Oval 40"/>
            <p:cNvSpPr>
              <a:spLocks noChangeArrowheads="1"/>
            </p:cNvSpPr>
            <p:nvPr/>
          </p:nvSpPr>
          <p:spPr bwMode="auto">
            <a:xfrm>
              <a:off x="3216" y="3168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5" name="Oval 41"/>
            <p:cNvSpPr>
              <a:spLocks noChangeArrowheads="1"/>
            </p:cNvSpPr>
            <p:nvPr/>
          </p:nvSpPr>
          <p:spPr bwMode="auto">
            <a:xfrm>
              <a:off x="3264" y="3936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6" name="Oval 42"/>
            <p:cNvSpPr>
              <a:spLocks noChangeArrowheads="1"/>
            </p:cNvSpPr>
            <p:nvPr/>
          </p:nvSpPr>
          <p:spPr bwMode="auto">
            <a:xfrm>
              <a:off x="2592" y="1728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7" name="Oval 43"/>
            <p:cNvSpPr>
              <a:spLocks noChangeArrowheads="1"/>
            </p:cNvSpPr>
            <p:nvPr/>
          </p:nvSpPr>
          <p:spPr bwMode="auto">
            <a:xfrm>
              <a:off x="1968" y="3984"/>
              <a:ext cx="48" cy="48"/>
            </a:xfrm>
            <a:prstGeom prst="ellips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pull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8" name="Group 14"/>
          <p:cNvGrpSpPr/>
          <p:nvPr/>
        </p:nvGrpSpPr>
        <p:grpSpPr bwMode="auto">
          <a:xfrm>
            <a:off x="0" y="0"/>
            <a:ext cx="9144000" cy="6858000"/>
            <a:chOff x="96" y="384"/>
            <a:chExt cx="5520" cy="3696"/>
          </a:xfrm>
        </p:grpSpPr>
        <p:pic>
          <p:nvPicPr>
            <p:cNvPr id="36879" name="Picture 15" descr="古诗两首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" y="384"/>
              <a:ext cx="5520" cy="3696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80" name="Picture 16" descr="20070617_46a3d0f0526943400e86rHHwMea7l1mP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576"/>
              <a:ext cx="5136" cy="3408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81" name="Picture 17" descr="20070617_46a3d0f0526943400e86rHHwMea7l1mP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2E2D2"/>
                </a:clrFrom>
                <a:clrTo>
                  <a:srgbClr val="F2E2D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" y="2867"/>
              <a:ext cx="1296" cy="1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870" name="WordArt 6"/>
          <p:cNvSpPr>
            <a:spLocks noChangeArrowheads="1" noChangeShapeType="1" noTextEdit="1"/>
          </p:cNvSpPr>
          <p:nvPr/>
        </p:nvSpPr>
        <p:spPr bwMode="auto">
          <a:xfrm>
            <a:off x="762000" y="838200"/>
            <a:ext cx="18669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CC00"/>
                </a:solidFill>
                <a:latin typeface="隶书"/>
                <a:ea typeface="隶书"/>
              </a:rPr>
              <a:t>词语注释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FFCC00"/>
              </a:solidFill>
              <a:latin typeface="隶书"/>
              <a:ea typeface="隶书"/>
            </a:endParaRP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914400" y="1524000"/>
            <a:ext cx="73914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914400" y="1676400"/>
            <a:ext cx="7543800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8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br>
              <a:rPr lang="en-US" altLang="zh-CN" sz="2800" b="1">
                <a:latin typeface="宋体" panose="02010600030101010101" pitchFamily="2" charset="-122"/>
              </a:rPr>
            </a:b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219200" y="3886200"/>
            <a:ext cx="7467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br>
              <a:rPr lang="en-US" altLang="zh-CN" sz="2800" b="1"/>
            </a:br>
            <a:endParaRPr lang="en-US" altLang="zh-CN" sz="2800" b="1"/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2438400" y="5911850"/>
            <a:ext cx="5029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br>
              <a:rPr lang="en-US" altLang="zh-CN" sz="2800" b="1"/>
            </a:br>
            <a:endParaRPr lang="en-US" altLang="zh-CN" sz="2800" b="1"/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533400" y="1752600"/>
            <a:ext cx="81534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这首诗是杜甫流落到梓州时所作。这一年杜甫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岁，由于安史之乱而漂泊到剑门之外已是第五个年头，杜甫无时不期望着能够平息叛乱，叶落归根。突然他听说官军收复了蓟北，喜极而泣，不能自抑。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0" y="0"/>
          <a:ext cx="9144000" cy="686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9" name="Image" r:id="rId1" imgW="1905000" imgH="1562100" progId="Photoshop.Image.5">
                  <p:embed/>
                </p:oleObj>
              </mc:Choice>
              <mc:Fallback>
                <p:oleObj name="Image" r:id="rId1" imgW="1905000" imgH="1562100" progId="Photoshop.Image.5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6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299" name="Oval 3"/>
          <p:cNvSpPr>
            <a:spLocks noChangeArrowheads="1"/>
          </p:cNvSpPr>
          <p:nvPr/>
        </p:nvSpPr>
        <p:spPr bwMode="auto">
          <a:xfrm>
            <a:off x="1600200" y="48006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0" name="Oval 4"/>
          <p:cNvSpPr>
            <a:spLocks noChangeArrowheads="1"/>
          </p:cNvSpPr>
          <p:nvPr/>
        </p:nvSpPr>
        <p:spPr bwMode="auto">
          <a:xfrm>
            <a:off x="6248400" y="12192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295400" y="5105400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剑外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6096000" y="457200"/>
            <a:ext cx="16002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anose="02020603050405020304" pitchFamily="18" charset="0"/>
              </a:rPr>
              <a:t>蓟北</a:t>
            </a:r>
            <a:endParaRPr kumimoji="1" lang="zh-CN" altLang="en-US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609600" y="4343400"/>
            <a:ext cx="990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99"/>
                </a:solidFill>
                <a:latin typeface="Times New Roman" panose="02020603050405020304" pitchFamily="18" charset="0"/>
              </a:rPr>
              <a:t>四川</a:t>
            </a:r>
            <a:endParaRPr kumimoji="1" lang="zh-CN" altLang="en-US" sz="36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4419600" y="2895600"/>
            <a:ext cx="533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河南</a:t>
            </a:r>
            <a:endParaRPr kumimoji="1" lang="zh-CN" altLang="en-US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5257800" y="685800"/>
            <a:ext cx="762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河北</a:t>
            </a:r>
            <a:endParaRPr kumimoji="1" lang="zh-CN" altLang="en-US" sz="40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WPS 演示</Application>
  <PresentationFormat>全屏显示(4:3)</PresentationFormat>
  <Paragraphs>201</Paragraphs>
  <Slides>22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隶书</vt:lpstr>
      <vt:lpstr>微软雅黑</vt:lpstr>
      <vt:lpstr>隶书</vt:lpstr>
      <vt:lpstr>黑体</vt:lpstr>
      <vt:lpstr>Calibri</vt:lpstr>
      <vt:lpstr>华文中宋</vt:lpstr>
      <vt:lpstr>Times New Roman</vt:lpstr>
      <vt:lpstr>楷体_GB2312</vt:lpstr>
      <vt:lpstr>新宋体</vt:lpstr>
      <vt:lpstr>华文中宋</vt:lpstr>
      <vt:lpstr>Arial Unicode MS</vt:lpstr>
      <vt:lpstr>第一PPT模板网-WWW.1PPT.COM</vt:lpstr>
      <vt:lpstr>Photoshop.Image.5</vt:lpstr>
      <vt:lpstr>Photoshop.Image.5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天道酬勤</cp:lastModifiedBy>
  <cp:revision>80</cp:revision>
  <cp:lastPrinted>2113-01-01T00:00:00Z</cp:lastPrinted>
  <dcterms:created xsi:type="dcterms:W3CDTF">2113-01-01T00:00:00Z</dcterms:created>
  <dcterms:modified xsi:type="dcterms:W3CDTF">2020-03-26T01:33:39Z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2052-11.1.0.9513</vt:lpwstr>
  </property>
</Properties>
</file>