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2" r:id="rId3"/>
    <p:sldId id="263" r:id="rId4"/>
    <p:sldId id="264" r:id="rId5"/>
    <p:sldId id="259" r:id="rId6"/>
    <p:sldId id="260" r:id="rId7"/>
    <p:sldId id="261" r:id="rId8"/>
    <p:sldId id="265" r:id="rId9"/>
    <p:sldId id="266" r:id="rId10"/>
    <p:sldId id="267" r:id="rId11"/>
    <p:sldId id="268" r:id="rId12"/>
    <p:sldId id="269" r:id="rId13"/>
    <p:sldId id="270" r:id="rId14"/>
    <p:sldId id="278" r:id="rId15"/>
    <p:sldId id="271" r:id="rId16"/>
    <p:sldId id="277" r:id="rId17"/>
    <p:sldId id="273" r:id="rId18"/>
    <p:sldId id="272" r:id="rId19"/>
    <p:sldId id="279" r:id="rId20"/>
    <p:sldId id="27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67" d="100"/>
          <a:sy n="67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AF6718-9277-41D1-A19F-3B6E1E3C0C8B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CB0E1D-2EA8-4286-AA5F-37B6E20884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483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B0E1D-2EA8-4286-AA5F-37B6E208840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884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alphaModFix amt="44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8000" b="1" dirty="0"/>
              <a:t>晏 子 使 楚 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87416" y="5589240"/>
            <a:ext cx="5256584" cy="1054968"/>
          </a:xfrm>
        </p:spPr>
        <p:txBody>
          <a:bodyPr>
            <a:norm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</a:rPr>
              <a:t>主讲人：刘玲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r>
              <a:rPr lang="zh-CN" altLang="en-US" sz="2400" b="1" dirty="0">
                <a:solidFill>
                  <a:schemeClr val="tx1"/>
                </a:solidFill>
              </a:rPr>
              <a:t>学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号：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20140532351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09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617262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细读</a:t>
            </a:r>
            <a:r>
              <a:rPr lang="zh-CN" altLang="en-US" sz="3200" b="1" dirty="0" smtClean="0"/>
              <a:t>课文：</a:t>
            </a:r>
            <a:endParaRPr lang="zh-CN" altLang="en-US" sz="3200" b="1" dirty="0"/>
          </a:p>
        </p:txBody>
      </p:sp>
      <p:sp>
        <p:nvSpPr>
          <p:cNvPr id="4" name="矩形 3"/>
          <p:cNvSpPr/>
          <p:nvPr/>
        </p:nvSpPr>
        <p:spPr>
          <a:xfrm>
            <a:off x="633314" y="1686015"/>
            <a:ext cx="81871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事情起因：晏子访问楚国，楚王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想侮辱晏子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，彰显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楚国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威风。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事情经过：楚王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三次侮辱晏子，晏子机智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对答。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事情结果：楚王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不敢不尊重晏子了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3964741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这</a:t>
            </a:r>
            <a:r>
              <a:rPr lang="zh-CN" altLang="en-US" sz="2800" b="1" dirty="0"/>
              <a:t>篇课文按事情的发展顺序来</a:t>
            </a:r>
            <a:r>
              <a:rPr lang="zh-CN" altLang="en-US" sz="2800" b="1" dirty="0" smtClean="0"/>
              <a:t>写。</a:t>
            </a:r>
            <a:endParaRPr lang="zh-CN" altLang="en-US" sz="2800" b="1" dirty="0"/>
          </a:p>
        </p:txBody>
      </p:sp>
      <p:pic>
        <p:nvPicPr>
          <p:cNvPr id="5123" name="Picture 3" descr="C:\Program Files (x86)\Microsoft Office\MEDIA\CAGCAT10\j019640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874" y="4488506"/>
            <a:ext cx="1695298" cy="181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3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23786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hlinkClick r:id="rId2" action="ppaction://hlinksldjump"/>
              </a:rPr>
              <a:t>第一次</a:t>
            </a:r>
            <a:r>
              <a:rPr lang="zh-CN" altLang="en-US" sz="3200" b="1" dirty="0" smtClean="0">
                <a:hlinkClick r:id="rId2" action="ppaction://hlinksldjump"/>
              </a:rPr>
              <a:t>：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323528" y="121507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/>
              <a:t>楚王侮辱：</a:t>
            </a:r>
            <a:r>
              <a:rPr lang="zh-CN" altLang="en-US" sz="2000" dirty="0" smtClean="0"/>
              <a:t>楚王知道</a:t>
            </a:r>
            <a:r>
              <a:rPr lang="zh-CN" altLang="en-US" sz="2000" dirty="0"/>
              <a:t>晏子身材矮小</a:t>
            </a:r>
            <a:r>
              <a:rPr lang="zh-CN" altLang="en-US" sz="2000" dirty="0" smtClean="0"/>
              <a:t>，便关闭城门在旁边</a:t>
            </a:r>
            <a:r>
              <a:rPr lang="zh-CN" altLang="en-US" sz="2000" dirty="0"/>
              <a:t>开了一个五尺来高的洞</a:t>
            </a:r>
            <a:r>
              <a:rPr lang="zh-CN" altLang="en-US" sz="2000" dirty="0" smtClean="0"/>
              <a:t>。想让</a:t>
            </a:r>
            <a:r>
              <a:rPr lang="zh-CN" altLang="en-US" sz="2000" dirty="0"/>
              <a:t>晏子从这个洞进去。</a:t>
            </a:r>
          </a:p>
        </p:txBody>
      </p:sp>
      <p:pic>
        <p:nvPicPr>
          <p:cNvPr id="6146" name="Picture 2" descr="D:\现代教育技术\期末作业\tp\dbf907262334dde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0" y="0"/>
            <a:ext cx="3911600" cy="269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23528" y="2906663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/>
              <a:t>晏子回击：</a:t>
            </a:r>
            <a:r>
              <a:rPr lang="zh-CN" altLang="en-US" sz="2000" dirty="0"/>
              <a:t>“这是个狗洞，不是城门。只有访问‘狗国’，才从狗洞进去。我在这儿等一会儿。你们先去问个明白，楚国到底是个什么样的国家？”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36096" y="2920380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访狗国</a:t>
            </a:r>
            <a:r>
              <a:rPr lang="en-US" altLang="zh-CN" sz="2400" b="1" dirty="0" smtClean="0">
                <a:latin typeface="+mn-ea"/>
              </a:rPr>
              <a:t>---</a:t>
            </a:r>
            <a:r>
              <a:rPr lang="zh-CN" altLang="en-US" sz="2400" b="1" dirty="0" smtClean="0">
                <a:latin typeface="+mn-ea"/>
              </a:rPr>
              <a:t>钻狗洞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访</a:t>
            </a:r>
            <a:r>
              <a:rPr lang="zh-CN" altLang="en-US" sz="2400" b="1" dirty="0" smtClean="0">
                <a:latin typeface="+mn-ea"/>
              </a:rPr>
              <a:t>楚国</a:t>
            </a:r>
            <a:r>
              <a:rPr lang="en-US" altLang="zh-CN" sz="2400" b="1" dirty="0" smtClean="0">
                <a:latin typeface="+mn-ea"/>
              </a:rPr>
              <a:t>---</a:t>
            </a:r>
            <a:r>
              <a:rPr lang="zh-CN" altLang="en-US" sz="2400" b="1" dirty="0" smtClean="0">
                <a:latin typeface="+mn-ea"/>
              </a:rPr>
              <a:t>钻狗洞</a:t>
            </a:r>
            <a:endParaRPr lang="en-US" altLang="zh-CN" sz="2400" b="1" dirty="0" smtClean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6096" y="4077072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楚国</a:t>
            </a:r>
            <a:r>
              <a:rPr lang="en-US" altLang="zh-CN" sz="2400" b="1" dirty="0">
                <a:latin typeface="+mn-ea"/>
              </a:rPr>
              <a:t>=</a:t>
            </a:r>
            <a:r>
              <a:rPr lang="zh-CN" altLang="en-US" sz="2400" b="1" dirty="0">
                <a:latin typeface="+mn-ea"/>
              </a:rPr>
              <a:t>狗国？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3528" y="5373216"/>
            <a:ext cx="6336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交锋结果</a:t>
            </a:r>
            <a:r>
              <a:rPr lang="en-US" altLang="zh-CN" sz="2000" b="1" dirty="0"/>
              <a:t>:</a:t>
            </a:r>
            <a:r>
              <a:rPr lang="zh-CN" altLang="en-US" sz="2000" dirty="0"/>
              <a:t>楚王</a:t>
            </a:r>
            <a:r>
              <a:rPr lang="zh-CN" altLang="en-US" sz="2000" b="1" dirty="0"/>
              <a:t>只好</a:t>
            </a:r>
            <a:r>
              <a:rPr lang="zh-CN" altLang="en-US" sz="2000" dirty="0"/>
              <a:t>吩咐打开城门，迎接晏子。</a:t>
            </a:r>
          </a:p>
        </p:txBody>
      </p:sp>
      <p:sp>
        <p:nvSpPr>
          <p:cNvPr id="11" name="右箭头 10"/>
          <p:cNvSpPr/>
          <p:nvPr/>
        </p:nvSpPr>
        <p:spPr>
          <a:xfrm>
            <a:off x="4895528" y="3876159"/>
            <a:ext cx="540568" cy="24455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29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9" grpId="0"/>
      <p:bldP spid="10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hlinkClick r:id="rId2" action="ppaction://hlinksldjump"/>
              </a:rPr>
              <a:t>第二</a:t>
            </a:r>
            <a:r>
              <a:rPr lang="zh-CN" altLang="en-US" sz="3200" b="1" dirty="0" smtClean="0">
                <a:hlinkClick r:id="rId2" action="ppaction://hlinksldjump"/>
              </a:rPr>
              <a:t>次：</a:t>
            </a:r>
            <a:endParaRPr lang="zh-CN" altLang="en-US" sz="3200" b="1" dirty="0"/>
          </a:p>
        </p:txBody>
      </p:sp>
      <p:pic>
        <p:nvPicPr>
          <p:cNvPr id="1026" name="Picture 2" descr="D:\现代教育技术\期末作业\tp\4a268eabcf70f3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251" y="845423"/>
            <a:ext cx="4266257" cy="362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1083647"/>
            <a:ext cx="4248472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/>
              <a:t>楚王</a:t>
            </a:r>
            <a:r>
              <a:rPr lang="zh-CN" altLang="en-US" sz="2000" b="1" dirty="0"/>
              <a:t>侮辱</a:t>
            </a:r>
            <a:r>
              <a:rPr lang="zh-CN" altLang="en-US" sz="2000" b="1" dirty="0" smtClean="0"/>
              <a:t>：</a:t>
            </a:r>
            <a:r>
              <a:rPr lang="zh-CN" altLang="en-US" sz="2000" dirty="0" smtClean="0"/>
              <a:t>难道</a:t>
            </a:r>
            <a:r>
              <a:rPr lang="zh-CN" altLang="en-US" sz="2000" dirty="0"/>
              <a:t>齐国没有人了</a:t>
            </a:r>
            <a:r>
              <a:rPr lang="zh-CN" altLang="en-US" sz="2000" dirty="0" smtClean="0"/>
              <a:t>吗</a:t>
            </a:r>
            <a:r>
              <a:rPr lang="zh-CN" altLang="en-US" sz="2000" dirty="0"/>
              <a:t>？</a:t>
            </a:r>
            <a:r>
              <a:rPr lang="zh-CN" altLang="en-US" sz="2000" dirty="0" smtClean="0"/>
              <a:t>为什么</a:t>
            </a:r>
            <a:r>
              <a:rPr lang="zh-CN" altLang="en-US" sz="2000" dirty="0"/>
              <a:t>打发你来呢</a:t>
            </a:r>
            <a:r>
              <a:rPr lang="zh-CN" altLang="en-US" sz="2000" dirty="0" smtClean="0"/>
              <a:t>？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62992" y="2204864"/>
            <a:ext cx="4176464" cy="1886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/>
              <a:t>晏子回击：</a:t>
            </a:r>
            <a:r>
              <a:rPr lang="zh-CN" altLang="en-US" sz="2000" dirty="0"/>
              <a:t>敝国有个规矩：访问上等的国家，就派上等人去；访问下等的国家，就派下等人去。我最不中用，所以派到这儿来了。</a:t>
            </a:r>
          </a:p>
        </p:txBody>
      </p:sp>
      <p:sp>
        <p:nvSpPr>
          <p:cNvPr id="5" name="下箭头 4"/>
          <p:cNvSpPr/>
          <p:nvPr/>
        </p:nvSpPr>
        <p:spPr>
          <a:xfrm>
            <a:off x="1691680" y="4091150"/>
            <a:ext cx="216024" cy="56198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95536" y="4619490"/>
            <a:ext cx="3240360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上等人</a:t>
            </a:r>
            <a:r>
              <a:rPr lang="en-US" altLang="zh-CN" sz="2400" b="1" dirty="0" smtClean="0">
                <a:latin typeface="+mn-ea"/>
              </a:rPr>
              <a:t>---</a:t>
            </a:r>
            <a:r>
              <a:rPr lang="zh-CN" altLang="en-US" sz="2400" b="1" dirty="0" smtClean="0">
                <a:latin typeface="+mn-ea"/>
              </a:rPr>
              <a:t>访上等国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下等</a:t>
            </a:r>
            <a:r>
              <a:rPr lang="zh-CN" altLang="en-US" sz="2400" b="1" dirty="0" smtClean="0">
                <a:latin typeface="+mn-ea"/>
              </a:rPr>
              <a:t>人</a:t>
            </a:r>
            <a:r>
              <a:rPr lang="en-US" altLang="zh-CN" sz="2400" b="1" dirty="0" smtClean="0">
                <a:latin typeface="+mn-ea"/>
              </a:rPr>
              <a:t>---</a:t>
            </a:r>
            <a:r>
              <a:rPr lang="zh-CN" altLang="en-US" sz="2400" b="1" dirty="0" smtClean="0">
                <a:latin typeface="+mn-ea"/>
              </a:rPr>
              <a:t>访下等国</a:t>
            </a:r>
            <a:endParaRPr lang="en-US" altLang="zh-CN" sz="2400" b="1" dirty="0" smtClean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5733256"/>
            <a:ext cx="3816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晏子自称下等人</a:t>
            </a:r>
            <a:r>
              <a:rPr lang="en-US" altLang="zh-CN" sz="2400" b="1" dirty="0">
                <a:latin typeface="+mn-ea"/>
              </a:rPr>
              <a:t>---</a:t>
            </a:r>
            <a:r>
              <a:rPr lang="zh-CN" altLang="en-US" sz="2400" b="1" dirty="0">
                <a:latin typeface="+mn-ea"/>
              </a:rPr>
              <a:t>访楚国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552" y="6237312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楚国</a:t>
            </a:r>
            <a:r>
              <a:rPr lang="en-US" altLang="zh-CN" sz="2400" b="1" dirty="0" smtClean="0">
                <a:latin typeface="+mn-ea"/>
              </a:rPr>
              <a:t>=</a:t>
            </a:r>
            <a:r>
              <a:rPr lang="zh-CN" altLang="en-US" sz="2400" b="1" dirty="0" smtClean="0">
                <a:latin typeface="+mn-ea"/>
              </a:rPr>
              <a:t>下等国？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10247" y="5280947"/>
            <a:ext cx="3960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交锋</a:t>
            </a:r>
            <a:r>
              <a:rPr lang="zh-CN" altLang="en-US" sz="2000" b="1" dirty="0"/>
              <a:t>结果：</a:t>
            </a:r>
            <a:r>
              <a:rPr lang="zh-CN" altLang="en-US" sz="2000" dirty="0"/>
              <a:t>楚王</a:t>
            </a:r>
            <a:r>
              <a:rPr lang="zh-CN" altLang="en-US" sz="2000" b="1" dirty="0"/>
              <a:t>只好</a:t>
            </a:r>
            <a:r>
              <a:rPr lang="zh-CN" altLang="en-US" sz="2000" dirty="0"/>
              <a:t>陪着笑。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4201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47581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hlinkClick r:id="rId2" action="ppaction://hlinksldjump"/>
              </a:rPr>
              <a:t>第三</a:t>
            </a:r>
            <a:r>
              <a:rPr lang="zh-CN" altLang="en-US" sz="3200" b="1" dirty="0" smtClean="0">
                <a:hlinkClick r:id="rId2" action="ppaction://hlinksldjump"/>
              </a:rPr>
              <a:t>次：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980728"/>
            <a:ext cx="36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/>
              <a:t>楚王侮辱：</a:t>
            </a:r>
            <a:r>
              <a:rPr lang="zh-CN" altLang="en-US" sz="2000" dirty="0" smtClean="0"/>
              <a:t>齐人入楚，行盗窃之事，齐人竟然这样没出息。</a:t>
            </a:r>
            <a:endParaRPr lang="zh-CN" altLang="en-US" sz="2000" dirty="0"/>
          </a:p>
        </p:txBody>
      </p:sp>
      <p:pic>
        <p:nvPicPr>
          <p:cNvPr id="2050" name="Picture 2" descr="D:\现代教育技术\期末作业\tp\33e8c9d5ce3bb26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278" y="359470"/>
            <a:ext cx="411480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2049314"/>
            <a:ext cx="396044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/>
              <a:t>晏子</a:t>
            </a:r>
            <a:r>
              <a:rPr lang="zh-CN" altLang="en-US" sz="2000" b="1" dirty="0"/>
              <a:t>回击</a:t>
            </a:r>
            <a:r>
              <a:rPr lang="zh-CN" altLang="en-US" sz="2000" b="1" dirty="0" smtClean="0"/>
              <a:t>：</a:t>
            </a:r>
            <a:r>
              <a:rPr lang="zh-CN" altLang="en-US" sz="2000" dirty="0" smtClean="0"/>
              <a:t>淮南的柑橘，又大又甜。可是橘树一种到淮北，就只能结又小又苦的枳，还不是因为水土不同吗？同样道理，齐国人在齐国安居乐业，好好地劳动，一到楚国，就做起盗贼来了，也许是两国的水土不同吧。</a:t>
            </a:r>
            <a:endParaRPr lang="zh-CN" altLang="en-US" sz="2000" dirty="0"/>
          </a:p>
        </p:txBody>
      </p:sp>
      <p:sp>
        <p:nvSpPr>
          <p:cNvPr id="6" name="右箭头 5"/>
          <p:cNvSpPr/>
          <p:nvPr/>
        </p:nvSpPr>
        <p:spPr>
          <a:xfrm>
            <a:off x="3923928" y="3880405"/>
            <a:ext cx="540568" cy="24455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499992" y="2852936"/>
            <a:ext cx="2300858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橘生淮南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---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橘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橘生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淮北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---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枳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6876256" y="350100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414154" y="4005064"/>
            <a:ext cx="3168998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齐人在齐</a:t>
            </a:r>
            <a:r>
              <a:rPr lang="en-US" altLang="zh-CN" sz="2400" b="1" dirty="0" smtClean="0">
                <a:latin typeface="+mn-ea"/>
              </a:rPr>
              <a:t>---</a:t>
            </a:r>
            <a:r>
              <a:rPr lang="zh-CN" altLang="en-US" sz="2400" b="1" dirty="0" smtClean="0">
                <a:latin typeface="+mn-ea"/>
              </a:rPr>
              <a:t>安居乐业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齐人入</a:t>
            </a:r>
            <a:r>
              <a:rPr lang="zh-CN" altLang="en-US" sz="2400" b="1" dirty="0" smtClean="0">
                <a:latin typeface="+mn-ea"/>
              </a:rPr>
              <a:t>楚</a:t>
            </a:r>
            <a:r>
              <a:rPr lang="en-US" altLang="zh-CN" sz="2400" b="1" dirty="0" smtClean="0">
                <a:latin typeface="+mn-ea"/>
              </a:rPr>
              <a:t>---</a:t>
            </a:r>
            <a:r>
              <a:rPr lang="zh-CN" altLang="en-US" sz="2400" b="1" dirty="0">
                <a:latin typeface="+mn-ea"/>
              </a:rPr>
              <a:t>盗窃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08304" y="3284984"/>
            <a:ext cx="1511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水土不同</a:t>
            </a: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7236296" y="4797152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524328" y="4551511"/>
            <a:ext cx="1508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水土不同？</a:t>
            </a:r>
            <a:endParaRPr lang="zh-CN" alt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716016" y="5157192"/>
            <a:ext cx="2084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楚国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=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贼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国？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520" y="5706404"/>
            <a:ext cx="7812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/>
              <a:t>交锋</a:t>
            </a:r>
            <a:r>
              <a:rPr lang="zh-CN" altLang="en-US" sz="2000" b="1" dirty="0"/>
              <a:t>结果</a:t>
            </a:r>
            <a:r>
              <a:rPr lang="zh-CN" altLang="en-US" sz="2000" b="1" dirty="0" smtClean="0"/>
              <a:t>：</a:t>
            </a:r>
            <a:r>
              <a:rPr lang="zh-CN" altLang="en-US" sz="2000" dirty="0" smtClean="0"/>
              <a:t>楚王</a:t>
            </a:r>
            <a:r>
              <a:rPr lang="zh-CN" altLang="en-US" sz="2000" b="1" dirty="0" smtClean="0"/>
              <a:t>只好</a:t>
            </a:r>
            <a:r>
              <a:rPr lang="zh-CN" altLang="en-US" sz="2000" dirty="0"/>
              <a:t>赔不是，说：“我原来想取笑大夫，没想到反让大夫取笑了。</a:t>
            </a:r>
            <a:r>
              <a:rPr lang="zh-CN" altLang="en-US" sz="2000" dirty="0" smtClean="0"/>
              <a:t>”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3172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 animBg="1"/>
      <p:bldP spid="5" grpId="0"/>
      <p:bldP spid="9" grpId="0"/>
      <p:bldP spid="10" grpId="0"/>
      <p:bldP spid="13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0714843"/>
              </p:ext>
            </p:extLst>
          </p:nvPr>
        </p:nvGraphicFramePr>
        <p:xfrm>
          <a:off x="0" y="1556792"/>
          <a:ext cx="9108505" cy="4813300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2797375"/>
                <a:gridCol w="3070769"/>
                <a:gridCol w="3240361"/>
              </a:tblGrid>
              <a:tr h="8096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楚王侮辱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晏子</a:t>
                      </a: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回击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交锋</a:t>
                      </a:r>
                      <a:r>
                        <a:rPr kumimoji="0" 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结果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/>
                </a:tc>
              </a:tr>
              <a:tr h="1089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要晏子钻狗洞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访问狗国才钻狗洞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楚王</a:t>
                      </a:r>
                      <a:r>
                        <a:rPr kumimoji="0" lang="zh-CN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“</a:t>
                      </a:r>
                      <a:r>
                        <a:rPr kumimoji="0" 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只好”</a:t>
                      </a: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打</a:t>
                      </a:r>
                      <a:r>
                        <a:rPr kumimoji="0" 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开城门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/>
                </a:tc>
              </a:tr>
              <a:tr h="1457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说晏子是下等人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我最不中用，所以派来访问楚国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楚王</a:t>
                      </a:r>
                      <a:r>
                        <a:rPr kumimoji="0" lang="zh-CN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“</a:t>
                      </a:r>
                      <a:r>
                        <a:rPr kumimoji="0" 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只好”陪着笑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/>
                </a:tc>
              </a:tr>
              <a:tr h="1457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说齐国人是强盗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好人到了强盗国就会变成强盗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楚王</a:t>
                      </a:r>
                      <a:r>
                        <a:rPr kumimoji="0" lang="zh-CN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“</a:t>
                      </a:r>
                      <a:r>
                        <a:rPr kumimoji="0" 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只好”赔不是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79512" y="620687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晏子和楚王的三次</a:t>
            </a:r>
            <a:r>
              <a:rPr lang="zh-CN" altLang="en-US" sz="3200" b="1" dirty="0" smtClean="0"/>
              <a:t>交锋：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74441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7295" y="2204864"/>
            <a:ext cx="2896864" cy="2537494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矩形 7"/>
          <p:cNvSpPr/>
          <p:nvPr/>
        </p:nvSpPr>
        <p:spPr>
          <a:xfrm>
            <a:off x="5144045" y="1479093"/>
            <a:ext cx="30963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沉着冷静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机智勇敢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善于辞令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不辱使命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维护国家尊严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出色的外交家</a:t>
            </a:r>
          </a:p>
        </p:txBody>
      </p:sp>
      <p:sp>
        <p:nvSpPr>
          <p:cNvPr id="13" name="右箭头 12"/>
          <p:cNvSpPr/>
          <p:nvPr/>
        </p:nvSpPr>
        <p:spPr>
          <a:xfrm>
            <a:off x="3590181" y="3473611"/>
            <a:ext cx="864096" cy="123984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23528" y="332656"/>
            <a:ext cx="41307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晏子形象：</a:t>
            </a:r>
          </a:p>
        </p:txBody>
      </p:sp>
    </p:spTree>
    <p:extLst>
      <p:ext uri="{BB962C8B-B14F-4D97-AF65-F5344CB8AC3E}">
        <p14:creationId xmlns:p14="http://schemas.microsoft.com/office/powerpoint/2010/main" val="80362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63688" y="2499147"/>
            <a:ext cx="5832648" cy="1072862"/>
            <a:chOff x="1115616" y="647110"/>
            <a:chExt cx="5832648" cy="1072862"/>
          </a:xfrm>
        </p:grpSpPr>
        <p:sp>
          <p:nvSpPr>
            <p:cNvPr id="3" name="TextBox 2"/>
            <p:cNvSpPr txBox="1"/>
            <p:nvPr/>
          </p:nvSpPr>
          <p:spPr>
            <a:xfrm>
              <a:off x="2949947" y="1196752"/>
              <a:ext cx="11900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/>
                <a:t>回击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115616" y="908720"/>
              <a:ext cx="5832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+mn-ea"/>
                </a:rPr>
                <a:t>楚王</a:t>
              </a:r>
              <a:r>
                <a:rPr lang="en-US" altLang="zh-CN" sz="2800" b="1" dirty="0" smtClean="0">
                  <a:latin typeface="+mn-ea"/>
                </a:rPr>
                <a:t>-----------------</a:t>
              </a:r>
              <a:r>
                <a:rPr lang="zh-CN" altLang="en-US" sz="2800" b="1" dirty="0" smtClean="0">
                  <a:latin typeface="+mn-ea"/>
                </a:rPr>
                <a:t>晏子</a:t>
              </a:r>
              <a:endParaRPr lang="zh-CN" altLang="en-US" sz="2800" b="1" dirty="0">
                <a:latin typeface="+mn-ea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949947" y="647110"/>
              <a:ext cx="11900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侮辱</a:t>
              </a:r>
              <a:endParaRPr lang="zh-CN" altLang="en-US" sz="2800" b="1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67656" y="423565"/>
            <a:ext cx="2626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总结全文：</a:t>
            </a:r>
          </a:p>
        </p:txBody>
      </p:sp>
      <p:pic>
        <p:nvPicPr>
          <p:cNvPr id="5122" name="Picture 2" descr="C:\Program Files (x86)\Microsoft Office\MEDIA\CAGCAT10\j014948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221088"/>
            <a:ext cx="2144162" cy="2178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11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260648"/>
            <a:ext cx="37444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课文</a:t>
            </a:r>
            <a:r>
              <a:rPr lang="zh-CN" altLang="en-US" sz="3200" b="1" dirty="0" smtClean="0"/>
              <a:t>延伸</a:t>
            </a:r>
            <a:endParaRPr lang="en-US" altLang="zh-CN" sz="3200" b="1" dirty="0"/>
          </a:p>
          <a:p>
            <a:r>
              <a:rPr lang="en-US" altLang="zh-CN" sz="3200" b="1" dirty="0" smtClean="0"/>
              <a:t>              ---</a:t>
            </a:r>
            <a:r>
              <a:rPr lang="zh-CN" altLang="en-US" sz="3200" b="1" dirty="0" smtClean="0"/>
              <a:t>学语言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78979" y="1567138"/>
            <a:ext cx="7920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/>
              <a:t>外交辞令：</a:t>
            </a:r>
            <a:r>
              <a:rPr lang="zh-CN" altLang="en-US" sz="2000" dirty="0" smtClean="0">
                <a:latin typeface="+mn-ea"/>
              </a:rPr>
              <a:t>适合于</a:t>
            </a:r>
            <a:r>
              <a:rPr lang="zh-CN" altLang="en-US" sz="2000" dirty="0">
                <a:latin typeface="+mn-ea"/>
              </a:rPr>
              <a:t>外交场合的话语。借指客气、得体而无实际内容的话。“外交辞令”被</a:t>
            </a:r>
            <a:r>
              <a:rPr lang="zh-CN" altLang="en-US" sz="2000" dirty="0" smtClean="0">
                <a:latin typeface="+mn-ea"/>
              </a:rPr>
              <a:t>称为“没有</a:t>
            </a:r>
            <a:r>
              <a:rPr lang="zh-CN" altLang="en-US" sz="2000" dirty="0">
                <a:latin typeface="+mn-ea"/>
              </a:rPr>
              <a:t>错误的</a:t>
            </a:r>
            <a:r>
              <a:rPr lang="zh-CN" altLang="en-US" sz="2000" dirty="0" smtClean="0">
                <a:latin typeface="+mn-ea"/>
              </a:rPr>
              <a:t>废话”。</a:t>
            </a:r>
            <a:endParaRPr lang="zh-CN" altLang="en-US" sz="2000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979" y="2852936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例如：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西方记者：总理阁下，西方人都是仰着股走路，而你们东方人确实低着股走路，这是为什么？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周恩来：那是因为他们在走下坡路，而我们在走上坡路。</a:t>
            </a:r>
            <a:endParaRPr lang="en-US" altLang="zh-CN" sz="2000" dirty="0" smtClean="0">
              <a:latin typeface="+mn-ea"/>
            </a:endParaRPr>
          </a:p>
        </p:txBody>
      </p:sp>
      <p:pic>
        <p:nvPicPr>
          <p:cNvPr id="4098" name="Picture 2" descr="C:\Program Files (x86)\Microsoft Office\MEDIA\CAGCAT10\j008854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33256"/>
            <a:ext cx="9144000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0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5616" y="3645024"/>
            <a:ext cx="691276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+mn-ea"/>
              </a:rPr>
              <a:t>张袂成阴：</a:t>
            </a:r>
            <a:r>
              <a:rPr lang="zh-CN" altLang="en-US" sz="2000" dirty="0" smtClean="0">
                <a:latin typeface="+mn-ea"/>
              </a:rPr>
              <a:t>张开</a:t>
            </a:r>
            <a:r>
              <a:rPr lang="zh-CN" altLang="en-US" sz="2000" dirty="0">
                <a:latin typeface="+mn-ea"/>
              </a:rPr>
              <a:t>袖子能遮掩天日，成为阴天。形容人多。</a:t>
            </a:r>
          </a:p>
          <a:p>
            <a:pPr lvl="0">
              <a:lnSpc>
                <a:spcPct val="150000"/>
              </a:lnSpc>
            </a:pPr>
            <a:endParaRPr lang="en-US" altLang="zh-CN" sz="2000" dirty="0" smtClean="0">
              <a:solidFill>
                <a:prstClr val="black"/>
              </a:solidFill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+mn-ea"/>
              </a:rPr>
              <a:t>挥汗成雨：</a:t>
            </a:r>
            <a:r>
              <a:rPr lang="zh-CN" altLang="en-US" sz="2000" dirty="0">
                <a:solidFill>
                  <a:prstClr val="black"/>
                </a:solidFill>
                <a:latin typeface="+mn-ea"/>
              </a:rPr>
              <a:t>挥：洒，泼。形容人多。用手抹汗，汗洒下去</a:t>
            </a:r>
            <a:r>
              <a:rPr lang="zh-CN" altLang="en-US" sz="2000" dirty="0" smtClean="0">
                <a:solidFill>
                  <a:prstClr val="black"/>
                </a:solidFill>
                <a:latin typeface="+mn-ea"/>
              </a:rPr>
              <a:t>就         跟下雨</a:t>
            </a:r>
            <a:r>
              <a:rPr lang="zh-CN" altLang="en-US" sz="2000" dirty="0">
                <a:solidFill>
                  <a:prstClr val="black"/>
                </a:solidFill>
                <a:latin typeface="+mn-ea"/>
              </a:rPr>
              <a:t>一样，也形容出汗多。</a:t>
            </a:r>
            <a:endParaRPr lang="en-US" altLang="zh-CN" sz="2000" dirty="0" smtClean="0">
              <a:solidFill>
                <a:prstClr val="black"/>
              </a:solidFill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+mn-ea"/>
              </a:rPr>
              <a:t>比肩接踵：</a:t>
            </a:r>
            <a:r>
              <a:rPr lang="zh-CN" altLang="en-US" sz="2000" dirty="0" smtClean="0">
                <a:solidFill>
                  <a:prstClr val="black"/>
                </a:solidFill>
                <a:latin typeface="+mn-ea"/>
              </a:rPr>
              <a:t>肩碰肩，脚跟脚。形容人多拥挤或接连不断</a:t>
            </a:r>
            <a:endParaRPr lang="en-US" altLang="zh-CN" sz="200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1772816"/>
            <a:ext cx="55446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“大伙儿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把袖子举起来，就是一片云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；</a:t>
            </a:r>
            <a:endParaRPr lang="en-US" altLang="zh-CN" sz="2000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大伙儿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甩一把汗，就是一阵雨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；</a:t>
            </a:r>
            <a:endParaRPr lang="en-US" altLang="zh-CN" sz="2000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街上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的行人肩膀擦着肩膀，脚尖碰着脚跟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。”</a:t>
            </a:r>
            <a:endParaRPr lang="zh-CN" altLang="en-US" sz="20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60648"/>
            <a:ext cx="37444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课文</a:t>
            </a:r>
            <a:r>
              <a:rPr lang="zh-CN" altLang="en-US" sz="3200" b="1" dirty="0" smtClean="0"/>
              <a:t>延伸</a:t>
            </a:r>
            <a:endParaRPr lang="en-US" altLang="zh-CN" sz="3200" b="1" dirty="0"/>
          </a:p>
          <a:p>
            <a:r>
              <a:rPr lang="en-US" altLang="zh-CN" sz="3200" b="1" dirty="0" smtClean="0"/>
              <a:t>              ---</a:t>
            </a:r>
            <a:r>
              <a:rPr lang="zh-CN" altLang="en-US" sz="3200" b="1" dirty="0" smtClean="0"/>
              <a:t>学成语</a:t>
            </a:r>
            <a:endParaRPr lang="zh-CN" altLang="en-US" sz="3200" b="1" dirty="0"/>
          </a:p>
        </p:txBody>
      </p:sp>
      <p:pic>
        <p:nvPicPr>
          <p:cNvPr id="3074" name="Picture 2" descr="C:\Program Files (x86)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558" y="-9128"/>
            <a:ext cx="2699442" cy="2310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46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家庭作业：</a:t>
            </a:r>
          </a:p>
        </p:txBody>
      </p:sp>
      <p:sp>
        <p:nvSpPr>
          <p:cNvPr id="3" name="横卷形 2"/>
          <p:cNvSpPr/>
          <p:nvPr/>
        </p:nvSpPr>
        <p:spPr>
          <a:xfrm>
            <a:off x="1403648" y="1844824"/>
            <a:ext cx="6668170" cy="3528392"/>
          </a:xfrm>
          <a:prstGeom prst="horizontalScroll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/>
                </a:solidFill>
              </a:rPr>
              <a:t>1.</a:t>
            </a:r>
            <a:r>
              <a:rPr lang="zh-CN" altLang="en-US" sz="2000" dirty="0" smtClean="0">
                <a:solidFill>
                  <a:schemeClr val="tx1"/>
                </a:solidFill>
              </a:rPr>
              <a:t>把</a:t>
            </a:r>
            <a:r>
              <a:rPr lang="en-US" altLang="zh-CN" sz="2000" dirty="0">
                <a:solidFill>
                  <a:schemeClr val="tx1"/>
                </a:solidFill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</a:rPr>
              <a:t>晏子使楚</a:t>
            </a:r>
            <a:r>
              <a:rPr lang="en-US" altLang="zh-CN" sz="2000" dirty="0">
                <a:solidFill>
                  <a:schemeClr val="tx1"/>
                </a:solidFill>
              </a:rPr>
              <a:t>》</a:t>
            </a:r>
            <a:r>
              <a:rPr lang="zh-CN" altLang="en-US" sz="2000" dirty="0">
                <a:solidFill>
                  <a:schemeClr val="tx1"/>
                </a:solidFill>
              </a:rPr>
              <a:t>这个故事讲给家人听</a:t>
            </a:r>
            <a:r>
              <a:rPr lang="zh-CN" altLang="en-US" sz="2000" dirty="0" smtClean="0">
                <a:solidFill>
                  <a:schemeClr val="tx1"/>
                </a:solidFill>
              </a:rPr>
              <a:t>。</a:t>
            </a:r>
            <a:endParaRPr lang="en-US" altLang="zh-CN" sz="20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/>
                </a:solidFill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</a:rPr>
              <a:t>2</a:t>
            </a:r>
            <a:r>
              <a:rPr lang="en-US" altLang="zh-CN" sz="2000" dirty="0">
                <a:solidFill>
                  <a:schemeClr val="tx1"/>
                </a:solidFill>
              </a:rPr>
              <a:t>.</a:t>
            </a:r>
            <a:r>
              <a:rPr lang="zh-CN" altLang="en-US" sz="2000" dirty="0" smtClean="0">
                <a:solidFill>
                  <a:schemeClr val="tx1"/>
                </a:solidFill>
              </a:rPr>
              <a:t>读</a:t>
            </a:r>
            <a:r>
              <a:rPr lang="en-US" altLang="zh-CN" sz="2000" dirty="0">
                <a:solidFill>
                  <a:schemeClr val="tx1"/>
                </a:solidFill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</a:rPr>
              <a:t>晏子</a:t>
            </a:r>
            <a:r>
              <a:rPr lang="zh-CN" altLang="en-US" sz="2000" dirty="0" smtClean="0">
                <a:solidFill>
                  <a:schemeClr val="tx1"/>
                </a:solidFill>
              </a:rPr>
              <a:t>春秋</a:t>
            </a:r>
            <a:r>
              <a:rPr lang="en-US" altLang="zh-CN" sz="2000" dirty="0" smtClean="0">
                <a:solidFill>
                  <a:schemeClr val="tx1"/>
                </a:solidFill>
              </a:rPr>
              <a:t>》</a:t>
            </a:r>
            <a:r>
              <a:rPr lang="zh-CN" altLang="en-US" sz="2000" dirty="0" smtClean="0">
                <a:solidFill>
                  <a:schemeClr val="tx1"/>
                </a:solidFill>
              </a:rPr>
              <a:t>，结合 本单元“尊严”的主题，收集</a:t>
            </a:r>
            <a:r>
              <a:rPr lang="zh-CN" altLang="en-US" sz="2000" smtClean="0">
                <a:solidFill>
                  <a:schemeClr val="tx1"/>
                </a:solidFill>
              </a:rPr>
              <a:t>有关尊严名言</a:t>
            </a:r>
            <a:r>
              <a:rPr lang="zh-CN" altLang="en-US" sz="2000" dirty="0" smtClean="0">
                <a:solidFill>
                  <a:schemeClr val="tx1"/>
                </a:solidFill>
              </a:rPr>
              <a:t>。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03703" y="2571510"/>
            <a:ext cx="861774" cy="3600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/>
              <a:t>晏 </a:t>
            </a:r>
            <a:r>
              <a:rPr lang="zh-CN" altLang="en-US" sz="4400" b="1" dirty="0" smtClean="0"/>
              <a:t> 子  使  楚 </a:t>
            </a:r>
            <a:endParaRPr lang="zh-CN" altLang="en-US" sz="4400" b="1" dirty="0"/>
          </a:p>
        </p:txBody>
      </p:sp>
      <p:sp>
        <p:nvSpPr>
          <p:cNvPr id="9" name="右箭头 8"/>
          <p:cNvSpPr/>
          <p:nvPr/>
        </p:nvSpPr>
        <p:spPr>
          <a:xfrm>
            <a:off x="2697470" y="4371710"/>
            <a:ext cx="108012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2697470" y="5235806"/>
            <a:ext cx="108012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标注 11"/>
          <p:cNvSpPr/>
          <p:nvPr/>
        </p:nvSpPr>
        <p:spPr>
          <a:xfrm>
            <a:off x="4275796" y="1052736"/>
            <a:ext cx="3174201" cy="2598893"/>
          </a:xfrm>
          <a:prstGeom prst="wedgeRectCallout">
            <a:avLst>
              <a:gd name="adj1" fmla="val -107201"/>
              <a:gd name="adj2" fmla="val 3670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dirty="0">
                <a:latin typeface="+mn-ea"/>
              </a:rPr>
              <a:t> </a:t>
            </a:r>
            <a:r>
              <a:rPr lang="zh-CN" altLang="en-US" sz="2000" dirty="0" smtClean="0">
                <a:latin typeface="+mn-ea"/>
              </a:rPr>
              <a:t>   晏子</a:t>
            </a:r>
            <a:r>
              <a:rPr lang="en-US" altLang="zh-CN" sz="2000" dirty="0">
                <a:latin typeface="+mn-ea"/>
              </a:rPr>
              <a:t>,</a:t>
            </a:r>
            <a:r>
              <a:rPr lang="zh-CN" altLang="en-US" sz="2000" dirty="0">
                <a:latin typeface="+mn-ea"/>
              </a:rPr>
              <a:t>名婴</a:t>
            </a:r>
            <a:r>
              <a:rPr lang="en-US" altLang="zh-CN" sz="2000" dirty="0">
                <a:latin typeface="+mn-ea"/>
              </a:rPr>
              <a:t>,</a:t>
            </a:r>
            <a:r>
              <a:rPr lang="zh-CN" altLang="en-US" sz="2000" dirty="0">
                <a:latin typeface="+mn-ea"/>
              </a:rPr>
              <a:t>字仲</a:t>
            </a:r>
            <a:r>
              <a:rPr lang="zh-CN" altLang="en-US" sz="2000" dirty="0" smtClean="0">
                <a:latin typeface="+mn-ea"/>
              </a:rPr>
              <a:t>平。春秋</a:t>
            </a:r>
            <a:r>
              <a:rPr lang="zh-CN" altLang="en-US" sz="2000" dirty="0">
                <a:latin typeface="+mn-ea"/>
              </a:rPr>
              <a:t>后期著名的</a:t>
            </a:r>
            <a:r>
              <a:rPr lang="zh-CN" altLang="en-US" sz="2000" dirty="0" smtClean="0">
                <a:latin typeface="+mn-ea"/>
              </a:rPr>
              <a:t>政治家。以其政治</a:t>
            </a:r>
            <a:r>
              <a:rPr lang="zh-CN" altLang="en-US" sz="2000" dirty="0">
                <a:latin typeface="+mn-ea"/>
              </a:rPr>
              <a:t>远见、外交才能</a:t>
            </a:r>
            <a:r>
              <a:rPr lang="zh-CN" altLang="en-US" sz="2000" dirty="0" smtClean="0">
                <a:latin typeface="+mn-ea"/>
              </a:rPr>
              <a:t>和作风</a:t>
            </a:r>
            <a:r>
              <a:rPr lang="zh-CN" altLang="en-US" sz="2000" dirty="0">
                <a:latin typeface="+mn-ea"/>
              </a:rPr>
              <a:t>朴素闻名诸侯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r>
              <a:rPr lang="zh-CN" altLang="en-US" sz="2000" dirty="0" smtClean="0">
                <a:latin typeface="+mn-ea"/>
              </a:rPr>
              <a:t>  “子”：古代对有学问有贡献的男性</a:t>
            </a:r>
            <a:r>
              <a:rPr lang="zh-CN" altLang="en-US" sz="2000" dirty="0">
                <a:latin typeface="+mn-ea"/>
              </a:rPr>
              <a:t>的尊称</a:t>
            </a:r>
            <a:r>
              <a:rPr lang="zh-CN" altLang="en-US" sz="2000" dirty="0" smtClean="0">
                <a:latin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r>
              <a:rPr lang="zh-CN" altLang="en-US" sz="2000" dirty="0" smtClean="0">
                <a:latin typeface="+mn-ea"/>
              </a:rPr>
              <a:t>比如</a:t>
            </a:r>
            <a:r>
              <a:rPr lang="zh-CN" altLang="en-US" sz="2000" dirty="0">
                <a:latin typeface="+mn-ea"/>
              </a:rPr>
              <a:t>：孔子、</a:t>
            </a:r>
            <a:r>
              <a:rPr lang="zh-CN" altLang="en-US" sz="2000" dirty="0" smtClean="0">
                <a:latin typeface="+mn-ea"/>
              </a:rPr>
              <a:t>孟子</a:t>
            </a:r>
            <a:r>
              <a:rPr lang="zh-CN" altLang="en-US" sz="2000" dirty="0">
                <a:latin typeface="+mn-ea"/>
              </a:rPr>
              <a:t>等。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21606" y="4295056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出使</a:t>
            </a:r>
            <a:endParaRPr lang="zh-CN" altLang="en-US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921606" y="515915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楚国</a:t>
            </a:r>
            <a:endParaRPr lang="zh-CN" altLang="en-US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51520" y="76470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解题：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03152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2" grpId="0" animBg="1"/>
      <p:bldP spid="13" grpId="0"/>
      <p:bldP spid="14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2708920"/>
            <a:ext cx="684076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6600" b="1" dirty="0" smtClean="0">
                <a:ln w="18000">
                  <a:solidFill>
                    <a:srgbClr val="CCB400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THE END</a:t>
            </a:r>
          </a:p>
          <a:p>
            <a:pPr algn="ctr"/>
            <a:r>
              <a:rPr lang="en-US" altLang="zh-CN" sz="6600" b="1" dirty="0" smtClean="0">
                <a:ln w="18000">
                  <a:solidFill>
                    <a:srgbClr val="CCB400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THANK YOU !</a:t>
            </a:r>
            <a:endParaRPr lang="zh-CN" altLang="en-US" sz="6600" b="1" dirty="0">
              <a:ln w="18000">
                <a:solidFill>
                  <a:srgbClr val="CCB400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05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背景：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71532" y="948690"/>
            <a:ext cx="292034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故事发生在公元</a:t>
            </a:r>
            <a:r>
              <a:rPr lang="en-US" altLang="zh-CN" sz="2000" dirty="0">
                <a:latin typeface="+mn-ea"/>
              </a:rPr>
              <a:t>2000</a:t>
            </a:r>
            <a:r>
              <a:rPr lang="zh-CN" altLang="en-US" sz="2000" dirty="0">
                <a:latin typeface="+mn-ea"/>
              </a:rPr>
              <a:t>多年前，我国</a:t>
            </a:r>
            <a:r>
              <a:rPr lang="zh-CN" altLang="en-US" sz="2000" dirty="0" smtClean="0">
                <a:latin typeface="+mn-ea"/>
              </a:rPr>
              <a:t>历史</a:t>
            </a:r>
            <a:r>
              <a:rPr lang="zh-CN" altLang="en-US" sz="2000" dirty="0">
                <a:latin typeface="+mn-ea"/>
              </a:rPr>
              <a:t>上</a:t>
            </a:r>
            <a:r>
              <a:rPr lang="zh-CN" altLang="en-US" sz="2000" dirty="0" smtClean="0">
                <a:latin typeface="+mn-ea"/>
              </a:rPr>
              <a:t>一</a:t>
            </a:r>
            <a:r>
              <a:rPr lang="zh-CN" altLang="en-US" sz="2000" dirty="0">
                <a:latin typeface="+mn-ea"/>
              </a:rPr>
              <a:t>个群雄纷争</a:t>
            </a:r>
            <a:r>
              <a:rPr lang="zh-CN" altLang="en-US" sz="2000" dirty="0" smtClean="0">
                <a:latin typeface="+mn-ea"/>
              </a:rPr>
              <a:t>的时代</a:t>
            </a:r>
            <a:r>
              <a:rPr lang="en-US" altLang="zh-CN" sz="2000" dirty="0" smtClean="0">
                <a:latin typeface="+mn-ea"/>
              </a:rPr>
              <a:t>———</a:t>
            </a:r>
            <a:r>
              <a:rPr lang="zh-CN" altLang="en-US" sz="2000" dirty="0" smtClean="0">
                <a:latin typeface="+mn-ea"/>
              </a:rPr>
              <a:t>春秋战国</a:t>
            </a:r>
            <a:r>
              <a:rPr lang="zh-CN" altLang="en-US" sz="2000" dirty="0">
                <a:latin typeface="+mn-ea"/>
              </a:rPr>
              <a:t>时代</a:t>
            </a:r>
            <a:r>
              <a:rPr lang="zh-CN" altLang="en-US" sz="2000" dirty="0" smtClean="0">
                <a:latin typeface="+mn-ea"/>
              </a:rPr>
              <a:t>。这</a:t>
            </a:r>
            <a:r>
              <a:rPr lang="zh-CN" altLang="en-US" sz="2000" dirty="0">
                <a:latin typeface="+mn-ea"/>
              </a:rPr>
              <a:t>期间，各国经常争战。其中齐楚两国国力强大，争夺霸业</a:t>
            </a:r>
            <a:r>
              <a:rPr lang="zh-CN" altLang="en-US" sz="2000" dirty="0" smtClean="0">
                <a:latin typeface="+mn-ea"/>
              </a:rPr>
              <a:t>很是激烈</a:t>
            </a:r>
            <a:r>
              <a:rPr lang="zh-CN" altLang="en-US" sz="2000" dirty="0">
                <a:latin typeface="+mn-ea"/>
              </a:rPr>
              <a:t>。这篇课文讲的是发生在齐、楚两国外交中的一个故事。 </a:t>
            </a:r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348127"/>
            <a:ext cx="4968552" cy="4187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10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031" y="755946"/>
            <a:ext cx="423641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463559"/>
            <a:ext cx="1989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人物简介：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4818145" y="5184530"/>
            <a:ext cx="39041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一人之辩，重于九鼎之宝，</a:t>
            </a:r>
            <a:br>
              <a:rPr lang="zh-CN" altLang="en-US" sz="2400" b="1" dirty="0"/>
            </a:br>
            <a:r>
              <a:rPr lang="zh-CN" altLang="en-US" sz="2400" b="1" dirty="0"/>
              <a:t>三寸之舌，强于百万之师。 </a:t>
            </a:r>
          </a:p>
        </p:txBody>
      </p:sp>
      <p:sp>
        <p:nvSpPr>
          <p:cNvPr id="4" name="矩形 3"/>
          <p:cNvSpPr/>
          <p:nvPr/>
        </p:nvSpPr>
        <p:spPr>
          <a:xfrm>
            <a:off x="323528" y="1628799"/>
            <a:ext cx="382219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晏子</a:t>
            </a:r>
            <a:r>
              <a:rPr lang="en-US" altLang="zh-CN" sz="2000" dirty="0">
                <a:latin typeface="+mn-ea"/>
              </a:rPr>
              <a:t>,</a:t>
            </a:r>
            <a:r>
              <a:rPr lang="zh-CN" altLang="en-US" sz="2000" dirty="0">
                <a:latin typeface="+mn-ea"/>
              </a:rPr>
              <a:t>名婴</a:t>
            </a:r>
            <a:r>
              <a:rPr lang="en-US" altLang="zh-CN" sz="2000" dirty="0">
                <a:latin typeface="+mn-ea"/>
              </a:rPr>
              <a:t>,</a:t>
            </a:r>
            <a:r>
              <a:rPr lang="zh-CN" altLang="en-US" sz="2000" dirty="0">
                <a:latin typeface="+mn-ea"/>
              </a:rPr>
              <a:t>字仲平。春秋时齐国夷维</a:t>
            </a:r>
            <a:r>
              <a:rPr lang="en-US" altLang="zh-CN" sz="2000" dirty="0">
                <a:latin typeface="+mn-ea"/>
              </a:rPr>
              <a:t>(</a:t>
            </a:r>
            <a:r>
              <a:rPr lang="zh-CN" altLang="en-US" sz="2000" dirty="0">
                <a:latin typeface="+mn-ea"/>
              </a:rPr>
              <a:t>山东高密</a:t>
            </a:r>
            <a:r>
              <a:rPr lang="en-US" altLang="zh-CN" sz="2000" dirty="0">
                <a:latin typeface="+mn-ea"/>
              </a:rPr>
              <a:t>)</a:t>
            </a:r>
            <a:r>
              <a:rPr lang="zh-CN" altLang="en-US" sz="2000" dirty="0">
                <a:latin typeface="+mn-ea"/>
              </a:rPr>
              <a:t>人</a:t>
            </a:r>
            <a:r>
              <a:rPr lang="en-US" altLang="zh-CN" sz="2000" dirty="0">
                <a:latin typeface="+mn-ea"/>
              </a:rPr>
              <a:t>,</a:t>
            </a:r>
            <a:r>
              <a:rPr lang="zh-CN" altLang="en-US" sz="2000" dirty="0">
                <a:latin typeface="+mn-ea"/>
              </a:rPr>
              <a:t>齐国大夫。他是一位重要的政治家、思想家、外交家。以有政治远见和外交才能，作风朴素闻名诸侯。他爱国忧民，敢于直谏，在诸侯和百姓中享有极高的声誉。</a:t>
            </a:r>
          </a:p>
        </p:txBody>
      </p:sp>
    </p:spTree>
    <p:extLst>
      <p:ext uri="{BB962C8B-B14F-4D97-AF65-F5344CB8AC3E}">
        <p14:creationId xmlns:p14="http://schemas.microsoft.com/office/powerpoint/2010/main" val="2714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268760"/>
            <a:ext cx="691276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/>
              <a:t>春秋末期，齐国和楚国都是大国。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/>
              <a:t>有</a:t>
            </a:r>
            <a:r>
              <a:rPr lang="zh-CN" altLang="en-US" sz="2000" dirty="0"/>
              <a:t>一回，齐王派大夫晏子去访问楚国。楚王仗着自己国势强盛，想乘机侮辱晏子，显显楚国的威风。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/>
              <a:t>楚王</a:t>
            </a:r>
            <a:r>
              <a:rPr lang="zh-CN" altLang="en-US" sz="2000" dirty="0"/>
              <a:t>知道晏子身材矮小，就叫人在城门旁边开了一个五尺来高的洞。晏子来到楚国，楚王叫人把城门关了，让晏子从这个洞进去。晏子看了看，对接待的人说：“这是个狗洞，不是城门。只有访问‘狗国’，才从狗洞进去。我在这儿等一会儿。你们先去问个明白，楚国到底是个什么样的国家？”接待的人立刻把晏子的话传给了楚王。楚王只好</a:t>
            </a:r>
            <a:r>
              <a:rPr lang="zh-CN" altLang="en-US" sz="2000" dirty="0" smtClean="0"/>
              <a:t>吩咐打开</a:t>
            </a:r>
            <a:r>
              <a:rPr lang="zh-CN" altLang="en-US" sz="2000" dirty="0"/>
              <a:t>城门，迎接晏子。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/>
              <a:t>　　</a:t>
            </a:r>
          </a:p>
        </p:txBody>
      </p:sp>
      <p:sp>
        <p:nvSpPr>
          <p:cNvPr id="3" name="矩形 2"/>
          <p:cNvSpPr/>
          <p:nvPr/>
        </p:nvSpPr>
        <p:spPr>
          <a:xfrm>
            <a:off x="433687" y="553035"/>
            <a:ext cx="23159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原文：</a:t>
            </a:r>
            <a:endParaRPr lang="zh-CN" altLang="en-US" sz="3200" b="1" dirty="0"/>
          </a:p>
        </p:txBody>
      </p:sp>
      <p:sp>
        <p:nvSpPr>
          <p:cNvPr id="4" name="右箭头 3">
            <a:hlinkClick r:id="rId2" action="ppaction://hlinksldjump"/>
          </p:cNvPr>
          <p:cNvSpPr/>
          <p:nvPr/>
        </p:nvSpPr>
        <p:spPr>
          <a:xfrm>
            <a:off x="8172400" y="6237312"/>
            <a:ext cx="720080" cy="43204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1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548680"/>
            <a:ext cx="6912768" cy="5579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/>
              <a:t>　晏子见了楚王。楚王瞅了他一眼，冷笑一声，说：“难道齐国没有人了吗？”晏子严肃地回答：“这是什么话？我国首都临淄住满了人。大伙儿把袖子举起来，就是一片云；大伙儿甩一把汗，就是一阵雨；街上的行人肩膀擦着肩膀，脚尖碰着脚跟。大王怎么说齐国没有人呢？”楚王说：“既然有这么多人，为什么打发你来呢？”</a:t>
            </a:r>
            <a:r>
              <a:rPr lang="zh-CN" altLang="en-US" sz="2000" dirty="0" smtClean="0"/>
              <a:t>晏子</a:t>
            </a:r>
            <a:r>
              <a:rPr lang="zh-CN" altLang="en-US" sz="2000" dirty="0"/>
              <a:t>装作</a:t>
            </a:r>
            <a:r>
              <a:rPr lang="zh-CN" altLang="en-US" sz="2000" dirty="0" smtClean="0"/>
              <a:t>很</a:t>
            </a:r>
            <a:r>
              <a:rPr lang="zh-CN" altLang="en-US" sz="2000" dirty="0"/>
              <a:t>为难的样子，说：“您这一问，我实在不好回答。撒谎吧，怕犯了欺骗大王的罪；说实话吧，又怕大王生气。”楚王说：“实话实说，我不生气。”晏子拱了拱手，说：“敝国有个规矩：访问上等的国家，就派上等人去；访问下等的国家，就派下等人去。我最不中用，所以派到这儿来了。”说着他故意笑了笑，楚王只好陪着笑。</a:t>
            </a:r>
          </a:p>
        </p:txBody>
      </p:sp>
      <p:sp>
        <p:nvSpPr>
          <p:cNvPr id="3" name="右箭头 2">
            <a:hlinkClick r:id="rId2" action="ppaction://hlinksldjump"/>
          </p:cNvPr>
          <p:cNvSpPr/>
          <p:nvPr/>
        </p:nvSpPr>
        <p:spPr>
          <a:xfrm>
            <a:off x="8172400" y="6237312"/>
            <a:ext cx="720080" cy="43204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04664"/>
            <a:ext cx="7246598" cy="6041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/>
              <a:t>楚王安排酒席招待晏子。正当他们吃得高兴的时候，有两个武士押着一个囚犯，从堂下走过。楚王看见了，问他们：“那个囚犯犯的什么罪？他是哪里人？”武士回答说：“犯了盗窃罪，是齐国人。”楚王笑嘻嘻地对晏子说：“齐国人怎么这样没出息，干这种事？”楚国的大臣们听了，都得意扬扬地笑起来，以为这一下可让晏子丢尽了脸了。哪知晏子面不改色，站起来，说：“大王怎么不知道哇？淮南的柑橘，又大又甜。可是橘树一种到淮北，就只能结又小又苦的枳，还不是因为水土不同吗？同样道理，齐国人在齐国安居乐业，好好地劳动，一到楚国，就做起盗贼来了，也许是两国的水土不同吧。”楚王听了，只好赔不是，说：“我原来想取笑大夫，没想到反让大夫取笑了。”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/>
              <a:t>从</a:t>
            </a:r>
            <a:r>
              <a:rPr lang="zh-CN" altLang="en-US" sz="2000" dirty="0"/>
              <a:t>这以后，楚王不敢不尊重晏子了。</a:t>
            </a:r>
          </a:p>
        </p:txBody>
      </p:sp>
      <p:sp>
        <p:nvSpPr>
          <p:cNvPr id="3" name="右箭头 2">
            <a:hlinkClick r:id="rId2" action="ppaction://hlinksldjump"/>
          </p:cNvPr>
          <p:cNvSpPr/>
          <p:nvPr/>
        </p:nvSpPr>
        <p:spPr>
          <a:xfrm>
            <a:off x="8172400" y="6237312"/>
            <a:ext cx="720080" cy="43204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7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3130" y="188640"/>
            <a:ext cx="47449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初读课文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            ---</a:t>
            </a:r>
            <a:r>
              <a:rPr lang="zh-CN" altLang="en-US" sz="3200" b="1" dirty="0" smtClean="0"/>
              <a:t>理解字词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557808" y="2564904"/>
            <a:ext cx="6246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/>
              <a:t>晏子    敝国    侮辱    </a:t>
            </a:r>
            <a:r>
              <a:rPr lang="zh-CN" altLang="en-US" sz="2800" b="1" dirty="0" smtClean="0"/>
              <a:t>瞅一眼     </a:t>
            </a:r>
            <a:r>
              <a:rPr lang="zh-CN" altLang="en-US" sz="2800" b="1" dirty="0"/>
              <a:t>临</a:t>
            </a:r>
            <a:r>
              <a:rPr lang="zh-CN" altLang="en-US" sz="2800" b="1" dirty="0" smtClean="0"/>
              <a:t>淄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29816" y="4077072"/>
            <a:ext cx="6246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</a:rPr>
              <a:t>撒谎    规矩    押着    囚犯           淮南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93440" y="2060848"/>
            <a:ext cx="5702419" cy="585152"/>
            <a:chOff x="493440" y="2387867"/>
            <a:chExt cx="5702419" cy="585152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493440" y="2444084"/>
              <a:ext cx="74411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800" b="0" u="none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y</a:t>
              </a:r>
              <a:r>
                <a:rPr lang="zh-CN" altLang="zh-CN" sz="2800" b="0" u="none" dirty="0">
                  <a:solidFill>
                    <a:srgbClr val="FF0000"/>
                  </a:solidFill>
                  <a:latin typeface="Arial" charset="0"/>
                  <a:ea typeface="宋体" pitchFamily="2" charset="-122"/>
                </a:rPr>
                <a:t>à</a:t>
              </a:r>
              <a:r>
                <a:rPr lang="zh-CN" altLang="zh-CN" sz="2800" b="0" u="none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n</a:t>
              </a:r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1619672" y="2449799"/>
              <a:ext cx="5437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0" u="none" dirty="0" err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bì</a:t>
              </a:r>
              <a:endParaRPr lang="zh-CN" altLang="en-US" sz="2800" b="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2627784" y="2444084"/>
              <a:ext cx="5437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0" u="none" dirty="0" err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wǔ</a:t>
              </a:r>
              <a:endParaRPr lang="zh-CN" altLang="en-US" sz="2800" b="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3563888" y="2444084"/>
              <a:ext cx="9028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0" u="none" dirty="0" err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chǒu</a:t>
              </a:r>
              <a:endParaRPr lang="zh-CN" altLang="en-US" sz="2800" b="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5652120" y="2387867"/>
              <a:ext cx="5437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0" u="none" dirty="0" err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zī</a:t>
              </a:r>
              <a:endParaRPr lang="zh-CN" altLang="en-US" sz="2800" b="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7973" y="3573016"/>
            <a:ext cx="5373088" cy="563437"/>
            <a:chOff x="787973" y="3913892"/>
            <a:chExt cx="5373088" cy="563437"/>
          </a:xfrm>
        </p:grpSpPr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787973" y="3923045"/>
              <a:ext cx="108234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0" u="none" dirty="0" err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huǎng</a:t>
              </a:r>
              <a:endParaRPr lang="zh-CN" altLang="en-US" sz="2800" b="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2108995" y="3929682"/>
              <a:ext cx="4635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800" b="0" u="none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ju</a:t>
              </a: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645595" y="3913892"/>
              <a:ext cx="5437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0" u="none" dirty="0" err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yā</a:t>
              </a:r>
              <a:endParaRPr lang="zh-CN" altLang="en-US" sz="2800" b="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3559381" y="3913892"/>
              <a:ext cx="144142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0" u="none" dirty="0" err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qiú</a:t>
              </a:r>
              <a:r>
                <a:rPr lang="zh-CN" altLang="en-US" sz="2800" b="0" u="none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 fàn</a:t>
              </a:r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5258250" y="3954109"/>
              <a:ext cx="9028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0" u="none" dirty="0" err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huái</a:t>
              </a:r>
              <a:endParaRPr lang="zh-CN" altLang="en-US" sz="2800" b="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pic>
        <p:nvPicPr>
          <p:cNvPr id="3076" name="Picture 4" descr="C:\Program Files (x86)\Microsoft Office\MEDIA\CAGCAT10\j025192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869160"/>
            <a:ext cx="1812341" cy="180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99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299" y="476672"/>
            <a:ext cx="4176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再读</a:t>
            </a:r>
            <a:r>
              <a:rPr lang="zh-CN" altLang="en-US" sz="3200" b="1" dirty="0" smtClean="0"/>
              <a:t>课文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             ---</a:t>
            </a:r>
            <a:r>
              <a:rPr lang="zh-CN" altLang="en-US" sz="3200" b="1" dirty="0" smtClean="0"/>
              <a:t>思考问题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607907" y="2514872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zh-CN" altLang="en-US" sz="2400" b="1" dirty="0">
                <a:latin typeface="+mn-ea"/>
              </a:rPr>
              <a:t>课文是按什么顺序来写的</a:t>
            </a:r>
            <a:r>
              <a:rPr lang="zh-CN" altLang="en-US" sz="2400" b="1" dirty="0" smtClean="0">
                <a:latin typeface="+mn-ea"/>
              </a:rPr>
              <a:t>？</a:t>
            </a:r>
            <a:endParaRPr lang="en-US" altLang="zh-CN" sz="2400" b="1" dirty="0">
              <a:latin typeface="+mn-ea"/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US" altLang="zh-CN" sz="2400" b="1" dirty="0" smtClean="0">
              <a:latin typeface="+mn-ea"/>
            </a:endParaRPr>
          </a:p>
          <a:p>
            <a:pPr marL="342900" indent="-342900">
              <a:buFont typeface="Wingdings" pitchFamily="2" charset="2"/>
              <a:buChar char="u"/>
            </a:pPr>
            <a:r>
              <a:rPr lang="zh-CN" altLang="en-US" sz="2400" b="1" dirty="0">
                <a:latin typeface="+mn-ea"/>
              </a:rPr>
              <a:t>事情的起因，经过，</a:t>
            </a:r>
            <a:r>
              <a:rPr lang="zh-CN" altLang="en-US" sz="2400" b="1" dirty="0" smtClean="0">
                <a:latin typeface="+mn-ea"/>
              </a:rPr>
              <a:t>结果是</a:t>
            </a:r>
            <a:r>
              <a:rPr lang="zh-CN" altLang="en-US" sz="2400" b="1" dirty="0">
                <a:latin typeface="+mn-ea"/>
              </a:rPr>
              <a:t>什么？</a:t>
            </a:r>
          </a:p>
          <a:p>
            <a:pPr marL="342900" indent="-342900">
              <a:buFont typeface="Wingdings" pitchFamily="2" charset="2"/>
              <a:buChar char="u"/>
            </a:pPr>
            <a:endParaRPr lang="en-US" altLang="zh-CN" sz="2400" b="1" dirty="0">
              <a:latin typeface="+mn-ea"/>
            </a:endParaRPr>
          </a:p>
          <a:p>
            <a:pPr marL="342900" indent="-342900">
              <a:buFont typeface="Wingdings" pitchFamily="2" charset="2"/>
              <a:buChar char="u"/>
            </a:pPr>
            <a:r>
              <a:rPr lang="zh-CN" altLang="en-US" sz="2400" b="1" dirty="0" smtClean="0">
                <a:latin typeface="+mn-ea"/>
              </a:rPr>
              <a:t>楚王</a:t>
            </a:r>
            <a:r>
              <a:rPr lang="zh-CN" altLang="en-US" sz="2400" b="1" dirty="0">
                <a:latin typeface="+mn-ea"/>
              </a:rPr>
              <a:t>为什么要侮辱晏子</a:t>
            </a:r>
            <a:r>
              <a:rPr lang="zh-CN" altLang="en-US" sz="2400" b="1" dirty="0" smtClean="0">
                <a:latin typeface="+mn-ea"/>
              </a:rPr>
              <a:t>？楚王一共几</a:t>
            </a:r>
            <a:r>
              <a:rPr lang="zh-CN" altLang="en-US" sz="2400" b="1" dirty="0">
                <a:latin typeface="+mn-ea"/>
              </a:rPr>
              <a:t>次侮辱晏子？是怎样侮辱他的</a:t>
            </a:r>
            <a:r>
              <a:rPr lang="zh-CN" altLang="en-US" sz="2400" b="1" dirty="0" smtClean="0">
                <a:latin typeface="+mn-ea"/>
              </a:rPr>
              <a:t>？</a:t>
            </a:r>
            <a:endParaRPr lang="en-US" altLang="zh-CN" sz="2400" b="1" dirty="0" smtClean="0">
              <a:latin typeface="+mn-ea"/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US" altLang="zh-CN" sz="2400" b="1" dirty="0">
              <a:latin typeface="+mn-ea"/>
            </a:endParaRPr>
          </a:p>
          <a:p>
            <a:pPr marL="342900" indent="-342900">
              <a:buFont typeface="Wingdings" pitchFamily="2" charset="2"/>
              <a:buChar char="u"/>
            </a:pPr>
            <a:r>
              <a:rPr lang="zh-CN" altLang="en-US" sz="2400" b="1" dirty="0">
                <a:latin typeface="+mn-ea"/>
              </a:rPr>
              <a:t>晏子为了维护自己的人格和国家的尊严，</a:t>
            </a:r>
            <a:r>
              <a:rPr lang="zh-CN" altLang="en-US" sz="2400" b="1" dirty="0" smtClean="0">
                <a:latin typeface="+mn-ea"/>
              </a:rPr>
              <a:t>是</a:t>
            </a:r>
            <a:r>
              <a:rPr lang="zh-CN" altLang="en-US" sz="2400" b="1" dirty="0">
                <a:latin typeface="+mn-ea"/>
              </a:rPr>
              <a:t>如何</a:t>
            </a:r>
            <a:r>
              <a:rPr lang="zh-CN" altLang="en-US" sz="2400" b="1" dirty="0" smtClean="0">
                <a:latin typeface="+mn-ea"/>
              </a:rPr>
              <a:t>反驳</a:t>
            </a:r>
            <a:r>
              <a:rPr lang="zh-CN" altLang="en-US" sz="2400" b="1" dirty="0">
                <a:latin typeface="+mn-ea"/>
              </a:rPr>
              <a:t>的？</a:t>
            </a:r>
          </a:p>
          <a:p>
            <a:pPr marL="342900" indent="-342900">
              <a:buFont typeface="Wingdings" pitchFamily="2" charset="2"/>
              <a:buChar char="u"/>
            </a:pPr>
            <a:endParaRPr lang="zh-CN" altLang="en-US" sz="2400" b="1" dirty="0">
              <a:latin typeface="+mn-ea"/>
            </a:endParaRPr>
          </a:p>
        </p:txBody>
      </p:sp>
      <p:pic>
        <p:nvPicPr>
          <p:cNvPr id="4098" name="Picture 2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641776"/>
            <a:ext cx="1773022" cy="1824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77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1397</Words>
  <Application>Microsoft Office PowerPoint</Application>
  <PresentationFormat>全屏显示(4:3)</PresentationFormat>
  <Paragraphs>131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晏 子 使 楚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50</cp:revision>
  <dcterms:created xsi:type="dcterms:W3CDTF">2016-12-19T04:27:53Z</dcterms:created>
  <dcterms:modified xsi:type="dcterms:W3CDTF">2016-12-26T05:43:11Z</dcterms:modified>
</cp:coreProperties>
</file>