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08" r:id="rId2"/>
    <p:sldId id="309" r:id="rId3"/>
    <p:sldId id="310" r:id="rId4"/>
    <p:sldId id="312" r:id="rId5"/>
    <p:sldId id="313" r:id="rId6"/>
    <p:sldId id="320" r:id="rId7"/>
    <p:sldId id="321" r:id="rId8"/>
    <p:sldId id="315" r:id="rId9"/>
    <p:sldId id="316" r:id="rId10"/>
    <p:sldId id="329" r:id="rId11"/>
    <p:sldId id="330" r:id="rId12"/>
    <p:sldId id="323" r:id="rId13"/>
    <p:sldId id="324" r:id="rId14"/>
    <p:sldId id="325" r:id="rId15"/>
    <p:sldId id="326" r:id="rId16"/>
    <p:sldId id="331" r:id="rId17"/>
    <p:sldId id="332" r:id="rId18"/>
    <p:sldId id="327" r:id="rId19"/>
    <p:sldId id="328" r:id="rId20"/>
    <p:sldId id="317" r:id="rId21"/>
    <p:sldId id="322" r:id="rId22"/>
    <p:sldId id="314" r:id="rId23"/>
    <p:sldId id="333" r:id="rId24"/>
    <p:sldId id="258" r:id="rId25"/>
    <p:sldId id="260" r:id="rId26"/>
    <p:sldId id="259" r:id="rId27"/>
    <p:sldId id="266" r:id="rId28"/>
    <p:sldId id="288" r:id="rId29"/>
    <p:sldId id="262" r:id="rId30"/>
    <p:sldId id="286" r:id="rId31"/>
    <p:sldId id="261" r:id="rId32"/>
    <p:sldId id="265" r:id="rId33"/>
    <p:sldId id="306" r:id="rId34"/>
    <p:sldId id="287" r:id="rId35"/>
    <p:sldId id="272" r:id="rId36"/>
    <p:sldId id="299" r:id="rId37"/>
    <p:sldId id="277" r:id="rId38"/>
    <p:sldId id="274" r:id="rId39"/>
    <p:sldId id="275" r:id="rId40"/>
    <p:sldId id="276" r:id="rId41"/>
    <p:sldId id="264" r:id="rId42"/>
    <p:sldId id="263" r:id="rId43"/>
    <p:sldId id="280" r:id="rId44"/>
    <p:sldId id="281" r:id="rId45"/>
    <p:sldId id="278" r:id="rId46"/>
    <p:sldId id="279" r:id="rId47"/>
    <p:sldId id="297" r:id="rId48"/>
    <p:sldId id="307" r:id="rId49"/>
    <p:sldId id="302" r:id="rId50"/>
    <p:sldId id="284" r:id="rId51"/>
  </p:sldIdLst>
  <p:sldSz cx="9144000" cy="6858000" type="screen4x3"/>
  <p:notesSz cx="6858000" cy="9144000"/>
  <p:defaultTextStyle>
    <a:defPPr>
      <a:defRPr lang="zh-CN"/>
    </a:defPPr>
    <a:lvl1pPr algn="ctr" rtl="0" fontAlgn="base">
      <a:spcBef>
        <a:spcPct val="5000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ctr" rtl="0" fontAlgn="base">
      <a:spcBef>
        <a:spcPct val="5000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ctr" rtl="0" fontAlgn="base">
      <a:spcBef>
        <a:spcPct val="5000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ctr" rtl="0" fontAlgn="base">
      <a:spcBef>
        <a:spcPct val="5000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ctr" rtl="0" fontAlgn="base">
      <a:spcBef>
        <a:spcPct val="50000"/>
      </a:spcBef>
      <a:spcAft>
        <a:spcPct val="0"/>
      </a:spcAft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umimoji="1" sz="28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0000FF"/>
    <a:srgbClr val="FF0066"/>
    <a:srgbClr val="66FF33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17" autoAdjust="0"/>
    <p:restoredTop sz="94581" autoAdjust="0"/>
  </p:normalViewPr>
  <p:slideViewPr>
    <p:cSldViewPr>
      <p:cViewPr>
        <p:scale>
          <a:sx n="50" d="100"/>
          <a:sy n="50" d="100"/>
        </p:scale>
        <p:origin x="-195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D64446D-E531-4F4D-8D80-2162B37AA22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2A3603-BFB1-4364-9443-9CC04A00AFE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56DBE1E-0ACB-420E-9E1D-3F405313B27A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AD8188B-B05D-45B4-89E4-D52290F431DE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FF9BF02-234C-4345-A913-6B39AF3D933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14BB87E-F32F-4C00-99DA-3CD0BAED8ED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1EE9094-68E4-4C66-BDAB-5C6BC5241B3B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CE0B1-046E-4229-B116-D3A91EBA6222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1DEB9E4-6737-445C-AB64-EAF16AD4328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37627AF-158D-41A7-861C-C061228D6E8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849D1E2-6594-44FC-AC5F-87FA6875BE4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  <p:transition>
    <p:rand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spcBef>
                <a:spcPct val="0"/>
              </a:spcBef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spcBef>
                <a:spcPct val="0"/>
              </a:spcBef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spcBef>
                <a:spcPct val="0"/>
              </a:spcBef>
              <a:defRPr sz="1400"/>
            </a:lvl1pPr>
          </a:lstStyle>
          <a:p>
            <a:fld id="{C2B962EA-E7F6-4AE4-B726-906D06522CF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>
    <p:random/>
  </p:transition>
  <p:txStyles>
    <p:titleStyle>
      <a:lvl1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4400">
          <a:solidFill>
            <a:schemeClr val="tx2"/>
          </a:solidFill>
          <a:latin typeface="Times New Roman" pitchFamily="18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kumimoji="1"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kumimoji="1"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kumimoji="1"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4.jpeg"/><Relationship Id="rId7" Type="http://schemas.openxmlformats.org/officeDocument/2006/relationships/hyperlink" Target="&#22320;&#29699;&#37197;&#38899;.mpg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Relationship Id="rId9" Type="http://schemas.openxmlformats.org/officeDocument/2006/relationships/image" Target="../media/image9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38050;&#29748;&#26354;\&#27468;&#21095;&#39749;&#24433;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34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jpe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G:\&#38050;&#29748;&#26354;\&#27468;&#21095;&#39749;&#24433;.MP3" TargetMode="External"/><Relationship Id="rId5" Type="http://schemas.openxmlformats.org/officeDocument/2006/relationships/image" Target="../media/image35.png"/><Relationship Id="rId4" Type="http://schemas.openxmlformats.org/officeDocument/2006/relationships/image" Target="../media/image47.pn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Text Box 2"/>
          <p:cNvSpPr txBox="1">
            <a:spLocks noChangeArrowheads="1"/>
          </p:cNvSpPr>
          <p:nvPr/>
        </p:nvSpPr>
        <p:spPr bwMode="auto">
          <a:xfrm>
            <a:off x="990600" y="1143000"/>
            <a:ext cx="7086600" cy="1098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6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只有一个地球</a:t>
            </a:r>
          </a:p>
        </p:txBody>
      </p:sp>
      <p:sp>
        <p:nvSpPr>
          <p:cNvPr id="61443" name="Text Box 3"/>
          <p:cNvSpPr txBox="1">
            <a:spLocks noChangeArrowheads="1"/>
          </p:cNvSpPr>
          <p:nvPr/>
        </p:nvSpPr>
        <p:spPr bwMode="auto">
          <a:xfrm>
            <a:off x="3581400" y="6019800"/>
            <a:ext cx="5334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latin typeface="楷体_GB2312" pitchFamily="49" charset="-122"/>
                <a:ea typeface="楷体_GB2312" pitchFamily="49" charset="-122"/>
              </a:rPr>
              <a:t>执教：南苑小学  胡萍</a:t>
            </a:r>
          </a:p>
        </p:txBody>
      </p:sp>
      <p:sp>
        <p:nvSpPr>
          <p:cNvPr id="61444" name="Rectangle 4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en-US" altLang="zh-CN"/>
              <a:t> </a:t>
            </a:r>
          </a:p>
        </p:txBody>
      </p:sp>
      <p:pic>
        <p:nvPicPr>
          <p:cNvPr id="61445" name="Picture 5" descr="636c12dc6d769e155982ddc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46" name="Text Box 6"/>
          <p:cNvSpPr txBox="1">
            <a:spLocks noChangeArrowheads="1"/>
          </p:cNvSpPr>
          <p:nvPr/>
        </p:nvSpPr>
        <p:spPr bwMode="auto">
          <a:xfrm>
            <a:off x="1619250" y="476250"/>
            <a:ext cx="628015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8000">
                <a:solidFill>
                  <a:schemeClr val="hlink"/>
                </a:solidFill>
              </a:rPr>
              <a:t>只有一个地球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Text Box 2"/>
          <p:cNvSpPr txBox="1">
            <a:spLocks noChangeArrowheads="1"/>
          </p:cNvSpPr>
          <p:nvPr/>
        </p:nvSpPr>
        <p:spPr bwMode="auto">
          <a:xfrm>
            <a:off x="1597025" y="1144588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zh-CN"/>
          </a:p>
        </p:txBody>
      </p:sp>
      <p:sp>
        <p:nvSpPr>
          <p:cNvPr id="83971" name="WordArt 3"/>
          <p:cNvSpPr>
            <a:spLocks noChangeArrowheads="1" noChangeShapeType="1" noTextEdit="1"/>
          </p:cNvSpPr>
          <p:nvPr/>
        </p:nvSpPr>
        <p:spPr bwMode="auto">
          <a:xfrm>
            <a:off x="323850" y="476250"/>
            <a:ext cx="3384550" cy="136842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r>
              <a:rPr lang="zh-CN" altLang="en-US" sz="3600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宋体"/>
                <a:ea typeface="宋体"/>
              </a:rPr>
              <a:t>交流讨论：</a:t>
            </a:r>
          </a:p>
        </p:txBody>
      </p:sp>
      <p:sp>
        <p:nvSpPr>
          <p:cNvPr id="83972" name="Text Box 4"/>
          <p:cNvSpPr txBox="1">
            <a:spLocks noChangeArrowheads="1"/>
          </p:cNvSpPr>
          <p:nvPr/>
        </p:nvSpPr>
        <p:spPr bwMode="auto">
          <a:xfrm>
            <a:off x="823913" y="1989138"/>
            <a:ext cx="6843712" cy="314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8000"/>
              <a:t>为什么说“只一</a:t>
            </a:r>
          </a:p>
          <a:p>
            <a:r>
              <a:rPr lang="zh-CN" altLang="en-US" sz="8000"/>
              <a:t>个地球？”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6" name="WordArt 4"/>
          <p:cNvSpPr>
            <a:spLocks noChangeArrowheads="1" noChangeShapeType="1" noTextEdit="1"/>
          </p:cNvSpPr>
          <p:nvPr/>
        </p:nvSpPr>
        <p:spPr bwMode="auto">
          <a:xfrm>
            <a:off x="323850" y="549275"/>
            <a:ext cx="3062288" cy="12509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80000"/>
                    </a:srgbClr>
                  </a:outerShdw>
                </a:effectLst>
                <a:latin typeface="宋体"/>
                <a:ea typeface="宋体"/>
              </a:rPr>
              <a:t>小结：</a:t>
            </a:r>
          </a:p>
        </p:txBody>
      </p:sp>
      <p:sp>
        <p:nvSpPr>
          <p:cNvPr id="84997" name="Text Box 5"/>
          <p:cNvSpPr txBox="1">
            <a:spLocks noChangeArrowheads="1"/>
          </p:cNvSpPr>
          <p:nvPr/>
        </p:nvSpPr>
        <p:spPr bwMode="auto">
          <a:xfrm>
            <a:off x="0" y="1916113"/>
            <a:ext cx="9105900" cy="4725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通过学习，我们初步了解了地球，知道了她的样子非常──（美丽壮观），</a:t>
            </a:r>
          </a:p>
          <a:p>
            <a:r>
              <a:rPr lang="zh-CN" altLang="en-US" sz="3200" b="1"/>
              <a:t>但同宇宙相比又是显得非常──（渺小）。</a:t>
            </a:r>
          </a:p>
          <a:p>
            <a:r>
              <a:rPr lang="zh-CN" altLang="en-US" sz="3200" b="1"/>
              <a:t>她所蕴含的──（自然资源有限），</a:t>
            </a:r>
          </a:p>
          <a:p>
            <a:r>
              <a:rPr lang="zh-CN" altLang="en-US" sz="3200" b="1"/>
              <a:t>如果她被破坏，人类根本──</a:t>
            </a:r>
          </a:p>
          <a:p>
            <a:r>
              <a:rPr lang="zh-CN" altLang="en-US" sz="3200" b="1"/>
              <a:t>（无法移居）到别的星球。正是基于这些认识，</a:t>
            </a:r>
          </a:p>
          <a:p>
            <a:r>
              <a:rPr lang="zh-CN" altLang="en-US" sz="3200" b="1"/>
              <a:t>文章向人类发出了呼吁──（只有一个地球）。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zh-CN" altLang="en-US" sz="5400">
                <a:ea typeface="黑体" pitchFamily="2" charset="-122"/>
              </a:rPr>
              <a:t>课文从以下几个方面介绍了地球的概况</a:t>
            </a:r>
            <a:br>
              <a:rPr lang="zh-CN" altLang="en-US" sz="5400"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⑴从地球在整个宇宙的位置看，地球是十分渺小的。</a:t>
            </a:r>
            <a:r>
              <a:rPr lang="zh-CN" altLang="en-US" sz="5400">
                <a:ea typeface="黑体" pitchFamily="2" charset="-122"/>
              </a:rPr>
              <a:t>地球的半径“只有”</a:t>
            </a:r>
            <a:r>
              <a:rPr lang="en-US" altLang="zh-CN" sz="5400">
                <a:ea typeface="黑体" pitchFamily="2" charset="-122"/>
              </a:rPr>
              <a:t>6300</a:t>
            </a:r>
            <a:r>
              <a:rPr lang="zh-CN" altLang="en-US" sz="5400">
                <a:ea typeface="黑体" pitchFamily="2" charset="-122"/>
              </a:rPr>
              <a:t>多公里，在整个宇宙中，就像一叶“扁舟”，一个数字，一个比喻，说明地球在宇宙中的渺小。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6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pPr algn="l"/>
            <a:r>
              <a:rPr lang="en-US" altLang="zh-CN" sz="7200">
                <a:solidFill>
                  <a:srgbClr val="6600CC"/>
                </a:solidFill>
                <a:ea typeface="黑体" pitchFamily="2" charset="-122"/>
              </a:rPr>
              <a:t>⑵</a:t>
            </a:r>
            <a:r>
              <a:rPr lang="zh-CN" altLang="en-US" sz="7200">
                <a:solidFill>
                  <a:srgbClr val="6600CC"/>
                </a:solidFill>
                <a:ea typeface="黑体" pitchFamily="2" charset="-122"/>
              </a:rPr>
              <a:t>人类活动的范围很小很小。</a:t>
            </a:r>
            <a:r>
              <a:rPr lang="zh-CN" altLang="en-US" sz="7200">
                <a:solidFill>
                  <a:schemeClr val="tx1"/>
                </a:solidFill>
                <a:ea typeface="黑体" pitchFamily="2" charset="-122"/>
              </a:rPr>
              <a:t>地球表面积是</a:t>
            </a:r>
            <a:r>
              <a:rPr lang="en-US" altLang="zh-CN" sz="7200">
                <a:solidFill>
                  <a:schemeClr val="tx1"/>
                </a:solidFill>
                <a:ea typeface="黑体" pitchFamily="2" charset="-122"/>
              </a:rPr>
              <a:t>5.1</a:t>
            </a:r>
            <a:r>
              <a:rPr lang="zh-CN" altLang="en-US" sz="7200">
                <a:solidFill>
                  <a:schemeClr val="tx1"/>
                </a:solidFill>
                <a:ea typeface="黑体" pitchFamily="2" charset="-122"/>
              </a:rPr>
              <a:t>亿平方公里，而人类生活的陆地“只占”其中的五分之一。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r>
              <a:rPr lang="en-US" altLang="zh-CN" sz="4800">
                <a:solidFill>
                  <a:srgbClr val="6600CC"/>
                </a:solidFill>
                <a:ea typeface="黑体" pitchFamily="2" charset="-122"/>
              </a:rPr>
              <a:t>⑶</a:t>
            </a:r>
            <a:r>
              <a:rPr lang="zh-CN" altLang="en-US" sz="4800">
                <a:solidFill>
                  <a:srgbClr val="6600CC"/>
                </a:solidFill>
                <a:ea typeface="黑体" pitchFamily="2" charset="-122"/>
              </a:rPr>
              <a:t>地球的资源有限而又遭受无节制的开采和随意破坏。</a:t>
            </a:r>
            <a:r>
              <a:rPr lang="zh-CN" altLang="en-US">
                <a:solidFill>
                  <a:schemeClr val="tx1"/>
                </a:solidFill>
                <a:ea typeface="黑体" pitchFamily="2" charset="-122"/>
              </a:rPr>
              <a:t>矿物资源的形成需要经过“几百万年甚至几亿年”，因此，“如果不加节制地开采”，就可能面临“枯竭”的危险。水资源、森林资源、生物资源、大气资源等各种可以再生的资源，由于人们“随意毁坏”，“滥用化学品”，不但不能“再生”，还酿出“生态灾难”，威胁人类的生存。</a:t>
            </a:r>
            <a:endParaRPr lang="zh-CN" altLang="en-US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en-US" altLang="zh-CN" sz="6000">
                <a:solidFill>
                  <a:srgbClr val="6600CC"/>
                </a:solidFill>
                <a:ea typeface="黑体" pitchFamily="2" charset="-122"/>
              </a:rPr>
              <a:t>⑷</a:t>
            </a:r>
            <a:r>
              <a:rPr lang="zh-CN" altLang="en-US" sz="6000">
                <a:solidFill>
                  <a:srgbClr val="6600CC"/>
                </a:solidFill>
                <a:ea typeface="黑体" pitchFamily="2" charset="-122"/>
              </a:rPr>
              <a:t>人类没有第二个星球可供居住。</a:t>
            </a:r>
            <a:r>
              <a:rPr lang="zh-CN" altLang="en-US" sz="4800">
                <a:solidFill>
                  <a:schemeClr val="tx1"/>
                </a:solidFill>
                <a:ea typeface="黑体" pitchFamily="2" charset="-122"/>
              </a:rPr>
              <a:t>课文引用科学研究成果说明，“至少在以地球为中心的</a:t>
            </a:r>
            <a:r>
              <a:rPr lang="en-US" altLang="zh-CN" sz="4800">
                <a:solidFill>
                  <a:schemeClr val="tx1"/>
                </a:solidFill>
                <a:ea typeface="黑体" pitchFamily="2" charset="-122"/>
              </a:rPr>
              <a:t>40</a:t>
            </a:r>
            <a:r>
              <a:rPr lang="zh-CN" altLang="en-US" sz="4800">
                <a:solidFill>
                  <a:schemeClr val="tx1"/>
                </a:solidFill>
                <a:ea typeface="黑体" pitchFamily="2" charset="-122"/>
              </a:rPr>
              <a:t>万亿公里的范围内”，没有适合人类居住的第二个星。至于在火星或月球上建造移民基地的设想，即使“实现”，也不可能有多少人去居住。</a:t>
            </a:r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6018" name="Picture 2" descr="太阳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6019" name="AutoShape 3"/>
          <p:cNvSpPr>
            <a:spLocks noChangeArrowheads="1"/>
          </p:cNvSpPr>
          <p:nvPr/>
        </p:nvSpPr>
        <p:spPr bwMode="auto">
          <a:xfrm>
            <a:off x="179388" y="0"/>
            <a:ext cx="6477000" cy="2592388"/>
          </a:xfrm>
          <a:prstGeom prst="wedgeEllipseCallout">
            <a:avLst>
              <a:gd name="adj1" fmla="val -46644"/>
              <a:gd name="adj2" fmla="val 84046"/>
            </a:avLst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 sz="2400"/>
          </a:p>
        </p:txBody>
      </p:sp>
      <p:sp>
        <p:nvSpPr>
          <p:cNvPr id="86020" name="Text Box 4"/>
          <p:cNvSpPr txBox="1">
            <a:spLocks noChangeArrowheads="1"/>
          </p:cNvSpPr>
          <p:nvPr/>
        </p:nvSpPr>
        <p:spPr bwMode="auto">
          <a:xfrm>
            <a:off x="1752600" y="1143000"/>
            <a:ext cx="4800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endParaRPr lang="zh-CN" altLang="zh-CN" sz="2400"/>
          </a:p>
        </p:txBody>
      </p:sp>
      <p:sp>
        <p:nvSpPr>
          <p:cNvPr id="86021" name="Text Box 5"/>
          <p:cNvSpPr txBox="1">
            <a:spLocks noChangeArrowheads="1"/>
          </p:cNvSpPr>
          <p:nvPr/>
        </p:nvSpPr>
        <p:spPr bwMode="auto">
          <a:xfrm>
            <a:off x="1295400" y="381000"/>
            <a:ext cx="4953000" cy="1800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宇宙空间不是大得很吗，那里有数不清的星球，在地球资源枯竭的时候，我们不能移居到别的星球上去吗？</a:t>
            </a:r>
            <a:r>
              <a:rPr lang="zh-CN" altLang="en-US"/>
              <a:t> </a:t>
            </a:r>
          </a:p>
        </p:txBody>
      </p:sp>
      <p:sp>
        <p:nvSpPr>
          <p:cNvPr id="86022" name="AutoShape 6"/>
          <p:cNvSpPr>
            <a:spLocks noChangeArrowheads="1"/>
          </p:cNvSpPr>
          <p:nvPr/>
        </p:nvSpPr>
        <p:spPr bwMode="auto">
          <a:xfrm>
            <a:off x="2268538" y="2565400"/>
            <a:ext cx="6586537" cy="3168650"/>
          </a:xfrm>
          <a:prstGeom prst="wedgeEllipseCallout">
            <a:avLst>
              <a:gd name="adj1" fmla="val 54963"/>
              <a:gd name="adj2" fmla="val 52704"/>
            </a:avLst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 sz="2400"/>
          </a:p>
        </p:txBody>
      </p:sp>
      <p:sp>
        <p:nvSpPr>
          <p:cNvPr id="86023" name="Text Box 7"/>
          <p:cNvSpPr txBox="1">
            <a:spLocks noChangeArrowheads="1"/>
          </p:cNvSpPr>
          <p:nvPr/>
        </p:nvSpPr>
        <p:spPr bwMode="auto">
          <a:xfrm>
            <a:off x="2843213" y="2997200"/>
            <a:ext cx="5257800" cy="2227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科学家已经证明，至少在以地球为中心的</a:t>
            </a:r>
            <a:r>
              <a:rPr lang="en-US" altLang="zh-CN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40</a:t>
            </a:r>
            <a:r>
              <a:rPr lang="zh-CN" altLang="en-US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万亿公里</a:t>
            </a:r>
            <a:r>
              <a:rPr lang="zh-CN" altLang="en-US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的范围内，没有适合人类居住的第二个星球。人类不能指望在破坏地球以后再移居到别的星球上去。</a:t>
            </a:r>
          </a:p>
        </p:txBody>
      </p:sp>
      <p:sp>
        <p:nvSpPr>
          <p:cNvPr id="86024" name="Text Box 8"/>
          <p:cNvSpPr txBox="1">
            <a:spLocks noChangeArrowheads="1"/>
          </p:cNvSpPr>
          <p:nvPr/>
        </p:nvSpPr>
        <p:spPr bwMode="auto">
          <a:xfrm>
            <a:off x="1600200" y="5029200"/>
            <a:ext cx="4267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</a:t>
            </a:r>
            <a:endParaRPr lang="en-US" altLang="zh-CN" sz="2400" u="sng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60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860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860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022" grpId="0" animBg="1" autoUpdateAnimBg="0"/>
      <p:bldP spid="86023" grpId="0" autoUpdateAnimBg="0"/>
      <p:bldP spid="86024" grpId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042" name="Picture 2" descr="太阳系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7043" name="AutoShape 3"/>
          <p:cNvSpPr>
            <a:spLocks noChangeArrowheads="1"/>
          </p:cNvSpPr>
          <p:nvPr/>
        </p:nvSpPr>
        <p:spPr bwMode="auto">
          <a:xfrm>
            <a:off x="914400" y="838200"/>
            <a:ext cx="5486400" cy="1828800"/>
          </a:xfrm>
          <a:prstGeom prst="wedgeEllipseCallout">
            <a:avLst>
              <a:gd name="adj1" fmla="val -57120"/>
              <a:gd name="adj2" fmla="val 49653"/>
            </a:avLst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 sz="2400"/>
          </a:p>
        </p:txBody>
      </p:sp>
      <p:sp>
        <p:nvSpPr>
          <p:cNvPr id="87044" name="Text Box 4"/>
          <p:cNvSpPr txBox="1">
            <a:spLocks noChangeArrowheads="1"/>
          </p:cNvSpPr>
          <p:nvPr/>
        </p:nvSpPr>
        <p:spPr bwMode="auto">
          <a:xfrm>
            <a:off x="1447800" y="1295400"/>
            <a:ext cx="42672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2400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在火星或月球上建造移民基地。</a:t>
            </a:r>
            <a:endParaRPr lang="zh-CN" altLang="en-US" u="sng"/>
          </a:p>
        </p:txBody>
      </p:sp>
      <p:sp>
        <p:nvSpPr>
          <p:cNvPr id="87045" name="AutoShape 5"/>
          <p:cNvSpPr>
            <a:spLocks noChangeArrowheads="1"/>
          </p:cNvSpPr>
          <p:nvPr/>
        </p:nvSpPr>
        <p:spPr bwMode="auto">
          <a:xfrm>
            <a:off x="3048000" y="3505200"/>
            <a:ext cx="5486400" cy="1828800"/>
          </a:xfrm>
          <a:prstGeom prst="wedgeEllipseCallout">
            <a:avLst>
              <a:gd name="adj1" fmla="val 42361"/>
              <a:gd name="adj2" fmla="val 74653"/>
            </a:avLst>
          </a:prstGeom>
          <a:noFill/>
          <a:ln w="57150">
            <a:solidFill>
              <a:srgbClr val="FFFF00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</a:pPr>
            <a:endParaRPr lang="zh-CN" altLang="zh-CN" sz="2400"/>
          </a:p>
        </p:txBody>
      </p:sp>
      <p:sp>
        <p:nvSpPr>
          <p:cNvPr id="87046" name="Text Box 6"/>
          <p:cNvSpPr txBox="1">
            <a:spLocks noChangeArrowheads="1"/>
          </p:cNvSpPr>
          <p:nvPr/>
        </p:nvSpPr>
        <p:spPr bwMode="auto">
          <a:xfrm>
            <a:off x="3851275" y="3789363"/>
            <a:ext cx="3810000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 </a:t>
            </a:r>
            <a:r>
              <a:rPr lang="zh-CN" altLang="en-US" b="1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这些设想即使能实现，又有多少人能够去居住呢？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7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87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7045" grpId="0" animBg="1" autoUpdateAnimBg="0"/>
      <p:bldP spid="87046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en-US" sz="5400">
                <a:latin typeface="黑体" pitchFamily="2" charset="-122"/>
                <a:ea typeface="黑体" pitchFamily="2" charset="-122"/>
              </a:rPr>
              <a:t>体会地球的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可爱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，可从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遥望地球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所见到的景象和自然资源等方面思考；理解地球的容易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破碎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，可从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不加节制</a:t>
            </a:r>
            <a:r>
              <a:rPr lang="zh-CN" altLang="en-US" sz="5400">
                <a:latin typeface="Times New Roman"/>
                <a:ea typeface="黑体" pitchFamily="2" charset="-122"/>
              </a:rPr>
              <a:t>”“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随意毁坏</a:t>
            </a:r>
            <a:r>
              <a:rPr lang="zh-CN" altLang="en-US" sz="5400">
                <a:latin typeface="Times New Roman"/>
                <a:ea typeface="黑体" pitchFamily="2" charset="-122"/>
              </a:rPr>
              <a:t>”“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不顾后果地滥用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等方面去思考。强调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同时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，就是强调地球的两重性；</a:t>
            </a:r>
            <a:endParaRPr lang="zh-CN" altLang="en-US" sz="5400">
              <a:solidFill>
                <a:srgbClr val="FF99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algn="l"/>
            <a:r>
              <a:rPr lang="zh-CN" altLang="en-US" sz="5400">
                <a:latin typeface="黑体" pitchFamily="2" charset="-122"/>
                <a:ea typeface="黑体" pitchFamily="2" charset="-122"/>
              </a:rPr>
              <a:t>它既有可爱的一面，又有容易破碎的一面。强调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同时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，目的在于提醒人们，如果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不加节制</a:t>
            </a:r>
            <a:r>
              <a:rPr lang="zh-CN" altLang="en-US" sz="5400">
                <a:latin typeface="Times New Roman"/>
                <a:ea typeface="黑体" pitchFamily="2" charset="-122"/>
              </a:rPr>
              <a:t>”“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随意毁坏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资源，可爱的地球就可能走向</a:t>
            </a:r>
            <a:r>
              <a:rPr lang="zh-CN" altLang="en-US" sz="5400">
                <a:latin typeface="Times New Roman"/>
                <a:ea typeface="黑体" pitchFamily="2" charset="-122"/>
              </a:rPr>
              <a:t>“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破碎</a:t>
            </a:r>
            <a:r>
              <a:rPr lang="zh-CN" altLang="en-US" sz="5400">
                <a:latin typeface="Times New Roman"/>
                <a:ea typeface="黑体" pitchFamily="2" charset="-122"/>
              </a:rPr>
              <a:t>”</a:t>
            </a:r>
            <a:r>
              <a:rPr lang="zh-CN" altLang="en-US" sz="5400">
                <a:latin typeface="黑体" pitchFamily="2" charset="-122"/>
                <a:ea typeface="黑体" pitchFamily="2" charset="-122"/>
              </a:rPr>
              <a:t>；如果精心保护地球的生态环境，可爱的地球就会更加可爱。</a:t>
            </a:r>
            <a:endParaRPr lang="zh-CN" altLang="en-US" sz="5400">
              <a:solidFill>
                <a:srgbClr val="FF9900"/>
              </a:solidFill>
              <a:ea typeface="黑体" pitchFamily="2" charset="-122"/>
            </a:endParaRP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dqd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8" name="Picture 2" descr="b_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0659" name="Text Box 3"/>
          <p:cNvSpPr txBox="1">
            <a:spLocks noChangeArrowheads="1"/>
          </p:cNvSpPr>
          <p:nvPr/>
        </p:nvSpPr>
        <p:spPr bwMode="auto">
          <a:xfrm>
            <a:off x="381000" y="457200"/>
            <a:ext cx="8077200" cy="301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200" b="1">
                <a:solidFill>
                  <a:srgbClr val="663300"/>
                </a:solidFill>
                <a:ea typeface="黑体" pitchFamily="2" charset="-122"/>
              </a:rPr>
              <a:t>        </a:t>
            </a:r>
            <a:r>
              <a:rPr lang="zh-CN" altLang="en-US" sz="3200" b="1">
                <a:solidFill>
                  <a:srgbClr val="663300"/>
                </a:solidFill>
                <a:ea typeface="黑体" pitchFamily="2" charset="-122"/>
              </a:rPr>
              <a:t>据有幸飞上太空的宇航员介绍，他们在天际遨游时遥望地球，映入眼帘的是一个晶莹透亮的球体，上面蓝色和白色的纹痕相互交错，周围裹着一层薄薄的水蓝色“纱衣”。地球，这位人类的母亲，这个生命的摇篮，是那样的美丽壮观，和蔼可亲。</a:t>
            </a:r>
            <a:r>
              <a:rPr lang="zh-CN" altLang="en-US" sz="2400">
                <a:solidFill>
                  <a:srgbClr val="FFFF00"/>
                </a:solidFill>
              </a:rPr>
              <a:t> </a:t>
            </a:r>
          </a:p>
        </p:txBody>
      </p:sp>
      <p:pic>
        <p:nvPicPr>
          <p:cNvPr id="70660" name="Picture 4" descr="u=3285598391,3016021794&amp;gp=2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8200" y="4038600"/>
            <a:ext cx="1822450" cy="2133600"/>
          </a:xfrm>
          <a:prstGeom prst="rect">
            <a:avLst/>
          </a:prstGeom>
          <a:noFill/>
        </p:spPr>
      </p:pic>
      <p:pic>
        <p:nvPicPr>
          <p:cNvPr id="70661" name="Picture 5" descr="u=3355767742,3060575578&amp;gp=3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28600" y="4038600"/>
            <a:ext cx="2133600" cy="2133600"/>
          </a:xfrm>
          <a:prstGeom prst="rect">
            <a:avLst/>
          </a:prstGeom>
          <a:noFill/>
        </p:spPr>
      </p:pic>
      <p:pic>
        <p:nvPicPr>
          <p:cNvPr id="70662" name="Picture 6" descr="u=4071470314,4238124992&amp;gp=2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05600" y="4038600"/>
            <a:ext cx="2057400" cy="2133600"/>
          </a:xfrm>
          <a:prstGeom prst="rect">
            <a:avLst/>
          </a:prstGeom>
          <a:noFill/>
        </p:spPr>
      </p:pic>
      <p:pic>
        <p:nvPicPr>
          <p:cNvPr id="70663" name="Picture 7" descr="u=3195725471,3097290655&amp;gp=0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90800" y="4038600"/>
            <a:ext cx="1828800" cy="2133600"/>
          </a:xfrm>
          <a:prstGeom prst="rect">
            <a:avLst/>
          </a:prstGeom>
          <a:noFill/>
        </p:spPr>
      </p:pic>
      <p:sp>
        <p:nvSpPr>
          <p:cNvPr id="70664" name="Line 8"/>
          <p:cNvSpPr>
            <a:spLocks noChangeShapeType="1"/>
          </p:cNvSpPr>
          <p:nvPr/>
        </p:nvSpPr>
        <p:spPr bwMode="auto">
          <a:xfrm flipV="1">
            <a:off x="4191000" y="1981200"/>
            <a:ext cx="3200400" cy="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0665" name="Line 9"/>
          <p:cNvSpPr>
            <a:spLocks noChangeShapeType="1"/>
          </p:cNvSpPr>
          <p:nvPr/>
        </p:nvSpPr>
        <p:spPr bwMode="auto">
          <a:xfrm>
            <a:off x="4191000" y="2438400"/>
            <a:ext cx="3429000" cy="0"/>
          </a:xfrm>
          <a:prstGeom prst="line">
            <a:avLst/>
          </a:prstGeom>
          <a:noFill/>
          <a:ln w="57150" cmpd="thinThick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0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70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06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06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06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70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64" grpId="0" animBg="1"/>
      <p:bldP spid="7066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1644-63847c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52413" y="-2474913"/>
            <a:ext cx="9396413" cy="9332913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7586" name="Picture 2" descr="u=3005090214,1167616663&amp;gp=4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7587" name="Text Box 3"/>
          <p:cNvSpPr txBox="1">
            <a:spLocks noChangeArrowheads="1"/>
          </p:cNvSpPr>
          <p:nvPr/>
        </p:nvSpPr>
        <p:spPr bwMode="auto">
          <a:xfrm>
            <a:off x="1143000" y="762000"/>
            <a:ext cx="4038600" cy="1739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latin typeface="宋体" pitchFamily="2" charset="-122"/>
              </a:rPr>
              <a:t>我们这个地球太可爱了，同时又太容易破碎了！</a:t>
            </a:r>
            <a:r>
              <a:rPr lang="zh-CN" altLang="en-US" sz="3600"/>
              <a:t> 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75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87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2" name="Text Box 4"/>
          <p:cNvSpPr txBox="1">
            <a:spLocks noChangeArrowheads="1"/>
          </p:cNvSpPr>
          <p:nvPr/>
        </p:nvSpPr>
        <p:spPr bwMode="auto">
          <a:xfrm>
            <a:off x="0" y="260350"/>
            <a:ext cx="948055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4800"/>
              <a:t>宇航员为什么会发出这样的感叹 ？</a:t>
            </a:r>
          </a:p>
        </p:txBody>
      </p:sp>
      <p:sp>
        <p:nvSpPr>
          <p:cNvPr id="89093" name="Text Box 5"/>
          <p:cNvSpPr txBox="1">
            <a:spLocks noChangeArrowheads="1"/>
          </p:cNvSpPr>
          <p:nvPr/>
        </p:nvSpPr>
        <p:spPr bwMode="auto">
          <a:xfrm>
            <a:off x="468313" y="1273175"/>
            <a:ext cx="8208962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3600" b="1"/>
              <a:t>说地球可爱，是因为她无私地奉献</a:t>
            </a:r>
          </a:p>
          <a:p>
            <a:r>
              <a:rPr lang="zh-CN" altLang="en-US" sz="3600" b="1"/>
              <a:t>源，为人类的生存提供保障；说地</a:t>
            </a:r>
          </a:p>
          <a:p>
            <a:r>
              <a:rPr lang="zh-CN" altLang="en-US" sz="3600" b="1"/>
              <a:t>球容易破碎其实是指她很容易遭受</a:t>
            </a:r>
          </a:p>
          <a:p>
            <a:r>
              <a:rPr lang="zh-CN" altLang="en-US" sz="3600" b="1"/>
              <a:t>破坏，比如资源枯竭、生态灾害等</a:t>
            </a:r>
          </a:p>
          <a:p>
            <a:r>
              <a:rPr lang="zh-CN" altLang="en-US" sz="3600" b="1"/>
              <a:t>。这句话表现了宇航员对地球的赞美</a:t>
            </a:r>
          </a:p>
          <a:p>
            <a:r>
              <a:rPr lang="zh-CN" altLang="en-US" sz="3600" b="1"/>
              <a:t>之情，同时更体现了宇航员对地球的</a:t>
            </a:r>
          </a:p>
          <a:p>
            <a:r>
              <a:rPr lang="zh-CN" altLang="en-US" sz="3600" b="1"/>
              <a:t>担忧之情 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奇山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飞瀑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碧空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激流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102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树林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晚霞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0" name="Picture 2" descr="c_7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63491" name="Picture 3" descr="u=4627193,1658718528&amp;gp=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62000" y="533400"/>
            <a:ext cx="2438400" cy="2157413"/>
          </a:xfrm>
          <a:prstGeom prst="rect">
            <a:avLst/>
          </a:prstGeom>
          <a:noFill/>
        </p:spPr>
      </p:pic>
      <p:pic>
        <p:nvPicPr>
          <p:cNvPr id="63492" name="Picture 4" descr="u=402073498,2975568864&amp;gp=1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2000" y="3657600"/>
            <a:ext cx="2438400" cy="2319338"/>
          </a:xfrm>
          <a:prstGeom prst="rect">
            <a:avLst/>
          </a:prstGeom>
          <a:noFill/>
        </p:spPr>
      </p:pic>
      <p:pic>
        <p:nvPicPr>
          <p:cNvPr id="63493" name="Picture 5" descr="u=3759833705,187737805&amp;gp=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334000" y="533400"/>
            <a:ext cx="2590800" cy="2057400"/>
          </a:xfrm>
          <a:prstGeom prst="rect">
            <a:avLst/>
          </a:prstGeom>
          <a:noFill/>
        </p:spPr>
      </p:pic>
      <p:pic>
        <p:nvPicPr>
          <p:cNvPr id="63494" name="Picture 6" descr="u=851417823,1901086270&amp;gp=3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562600" y="3962400"/>
            <a:ext cx="2438400" cy="2133600"/>
          </a:xfrm>
          <a:prstGeom prst="rect">
            <a:avLst/>
          </a:prstGeom>
          <a:noFill/>
        </p:spPr>
      </p:pic>
      <p:pic>
        <p:nvPicPr>
          <p:cNvPr id="63495" name="Picture 7" descr="u=3694878538,2736314728&amp;gp=8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BFB"/>
              </a:clrFrom>
              <a:clrTo>
                <a:srgbClr val="FFFBFB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7600" y="2819400"/>
            <a:ext cx="1651000" cy="901700"/>
          </a:xfrm>
          <a:prstGeom prst="rect">
            <a:avLst/>
          </a:prstGeom>
          <a:noFill/>
        </p:spPr>
      </p:pic>
      <p:pic>
        <p:nvPicPr>
          <p:cNvPr id="63496" name="Picture 8" descr="u=1135667900,1287918659&amp;gp=3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43200" y="1905000"/>
            <a:ext cx="3429000" cy="29718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3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34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3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0" fill="hold"/>
                                        <p:tgtEl>
                                          <p:spTgt spid="63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冰川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湖泊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1026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高坡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建筑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zh-CN" altLang="en-US"/>
              <a:t>山地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4"/>
          <p:cNvSpPr>
            <a:spLocks noGrp="1" noChangeArrowheads="1"/>
          </p:cNvSpPr>
          <p:nvPr>
            <p:ph type="title" idx="4294967295"/>
          </p:nvPr>
        </p:nvSpPr>
        <p:spPr>
          <a:xfrm>
            <a:off x="533400" y="3581400"/>
            <a:ext cx="7924800" cy="2514600"/>
          </a:xfrm>
        </p:spPr>
        <p:txBody>
          <a:bodyPr/>
          <a:lstStyle/>
          <a:p>
            <a:r>
              <a:rPr lang="zh-CN" altLang="en-US">
                <a:latin typeface="华文隶书" pitchFamily="2" charset="-122"/>
                <a:ea typeface="华文隶书" pitchFamily="2" charset="-122"/>
              </a:rPr>
              <a:t>地球妈妈，我要衷心地赞美您：</a:t>
            </a:r>
            <a:r>
              <a:rPr lang="zh-CN" altLang="en-US">
                <a:latin typeface="Times New Roman"/>
                <a:ea typeface="华文隶书" pitchFamily="2" charset="-122"/>
              </a:rPr>
              <a:t>“</a:t>
            </a:r>
            <a:r>
              <a:rPr lang="en-US" altLang="zh-CN">
                <a:latin typeface="华文隶书" pitchFamily="2" charset="-122"/>
                <a:ea typeface="华文隶书" pitchFamily="2" charset="-122"/>
              </a:rPr>
              <a:t>__________________________________________________</a:t>
            </a:r>
            <a:r>
              <a:rPr lang="zh-CN" altLang="en-US">
                <a:latin typeface="华文隶书" pitchFamily="2" charset="-122"/>
                <a:ea typeface="华文隶书" pitchFamily="2" charset="-122"/>
              </a:rPr>
              <a:t>。</a:t>
            </a:r>
            <a:r>
              <a:rPr lang="zh-CN" altLang="en-US">
                <a:latin typeface="Times New Roman"/>
                <a:ea typeface="华文隶书" pitchFamily="2" charset="-122"/>
              </a:rPr>
              <a:t>”</a:t>
            </a:r>
            <a:endParaRPr lang="zh-CN" altLang="en-US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843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43200" y="152400"/>
            <a:ext cx="3406775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1026"/>
          <p:cNvSpPr>
            <a:spLocks noGrp="1" noChangeArrowheads="1"/>
          </p:cNvSpPr>
          <p:nvPr>
            <p:ph type="title" idx="4294967295"/>
          </p:nvPr>
        </p:nvSpPr>
        <p:spPr>
          <a:xfrm>
            <a:off x="838200" y="2667000"/>
            <a:ext cx="7543800" cy="1905000"/>
          </a:xfrm>
        </p:spPr>
        <p:txBody>
          <a:bodyPr/>
          <a:lstStyle/>
          <a:p>
            <a:pPr algn="l">
              <a:lnSpc>
                <a:spcPct val="150000"/>
              </a:lnSpc>
            </a:pPr>
            <a:r>
              <a:rPr lang="en-US" altLang="zh-CN">
                <a:latin typeface="华文楷体" pitchFamily="2" charset="-122"/>
                <a:ea typeface="华文楷体" pitchFamily="2" charset="-122"/>
              </a:rPr>
              <a:t>         </a:t>
            </a:r>
            <a:r>
              <a:rPr lang="en-US" altLang="zh-CN">
                <a:latin typeface="Times New Roman"/>
                <a:ea typeface="华文楷体" pitchFamily="2" charset="-122"/>
              </a:rPr>
              <a:t>“</a:t>
            </a:r>
            <a:r>
              <a:rPr lang="zh-CN" altLang="en-US">
                <a:latin typeface="华文楷体" pitchFamily="2" charset="-122"/>
                <a:ea typeface="华文楷体" pitchFamily="2" charset="-122"/>
              </a:rPr>
              <a:t>我们这个地球太可爱了， 同时又太容易破碎了</a:t>
            </a:r>
            <a:r>
              <a:rPr lang="en-US" altLang="zh-CN">
                <a:latin typeface="华文楷体" pitchFamily="2" charset="-122"/>
                <a:ea typeface="华文楷体" pitchFamily="2" charset="-122"/>
              </a:rPr>
              <a:t>!</a:t>
            </a:r>
            <a:r>
              <a:rPr lang="en-US" altLang="zh-CN">
                <a:latin typeface="Times New Roman"/>
                <a:ea typeface="华文楷体" pitchFamily="2" charset="-122"/>
              </a:rPr>
              <a:t>”</a:t>
            </a:r>
            <a:endParaRPr lang="en-US" altLang="zh-CN">
              <a:latin typeface="华文楷体" pitchFamily="2" charset="-122"/>
              <a:ea typeface="华文楷体" pitchFamily="2" charset="-122"/>
            </a:endParaRPr>
          </a:p>
        </p:txBody>
      </p:sp>
      <p:pic>
        <p:nvPicPr>
          <p:cNvPr id="50179" name="Picture 1027" descr="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8600" y="152400"/>
            <a:ext cx="2209800" cy="2136775"/>
          </a:xfrm>
          <a:prstGeom prst="rect">
            <a:avLst/>
          </a:prstGeom>
          <a:noFill/>
        </p:spPr>
      </p:pic>
      <p:sp>
        <p:nvSpPr>
          <p:cNvPr id="50180" name="WordArt 1028"/>
          <p:cNvSpPr>
            <a:spLocks noChangeArrowheads="1" noChangeShapeType="1" noTextEdit="1"/>
          </p:cNvSpPr>
          <p:nvPr/>
        </p:nvSpPr>
        <p:spPr bwMode="auto">
          <a:xfrm>
            <a:off x="2743200" y="762000"/>
            <a:ext cx="3581400" cy="1295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3600" kern="10">
                <a:ln w="9525">
                  <a:noFill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想象朗读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1026" descr="gg031031_0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295400" y="228600"/>
            <a:ext cx="6934200" cy="5391150"/>
          </a:xfrm>
          <a:prstGeom prst="rect">
            <a:avLst/>
          </a:prstGeom>
          <a:noFill/>
        </p:spPr>
      </p:pic>
      <p:sp>
        <p:nvSpPr>
          <p:cNvPr id="23556" name="Text Box 1028"/>
          <p:cNvSpPr txBox="1">
            <a:spLocks noChangeArrowheads="1"/>
          </p:cNvSpPr>
          <p:nvPr/>
        </p:nvSpPr>
        <p:spPr bwMode="auto">
          <a:xfrm>
            <a:off x="2362200" y="5791200"/>
            <a:ext cx="51054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大肆捕杀，血流成河</a:t>
            </a:r>
          </a:p>
        </p:txBody>
      </p:sp>
      <p:pic>
        <p:nvPicPr>
          <p:cNvPr id="23557" name="歌剧魅影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99525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355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3557"/>
                </p:tgtEl>
              </p:cMediaNode>
            </p:audio>
          </p:childTnLst>
        </p:cTn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026" descr="砍树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3000" y="304800"/>
            <a:ext cx="6934200" cy="5200650"/>
          </a:xfrm>
          <a:prstGeom prst="rect">
            <a:avLst/>
          </a:prstGeom>
          <a:noFill/>
        </p:spPr>
      </p:pic>
      <p:sp>
        <p:nvSpPr>
          <p:cNvPr id="20483" name="Text Box 1027"/>
          <p:cNvSpPr txBox="1">
            <a:spLocks noChangeArrowheads="1"/>
          </p:cNvSpPr>
          <p:nvPr/>
        </p:nvSpPr>
        <p:spPr bwMode="auto">
          <a:xfrm>
            <a:off x="1295400" y="5592763"/>
            <a:ext cx="67818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乱砍滥伐令人触目惊心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砍树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62200" y="190500"/>
            <a:ext cx="4706938" cy="4991100"/>
          </a:xfrm>
          <a:prstGeom prst="rect">
            <a:avLst/>
          </a:prstGeom>
          <a:noFill/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2057400" y="5334000"/>
            <a:ext cx="54864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最后一株树与悲哀的老人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4508500"/>
            <a:ext cx="9144000" cy="1831975"/>
          </a:xfrm>
        </p:spPr>
        <p:txBody>
          <a:bodyPr/>
          <a:lstStyle/>
          <a:p>
            <a:pPr algn="l"/>
            <a:r>
              <a:rPr lang="en-US" altLang="zh-CN" sz="8800" b="1">
                <a:solidFill>
                  <a:srgbClr val="FF9900"/>
                </a:solidFill>
              </a:rPr>
              <a:t/>
            </a:r>
            <a:br>
              <a:rPr lang="en-US" altLang="zh-CN" sz="8800" b="1">
                <a:solidFill>
                  <a:srgbClr val="FF9900"/>
                </a:solidFill>
              </a:rPr>
            </a:br>
            <a:r>
              <a:rPr lang="zh-CN" altLang="en-US" sz="8800" b="1">
                <a:solidFill>
                  <a:srgbClr val="FF9900"/>
                </a:solidFill>
              </a:rPr>
              <a:t>慨  滥   睹  璀  璨</a:t>
            </a:r>
          </a:p>
        </p:txBody>
      </p:sp>
      <p:sp>
        <p:nvSpPr>
          <p:cNvPr id="655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2514600"/>
          </a:xfrm>
        </p:spPr>
        <p:txBody>
          <a:bodyPr/>
          <a:lstStyle/>
          <a:p>
            <a:r>
              <a:rPr lang="zh-CN" altLang="en-US" sz="6000">
                <a:ea typeface="黑体" pitchFamily="2" charset="-122"/>
              </a:rPr>
              <a:t>你认会下面的字了吗？请用每个字最少组一个词。</a:t>
            </a:r>
          </a:p>
        </p:txBody>
      </p:sp>
      <p:sp>
        <p:nvSpPr>
          <p:cNvPr id="65540" name="Text Box 4"/>
          <p:cNvSpPr txBox="1">
            <a:spLocks noChangeArrowheads="1"/>
          </p:cNvSpPr>
          <p:nvPr/>
        </p:nvSpPr>
        <p:spPr bwMode="auto">
          <a:xfrm>
            <a:off x="0" y="2636838"/>
            <a:ext cx="122872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miǎo</a:t>
            </a:r>
          </a:p>
        </p:txBody>
      </p:sp>
      <p:sp>
        <p:nvSpPr>
          <p:cNvPr id="65541" name="Text Box 5"/>
          <p:cNvSpPr txBox="1">
            <a:spLocks noChangeArrowheads="1"/>
          </p:cNvSpPr>
          <p:nvPr/>
        </p:nvSpPr>
        <p:spPr bwMode="auto">
          <a:xfrm>
            <a:off x="1763713" y="2636838"/>
            <a:ext cx="1425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kuàng</a:t>
            </a:r>
          </a:p>
        </p:txBody>
      </p:sp>
      <p:sp>
        <p:nvSpPr>
          <p:cNvPr id="65542" name="Text Box 6"/>
          <p:cNvSpPr txBox="1">
            <a:spLocks noChangeArrowheads="1"/>
          </p:cNvSpPr>
          <p:nvPr/>
        </p:nvSpPr>
        <p:spPr bwMode="auto">
          <a:xfrm>
            <a:off x="4067175" y="2584450"/>
            <a:ext cx="550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cì</a:t>
            </a:r>
          </a:p>
        </p:txBody>
      </p:sp>
      <p:sp>
        <p:nvSpPr>
          <p:cNvPr id="65543" name="Text Box 7"/>
          <p:cNvSpPr txBox="1">
            <a:spLocks noChangeArrowheads="1"/>
          </p:cNvSpPr>
          <p:nvPr/>
        </p:nvSpPr>
        <p:spPr bwMode="auto">
          <a:xfrm>
            <a:off x="5795963" y="2636838"/>
            <a:ext cx="1200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kāng</a:t>
            </a:r>
          </a:p>
        </p:txBody>
      </p:sp>
      <p:sp>
        <p:nvSpPr>
          <p:cNvPr id="65544" name="Text Box 8"/>
          <p:cNvSpPr txBox="1">
            <a:spLocks noChangeArrowheads="1"/>
          </p:cNvSpPr>
          <p:nvPr/>
        </p:nvSpPr>
        <p:spPr bwMode="auto">
          <a:xfrm>
            <a:off x="0" y="3357563"/>
            <a:ext cx="7869238" cy="1433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8800" b="1">
                <a:solidFill>
                  <a:srgbClr val="FF9900"/>
                </a:solidFill>
              </a:rPr>
              <a:t>渺  矿   赐   慷</a:t>
            </a:r>
          </a:p>
        </p:txBody>
      </p:sp>
      <p:sp>
        <p:nvSpPr>
          <p:cNvPr id="65545" name="Text Box 9"/>
          <p:cNvSpPr txBox="1">
            <a:spLocks noChangeArrowheads="1"/>
          </p:cNvSpPr>
          <p:nvPr/>
        </p:nvSpPr>
        <p:spPr bwMode="auto">
          <a:xfrm>
            <a:off x="323850" y="4724400"/>
            <a:ext cx="83343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kǎi</a:t>
            </a:r>
          </a:p>
        </p:txBody>
      </p:sp>
      <p:sp>
        <p:nvSpPr>
          <p:cNvPr id="65546" name="Text Box 10"/>
          <p:cNvSpPr txBox="1">
            <a:spLocks noChangeArrowheads="1"/>
          </p:cNvSpPr>
          <p:nvPr/>
        </p:nvSpPr>
        <p:spPr bwMode="auto">
          <a:xfrm>
            <a:off x="2051050" y="4797425"/>
            <a:ext cx="8048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làn</a:t>
            </a:r>
          </a:p>
        </p:txBody>
      </p:sp>
      <p:sp>
        <p:nvSpPr>
          <p:cNvPr id="65547" name="Text Box 11"/>
          <p:cNvSpPr txBox="1">
            <a:spLocks noChangeArrowheads="1"/>
          </p:cNvSpPr>
          <p:nvPr/>
        </p:nvSpPr>
        <p:spPr bwMode="auto">
          <a:xfrm>
            <a:off x="3995738" y="4724400"/>
            <a:ext cx="69215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dǎ</a:t>
            </a:r>
          </a:p>
        </p:txBody>
      </p:sp>
      <p:sp>
        <p:nvSpPr>
          <p:cNvPr id="65548" name="Text Box 12"/>
          <p:cNvSpPr txBox="1">
            <a:spLocks noChangeArrowheads="1"/>
          </p:cNvSpPr>
          <p:nvPr/>
        </p:nvSpPr>
        <p:spPr bwMode="auto">
          <a:xfrm>
            <a:off x="5651500" y="4797425"/>
            <a:ext cx="9175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cuǐ</a:t>
            </a:r>
          </a:p>
        </p:txBody>
      </p:sp>
      <p:sp>
        <p:nvSpPr>
          <p:cNvPr id="65549" name="Text Box 13"/>
          <p:cNvSpPr txBox="1">
            <a:spLocks noChangeArrowheads="1"/>
          </p:cNvSpPr>
          <p:nvPr/>
        </p:nvSpPr>
        <p:spPr bwMode="auto">
          <a:xfrm>
            <a:off x="7308850" y="4797425"/>
            <a:ext cx="135096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càn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乱挖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7800" y="228600"/>
            <a:ext cx="6705600" cy="5029200"/>
          </a:xfrm>
          <a:prstGeom prst="rect">
            <a:avLst/>
          </a:prstGeom>
          <a:noFill/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>
            <a:off x="1371600" y="5257800"/>
            <a:ext cx="65532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凄惨的考古遗址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污染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14400" y="152400"/>
            <a:ext cx="7391400" cy="5692775"/>
          </a:xfrm>
          <a:prstGeom prst="rect">
            <a:avLst/>
          </a:prstGeom>
          <a:noFill/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219200" y="5943600"/>
            <a:ext cx="70104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浓烟滚滚，遮天蔽日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shui1232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304800"/>
            <a:ext cx="6248400" cy="4686300"/>
          </a:xfrm>
          <a:prstGeom prst="rect">
            <a:avLst/>
          </a:prstGeom>
          <a:noFill/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1600200" y="5257800"/>
            <a:ext cx="65532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受污染的河流与成千上万的“浮尸”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干旱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190500"/>
            <a:ext cx="7162800" cy="5372100"/>
          </a:xfrm>
          <a:prstGeom prst="rect">
            <a:avLst/>
          </a:prstGeom>
          <a:noFill/>
        </p:spPr>
      </p:pic>
      <p:sp>
        <p:nvSpPr>
          <p:cNvPr id="26627" name="Rectangle 3"/>
          <p:cNvSpPr>
            <a:spLocks noChangeArrowheads="1"/>
          </p:cNvSpPr>
          <p:nvPr/>
        </p:nvSpPr>
        <p:spPr bwMode="auto">
          <a:xfrm>
            <a:off x="990600" y="5668963"/>
            <a:ext cx="70104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zh-CN" altLang="en-US" sz="3200" b="1">
                <a:solidFill>
                  <a:srgbClr val="000000"/>
                </a:solidFill>
                <a:latin typeface="宋体" pitchFamily="2" charset="-122"/>
              </a:rPr>
              <a:t>干旱正威胁着地球的沙漠化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洪水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457200"/>
            <a:ext cx="4038600" cy="3370263"/>
          </a:xfrm>
          <a:prstGeom prst="rect">
            <a:avLst/>
          </a:prstGeom>
          <a:noFill/>
        </p:spPr>
      </p:pic>
      <p:pic>
        <p:nvPicPr>
          <p:cNvPr id="27651" name="Picture 3" descr="洪水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24400" y="609600"/>
            <a:ext cx="4114800" cy="3078163"/>
          </a:xfrm>
          <a:prstGeom prst="rect">
            <a:avLst/>
          </a:prstGeom>
          <a:noFill/>
        </p:spPr>
      </p:pic>
      <p:sp>
        <p:nvSpPr>
          <p:cNvPr id="27652" name="Text Box 4"/>
          <p:cNvSpPr txBox="1">
            <a:spLocks noChangeArrowheads="1"/>
          </p:cNvSpPr>
          <p:nvPr/>
        </p:nvSpPr>
        <p:spPr bwMode="auto">
          <a:xfrm>
            <a:off x="1371600" y="4572000"/>
            <a:ext cx="64770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无情的洪水正吞噬着生命和大地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污染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38200" y="228600"/>
            <a:ext cx="7543800" cy="5240338"/>
          </a:xfrm>
          <a:prstGeom prst="rect">
            <a:avLst/>
          </a:prstGeom>
          <a:noFill/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1066800" y="5592763"/>
            <a:ext cx="7010400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残酷的战争与悲哀的孩子们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干旱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66800" y="209550"/>
            <a:ext cx="7239000" cy="5429250"/>
          </a:xfrm>
          <a:prstGeom prst="rect">
            <a:avLst/>
          </a:prstGeom>
          <a:noFill/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1371600" y="5715000"/>
            <a:ext cx="66294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r>
              <a:rPr lang="zh-CN" altLang="en-US" sz="3200" b="1"/>
              <a:t>饥饿和疾病迫使一些家庭抛妻弃子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Rectangle 2"/>
          <p:cNvSpPr>
            <a:spLocks noChangeArrowheads="1"/>
          </p:cNvSpPr>
          <p:nvPr/>
        </p:nvSpPr>
        <p:spPr bwMode="auto">
          <a:xfrm>
            <a:off x="304800" y="2819400"/>
            <a:ext cx="8610600" cy="13112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      </a:t>
            </a:r>
            <a:r>
              <a:rPr lang="zh-CN" altLang="en-US" sz="4000"/>
              <a:t>此时此刻，我们应当对人类，对那些无情地破坏地球的人们说些什么呢？</a:t>
            </a:r>
          </a:p>
        </p:txBody>
      </p:sp>
      <p:pic>
        <p:nvPicPr>
          <p:cNvPr id="47110" name="Picture 6" descr="fire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1000" y="228600"/>
            <a:ext cx="31242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7111" name="歌剧魅影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899525" y="6613525"/>
            <a:ext cx="244475" cy="244475"/>
          </a:xfrm>
          <a:prstGeom prst="rect">
            <a:avLst/>
          </a:prstGeom>
          <a:noFill/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7111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7111"/>
                </p:tgtEl>
              </p:cMediaNode>
            </p:audio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6" name="Text Box 4"/>
          <p:cNvSpPr txBox="1">
            <a:spLocks noChangeArrowheads="1"/>
          </p:cNvSpPr>
          <p:nvPr/>
        </p:nvSpPr>
        <p:spPr bwMode="auto">
          <a:xfrm>
            <a:off x="395288" y="1268413"/>
            <a:ext cx="8424862" cy="53133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lnSpc>
                <a:spcPct val="70000"/>
              </a:lnSpc>
            </a:pPr>
            <a:r>
              <a:rPr lang="en-US" altLang="zh-CN" sz="2400"/>
              <a:t>    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15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亿人呼吸着被污染的空气，至少有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800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人因为空气的污染而死亡。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1500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吨氟利昂排入大气层，严重破坏着保护地球的臭氧层。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每天，地球上至少有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1500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人死于引用不洁净水造成的疾病，其中大部分是儿童。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12000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桶石油泄漏到海洋里。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160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多平方公里的土地成为不毛之地。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   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55000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公顷的森林被毁掉。</a:t>
            </a:r>
          </a:p>
          <a:p>
            <a:pPr algn="l">
              <a:lnSpc>
                <a:spcPct val="70000"/>
              </a:lnSpc>
            </a:pPr>
            <a:r>
              <a:rPr lang="zh-CN" altLang="en-US" sz="3200">
                <a:latin typeface="隶书" pitchFamily="49" charset="-122"/>
                <a:ea typeface="隶书" pitchFamily="49" charset="-122"/>
              </a:rPr>
              <a:t>每天，地球上有</a:t>
            </a:r>
            <a:r>
              <a:rPr lang="en-US" altLang="zh-CN" sz="3200">
                <a:latin typeface="隶书" pitchFamily="49" charset="-122"/>
                <a:ea typeface="隶书" pitchFamily="49" charset="-122"/>
              </a:rPr>
              <a:t>800</a:t>
            </a:r>
            <a:r>
              <a:rPr lang="zh-CN" altLang="en-US" sz="3200">
                <a:latin typeface="隶书" pitchFamily="49" charset="-122"/>
                <a:ea typeface="隶书" pitchFamily="49" charset="-122"/>
              </a:rPr>
              <a:t>万吨水土在悄然流失。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2"/>
          <p:cNvSpPr>
            <a:spLocks noChangeArrowheads="1"/>
          </p:cNvSpPr>
          <p:nvPr/>
        </p:nvSpPr>
        <p:spPr bwMode="auto">
          <a:xfrm>
            <a:off x="304800" y="2819400"/>
            <a:ext cx="8610600" cy="25304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en-US" altLang="zh-CN" sz="4000"/>
              <a:t>      “</a:t>
            </a:r>
            <a:r>
              <a:rPr lang="zh-CN" altLang="en-US" sz="4000"/>
              <a:t>人类啊人类，</a:t>
            </a:r>
            <a:r>
              <a:rPr lang="en-US" altLang="zh-CN" sz="4000"/>
              <a:t>________________________________________________________________________________________________</a:t>
            </a:r>
            <a:r>
              <a:rPr lang="zh-CN" altLang="en-US" sz="4000"/>
              <a:t>。”</a:t>
            </a:r>
          </a:p>
        </p:txBody>
      </p:sp>
      <p:pic>
        <p:nvPicPr>
          <p:cNvPr id="53251" name="Picture 3" descr="fires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1000" y="228600"/>
            <a:ext cx="3124200" cy="2152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1676400"/>
            <a:ext cx="9144000" cy="3200400"/>
          </a:xfrm>
        </p:spPr>
        <p:txBody>
          <a:bodyPr/>
          <a:lstStyle/>
          <a:p>
            <a:pPr algn="l"/>
            <a:r>
              <a:rPr lang="zh-CN" altLang="en-US" sz="6000" b="1">
                <a:solidFill>
                  <a:srgbClr val="FF9900"/>
                </a:solidFill>
              </a:rPr>
              <a:t>渺小  矿产  恩赐  慷慨  滥用   目睹  璀璨  枯竭   威胁</a:t>
            </a:r>
            <a:br>
              <a:rPr lang="zh-CN" altLang="en-US" sz="6000" b="1">
                <a:solidFill>
                  <a:srgbClr val="FF9900"/>
                </a:solidFill>
              </a:rPr>
            </a:br>
            <a:r>
              <a:rPr lang="zh-CN" altLang="en-US" sz="6000" b="1">
                <a:solidFill>
                  <a:srgbClr val="FF9900"/>
                </a:solidFill>
              </a:rPr>
              <a:t>和蔼可亲</a:t>
            </a:r>
          </a:p>
        </p:txBody>
      </p:sp>
      <p:sp>
        <p:nvSpPr>
          <p:cNvPr id="665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0"/>
            <a:ext cx="9144000" cy="1143000"/>
          </a:xfrm>
        </p:spPr>
        <p:txBody>
          <a:bodyPr/>
          <a:lstStyle/>
          <a:p>
            <a:r>
              <a:rPr lang="zh-CN" altLang="en-US" sz="6000">
                <a:ea typeface="黑体" pitchFamily="2" charset="-122"/>
              </a:rPr>
              <a:t>你认会下面的词了吗？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3" name="Picture 3" descr="1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04800"/>
            <a:ext cx="2209800" cy="2136775"/>
          </a:xfrm>
          <a:prstGeom prst="rect">
            <a:avLst/>
          </a:prstGeom>
          <a:noFill/>
        </p:spPr>
      </p:pic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990600" y="2667000"/>
            <a:ext cx="7620000" cy="3113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600" dirty="0">
                <a:ea typeface="黑体" pitchFamily="2" charset="-122"/>
              </a:rPr>
              <a:t>        </a:t>
            </a:r>
            <a:r>
              <a:rPr lang="zh-CN" altLang="en-US" sz="3600" dirty="0">
                <a:solidFill>
                  <a:srgbClr val="FF0066"/>
                </a:solidFill>
                <a:ea typeface="黑体" pitchFamily="2" charset="-122"/>
              </a:rPr>
              <a:t>我们向地球妈妈宣誓，我们决心加入环保行列，珍爱地球、善待地球，从小做起，从我做起，争创“环保小卫士”！</a:t>
            </a:r>
          </a:p>
          <a:p>
            <a:pPr algn="l"/>
            <a:r>
              <a:rPr lang="zh-CN" altLang="en-US" sz="3600" dirty="0">
                <a:solidFill>
                  <a:srgbClr val="FF0066"/>
                </a:solidFill>
                <a:ea typeface="黑体" pitchFamily="2" charset="-122"/>
              </a:rPr>
              <a:t>              </a:t>
            </a:r>
            <a:r>
              <a:rPr lang="en-US" altLang="zh-CN" sz="3200" dirty="0">
                <a:solidFill>
                  <a:srgbClr val="FF0066"/>
                </a:solidFill>
                <a:ea typeface="黑体" pitchFamily="2" charset="-122"/>
              </a:rPr>
              <a:t>——</a:t>
            </a:r>
            <a:r>
              <a:rPr lang="zh-CN" altLang="en-US" sz="3200" dirty="0">
                <a:solidFill>
                  <a:srgbClr val="FF0066"/>
                </a:solidFill>
                <a:ea typeface="黑体" pitchFamily="2" charset="-122"/>
              </a:rPr>
              <a:t>宣誓人：六年</a:t>
            </a:r>
            <a:r>
              <a:rPr lang="en-US" altLang="zh-CN" sz="3200" smtClean="0">
                <a:solidFill>
                  <a:srgbClr val="FF0066"/>
                </a:solidFill>
                <a:ea typeface="黑体" pitchFamily="2" charset="-122"/>
              </a:rPr>
              <a:t>(2)</a:t>
            </a:r>
            <a:r>
              <a:rPr lang="zh-CN" altLang="en-US" sz="3200" dirty="0">
                <a:solidFill>
                  <a:srgbClr val="FF0066"/>
                </a:solidFill>
                <a:ea typeface="黑体" pitchFamily="2" charset="-122"/>
              </a:rPr>
              <a:t>班全体成员</a:t>
            </a:r>
          </a:p>
        </p:txBody>
      </p:sp>
      <p:sp>
        <p:nvSpPr>
          <p:cNvPr id="30725" name="AutoShape 5"/>
          <p:cNvSpPr>
            <a:spLocks noChangeArrowheads="1"/>
          </p:cNvSpPr>
          <p:nvPr/>
        </p:nvSpPr>
        <p:spPr bwMode="auto">
          <a:xfrm>
            <a:off x="2971800" y="762000"/>
            <a:ext cx="5029200" cy="1295400"/>
          </a:xfrm>
          <a:prstGeom prst="wedgeEllipseCallout">
            <a:avLst>
              <a:gd name="adj1" fmla="val -54639"/>
              <a:gd name="adj2" fmla="val 65319"/>
            </a:avLst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>
              <a:spcBef>
                <a:spcPct val="0"/>
              </a:spcBef>
            </a:pPr>
            <a:r>
              <a:rPr lang="zh-CN" altLang="en-US" sz="3200">
                <a:solidFill>
                  <a:srgbClr val="FF0066"/>
                </a:solidFill>
                <a:ea typeface="华文中宋" pitchFamily="2" charset="-122"/>
              </a:rPr>
              <a:t>我们郑重地宣誓！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30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pPr algn="l"/>
            <a:r>
              <a:rPr lang="zh-CN" altLang="en-US" sz="6000">
                <a:solidFill>
                  <a:srgbClr val="6600CC"/>
                </a:solidFill>
                <a:ea typeface="黑体" pitchFamily="2" charset="-122"/>
              </a:rPr>
              <a:t>遨游</a:t>
            </a:r>
            <a:r>
              <a:rPr lang="en-US" altLang="zh-CN" sz="6000">
                <a:ea typeface="黑体" pitchFamily="2" charset="-122"/>
              </a:rPr>
              <a:t>—</a:t>
            </a:r>
            <a:r>
              <a:rPr lang="zh-CN" altLang="en-US" sz="6000">
                <a:solidFill>
                  <a:schemeClr val="tx1"/>
                </a:solidFill>
                <a:ea typeface="黑体" pitchFamily="2" charset="-122"/>
              </a:rPr>
              <a:t>漫游；游历</a:t>
            </a:r>
            <a:r>
              <a:rPr lang="zh-CN" altLang="en-US" sz="6000">
                <a:ea typeface="黑体" pitchFamily="2" charset="-122"/>
              </a:rPr>
              <a:t>。</a:t>
            </a:r>
            <a:br>
              <a:rPr lang="zh-CN" altLang="en-US" sz="6000">
                <a:ea typeface="黑体" pitchFamily="2" charset="-122"/>
              </a:rPr>
            </a:br>
            <a:r>
              <a:rPr lang="zh-CN" altLang="en-US" sz="6000">
                <a:solidFill>
                  <a:srgbClr val="6600CC"/>
                </a:solidFill>
                <a:ea typeface="黑体" pitchFamily="2" charset="-122"/>
              </a:rPr>
              <a:t>璀璨</a:t>
            </a:r>
            <a:r>
              <a:rPr lang="en-US" altLang="zh-CN" sz="6000">
                <a:ea typeface="黑体" pitchFamily="2" charset="-122"/>
              </a:rPr>
              <a:t>—</a:t>
            </a:r>
            <a:r>
              <a:rPr lang="zh-CN" altLang="en-US" sz="6000">
                <a:ea typeface="黑体" pitchFamily="2" charset="-122"/>
              </a:rPr>
              <a:t>本指珠玉等光彩夺目。这里指各种星球光亮耀眼。</a:t>
            </a:r>
            <a:br>
              <a:rPr lang="zh-CN" altLang="en-US" sz="6000">
                <a:ea typeface="黑体" pitchFamily="2" charset="-122"/>
              </a:rPr>
            </a:br>
            <a:r>
              <a:rPr lang="zh-CN" altLang="en-US" sz="6000">
                <a:solidFill>
                  <a:srgbClr val="6600CC"/>
                </a:solidFill>
                <a:ea typeface="黑体" pitchFamily="2" charset="-122"/>
              </a:rPr>
              <a:t>宇宙</a:t>
            </a:r>
            <a:r>
              <a:rPr lang="en-US" altLang="zh-CN" sz="6000">
                <a:ea typeface="黑体" pitchFamily="2" charset="-122"/>
              </a:rPr>
              <a:t>—</a:t>
            </a:r>
            <a:r>
              <a:rPr lang="zh-CN" altLang="en-US" sz="6000">
                <a:ea typeface="黑体" pitchFamily="2" charset="-122"/>
              </a:rPr>
              <a:t>包括地球及其他一切天体的无限空间。</a:t>
            </a:r>
          </a:p>
        </p:txBody>
      </p:sp>
      <p:sp>
        <p:nvSpPr>
          <p:cNvPr id="73731" name="AutoShape 3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610600" y="6477000"/>
            <a:ext cx="533400" cy="381000"/>
          </a:xfrm>
          <a:prstGeom prst="actionButtonForwardNex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0"/>
            <a:ext cx="9144000" cy="6553200"/>
          </a:xfrm>
        </p:spPr>
        <p:txBody>
          <a:bodyPr/>
          <a:lstStyle/>
          <a:p>
            <a:pPr algn="l"/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恩赐</a:t>
            </a:r>
            <a:r>
              <a:rPr lang="en-US" altLang="zh-CN" sz="5400">
                <a:solidFill>
                  <a:srgbClr val="6600CC"/>
                </a:solidFill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原指帝王给予赏赐，现泛指因怜悯而施舍。</a:t>
            </a: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/>
            </a:r>
            <a:br>
              <a:rPr lang="zh-CN" altLang="en-US" sz="5400">
                <a:solidFill>
                  <a:srgbClr val="6600CC"/>
                </a:solidFill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慷慨</a:t>
            </a:r>
            <a:r>
              <a:rPr lang="en-US" altLang="zh-CN" sz="5400">
                <a:solidFill>
                  <a:srgbClr val="6600CC"/>
                </a:solidFill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不吝惜。</a:t>
            </a: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/>
            </a:r>
            <a:br>
              <a:rPr lang="zh-CN" altLang="en-US" sz="5400">
                <a:solidFill>
                  <a:srgbClr val="6600CC"/>
                </a:solidFill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枯竭</a:t>
            </a:r>
            <a:r>
              <a:rPr lang="en-US" altLang="zh-CN" sz="5400">
                <a:solidFill>
                  <a:srgbClr val="6600CC"/>
                </a:solidFill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用尽。</a:t>
            </a: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/>
            </a:r>
            <a:br>
              <a:rPr lang="zh-CN" altLang="en-US" sz="5400">
                <a:solidFill>
                  <a:srgbClr val="6600CC"/>
                </a:solidFill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目睹</a:t>
            </a:r>
            <a:r>
              <a:rPr lang="en-US" altLang="zh-CN" sz="5400">
                <a:solidFill>
                  <a:srgbClr val="6600CC"/>
                </a:solidFill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亲眼看到。</a:t>
            </a:r>
            <a:br>
              <a:rPr lang="zh-CN" altLang="en-US" sz="5400"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地质</a:t>
            </a:r>
            <a:r>
              <a:rPr lang="en-US" altLang="zh-CN" sz="5400"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地壳的成分和结构。</a:t>
            </a:r>
            <a:br>
              <a:rPr lang="zh-CN" altLang="en-US" sz="5400">
                <a:ea typeface="黑体" pitchFamily="2" charset="-122"/>
              </a:rPr>
            </a:br>
            <a:r>
              <a:rPr lang="zh-CN" altLang="en-US" sz="5400">
                <a:solidFill>
                  <a:srgbClr val="6600CC"/>
                </a:solidFill>
                <a:ea typeface="黑体" pitchFamily="2" charset="-122"/>
              </a:rPr>
              <a:t>滥用</a:t>
            </a:r>
            <a:r>
              <a:rPr lang="en-US" altLang="zh-CN" sz="5400">
                <a:ea typeface="黑体" pitchFamily="2" charset="-122"/>
              </a:rPr>
              <a:t>—</a:t>
            </a:r>
            <a:r>
              <a:rPr lang="zh-CN" altLang="en-US" sz="5400">
                <a:ea typeface="黑体" pitchFamily="2" charset="-122"/>
              </a:rPr>
              <a:t>过度使用，没有节制。</a:t>
            </a:r>
            <a:r>
              <a:rPr lang="zh-CN" altLang="en-US" sz="5400">
                <a:solidFill>
                  <a:srgbClr val="FF0000"/>
                </a:solidFill>
                <a:ea typeface="黑体" pitchFamily="2" charset="-122"/>
              </a:rPr>
              <a:t>滥，不加选择，不加限制。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7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754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Text Box 2"/>
          <p:cNvSpPr txBox="1">
            <a:spLocks noChangeArrowheads="1"/>
          </p:cNvSpPr>
          <p:nvPr/>
        </p:nvSpPr>
        <p:spPr bwMode="auto">
          <a:xfrm>
            <a:off x="609600" y="381000"/>
            <a:ext cx="8077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一、（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1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）地球美丽壮观、可亲可爱，但地球上人类活动的范围很小。</a:t>
            </a:r>
          </a:p>
        </p:txBody>
      </p:sp>
      <p:sp>
        <p:nvSpPr>
          <p:cNvPr id="68611" name="Text Box 3"/>
          <p:cNvSpPr txBox="1">
            <a:spLocks noChangeArrowheads="1"/>
          </p:cNvSpPr>
          <p:nvPr/>
        </p:nvSpPr>
        <p:spPr bwMode="auto">
          <a:xfrm>
            <a:off x="609600" y="2209800"/>
            <a:ext cx="75438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二、（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3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4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）地球上的自然资源是有限的。</a:t>
            </a:r>
          </a:p>
        </p:txBody>
      </p:sp>
      <p:sp>
        <p:nvSpPr>
          <p:cNvPr id="68612" name="Text Box 4"/>
          <p:cNvSpPr txBox="1">
            <a:spLocks noChangeArrowheads="1"/>
          </p:cNvSpPr>
          <p:nvPr/>
        </p:nvSpPr>
        <p:spPr bwMode="auto">
          <a:xfrm>
            <a:off x="609600" y="3657600"/>
            <a:ext cx="7696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三、（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5-7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）人类不能指望在破坏了地球之后在移居到别的星球上去。</a:t>
            </a:r>
          </a:p>
        </p:txBody>
      </p:sp>
      <p:sp>
        <p:nvSpPr>
          <p:cNvPr id="68613" name="Text Box 5"/>
          <p:cNvSpPr txBox="1">
            <a:spLocks noChangeArrowheads="1"/>
          </p:cNvSpPr>
          <p:nvPr/>
        </p:nvSpPr>
        <p:spPr bwMode="auto">
          <a:xfrm>
            <a:off x="762000" y="5181600"/>
            <a:ext cx="7696200" cy="1190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四、（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8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lang="en-US" altLang="zh-CN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9</a:t>
            </a:r>
            <a:r>
              <a:rPr lang="zh-CN" altLang="en-US" sz="3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）我们要精心保护地球，精心保护地球环境。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8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686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686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68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0" grpId="0" autoUpdateAnimBg="0"/>
      <p:bldP spid="68611" grpId="0" autoUpdateAnimBg="0"/>
      <p:bldP spid="68612" grpId="0" autoUpdateAnimBg="0"/>
      <p:bldP spid="68613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4" name="Text Box 2"/>
          <p:cNvSpPr txBox="1">
            <a:spLocks noChangeArrowheads="1"/>
          </p:cNvSpPr>
          <p:nvPr/>
        </p:nvSpPr>
        <p:spPr bwMode="auto">
          <a:xfrm>
            <a:off x="0" y="2895600"/>
            <a:ext cx="37338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0"/>
              </a:spcBef>
            </a:pPr>
            <a:r>
              <a:rPr lang="zh-CN" altLang="en-US" sz="4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只有一个地球</a:t>
            </a:r>
          </a:p>
        </p:txBody>
      </p:sp>
      <p:sp>
        <p:nvSpPr>
          <p:cNvPr id="69635" name="AutoShape 3"/>
          <p:cNvSpPr>
            <a:spLocks/>
          </p:cNvSpPr>
          <p:nvPr/>
        </p:nvSpPr>
        <p:spPr bwMode="auto">
          <a:xfrm>
            <a:off x="3581400" y="1447800"/>
            <a:ext cx="444500" cy="3962400"/>
          </a:xfrm>
          <a:prstGeom prst="leftBrace">
            <a:avLst>
              <a:gd name="adj1" fmla="val 74286"/>
              <a:gd name="adj2" fmla="val 50000"/>
            </a:avLst>
          </a:prstGeom>
          <a:noFill/>
          <a:ln w="57150">
            <a:solidFill>
              <a:srgbClr val="FFFF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9636" name="Text Box 4"/>
          <p:cNvSpPr txBox="1">
            <a:spLocks noChangeArrowheads="1"/>
          </p:cNvSpPr>
          <p:nvPr/>
        </p:nvSpPr>
        <p:spPr bwMode="auto">
          <a:xfrm>
            <a:off x="4114800" y="1143000"/>
            <a:ext cx="36449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4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美丽而渺小</a:t>
            </a:r>
          </a:p>
        </p:txBody>
      </p:sp>
      <p:sp>
        <p:nvSpPr>
          <p:cNvPr id="69637" name="Text Box 5"/>
          <p:cNvSpPr txBox="1">
            <a:spLocks noChangeArrowheads="1"/>
          </p:cNvSpPr>
          <p:nvPr/>
        </p:nvSpPr>
        <p:spPr bwMode="auto">
          <a:xfrm>
            <a:off x="3962400" y="2438400"/>
            <a:ext cx="39116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4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资源很有限</a:t>
            </a:r>
          </a:p>
        </p:txBody>
      </p:sp>
      <p:sp>
        <p:nvSpPr>
          <p:cNvPr id="69638" name="Text Box 6"/>
          <p:cNvSpPr txBox="1">
            <a:spLocks noChangeArrowheads="1"/>
          </p:cNvSpPr>
          <p:nvPr/>
        </p:nvSpPr>
        <p:spPr bwMode="auto">
          <a:xfrm>
            <a:off x="4038600" y="3657600"/>
            <a:ext cx="40894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4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不可能移居</a:t>
            </a:r>
          </a:p>
        </p:txBody>
      </p:sp>
      <p:sp>
        <p:nvSpPr>
          <p:cNvPr id="69639" name="Text Box 7"/>
          <p:cNvSpPr txBox="1">
            <a:spLocks noChangeArrowheads="1"/>
          </p:cNvSpPr>
          <p:nvPr/>
        </p:nvSpPr>
        <p:spPr bwMode="auto">
          <a:xfrm>
            <a:off x="4114800" y="4800600"/>
            <a:ext cx="3200400" cy="79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4600" b="1">
                <a:solidFill>
                  <a:srgbClr val="FFFF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要精心保护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9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696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696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9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9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69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634" grpId="0" autoUpdateAnimBg="0"/>
      <p:bldP spid="69635" grpId="0" animBg="1"/>
      <p:bldP spid="69636" grpId="0" autoUpdateAnimBg="0"/>
      <p:bldP spid="69637" grpId="0" autoUpdateAnimBg="0"/>
      <p:bldP spid="69638" grpId="0" autoUpdateAnimBg="0"/>
      <p:bldP spid="69639" grpId="0" autoUpdateAnimBg="0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默认设计模板">
      <a:majorFont>
        <a:latin typeface="Times New Roman"/>
        <a:ea typeface="宋体"/>
        <a:cs typeface=""/>
      </a:majorFont>
      <a:minorFont>
        <a:latin typeface="Times New Roman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339966"/>
        </a:solidFill>
        <a:ln w="9525" cap="flat" cmpd="sng" algn="ctr">
          <a:solidFill>
            <a:srgbClr val="000000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tabLst/>
          <a:defRPr kumimoji="1" lang="zh-CN" alt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C:\Microsoft Office\Templates\Presentation Designs\Mountain.pot</Template>
  <TotalTime>756</TotalTime>
  <Words>1742</Words>
  <Application>Microsoft Office PowerPoint</Application>
  <PresentationFormat>全屏显示(4:3)</PresentationFormat>
  <Paragraphs>96</Paragraphs>
  <Slides>50</Slides>
  <Notes>0</Notes>
  <HiddenSlides>0</HiddenSlides>
  <MMClips>2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50</vt:i4>
      </vt:variant>
    </vt:vector>
  </HeadingPairs>
  <TitlesOfParts>
    <vt:vector size="59" baseType="lpstr">
      <vt:lpstr>Times New Roman</vt:lpstr>
      <vt:lpstr>宋体</vt:lpstr>
      <vt:lpstr>黑体</vt:lpstr>
      <vt:lpstr>楷体_GB2312</vt:lpstr>
      <vt:lpstr>华文隶书</vt:lpstr>
      <vt:lpstr>华文楷体</vt:lpstr>
      <vt:lpstr>隶书</vt:lpstr>
      <vt:lpstr>华文中宋</vt:lpstr>
      <vt:lpstr>默认设计模板</vt:lpstr>
      <vt:lpstr> </vt:lpstr>
      <vt:lpstr>幻灯片 2</vt:lpstr>
      <vt:lpstr>幻灯片 3</vt:lpstr>
      <vt:lpstr> 慨  滥   睹  璀  璨</vt:lpstr>
      <vt:lpstr>渺小  矿产  恩赐  慷慨  滥用   目睹  璀璨  枯竭   威胁 和蔼可亲</vt:lpstr>
      <vt:lpstr>遨游—漫游；游历。 璀璨—本指珠玉等光彩夺目。这里指各种星球光亮耀眼。 宇宙—包括地球及其他一切天体的无限空间。</vt:lpstr>
      <vt:lpstr>恩赐—原指帝王给予赏赐，现泛指因怜悯而施舍。 慷慨—不吝惜。 枯竭—用尽。 目睹—亲眼看到。 地质—地壳的成分和结构。 滥用—过度使用，没有节制。滥，不加选择，不加限制。</vt:lpstr>
      <vt:lpstr>幻灯片 8</vt:lpstr>
      <vt:lpstr>幻灯片 9</vt:lpstr>
      <vt:lpstr>幻灯片 10</vt:lpstr>
      <vt:lpstr>幻灯片 11</vt:lpstr>
      <vt:lpstr>幻灯片 12</vt:lpstr>
      <vt:lpstr>⑵人类活动的范围很小很小。地球表面积是5.1亿平方公里，而人类生活的陆地“只占”其中的五分之一。</vt:lpstr>
      <vt:lpstr>⑶地球的资源有限而又遭受无节制的开采和随意破坏。矿物资源的形成需要经过“几百万年甚至几亿年”，因此，“如果不加节制地开采”，就可能面临“枯竭”的危险。水资源、森林资源、生物资源、大气资源等各种可以再生的资源，由于人们“随意毁坏”，“滥用化学品”，不但不能“再生”，还酿出“生态灾难”，威胁人类的生存。</vt:lpstr>
      <vt:lpstr>⑷人类没有第二个星球可供居住。课文引用科学研究成果说明，“至少在以地球为中心的40万亿公里的范围内”，没有适合人类居住的第二个星。至于在火星或月球上建造移民基地的设想，即使“实现”，也不可能有多少人去居住。</vt:lpstr>
      <vt:lpstr>幻灯片 16</vt:lpstr>
      <vt:lpstr>幻灯片 17</vt:lpstr>
      <vt:lpstr>体会地球的“可爱”，可从“遥望地球”所见到的景象和自然资源等方面思考；理解地球的容易“破碎”，可从“不加节制”“随意毁坏”“不顾后果地滥用”等方面去思考。强调“同时”，就是强调地球的两重性；</vt:lpstr>
      <vt:lpstr>它既有可爱的一面，又有容易破碎的一面。强调“同时”，目的在于提醒人们，如果“不加节制”“随意毁坏”资源，可爱的地球就可能走向“破碎”；如果精心保护地球的生态环境，可爱的地球就会更加可爱。</vt:lpstr>
      <vt:lpstr>幻灯片 20</vt:lpstr>
      <vt:lpstr>幻灯片 21</vt:lpstr>
      <vt:lpstr>幻灯片 22</vt:lpstr>
      <vt:lpstr>幻灯片 23</vt:lpstr>
      <vt:lpstr>奇山</vt:lpstr>
      <vt:lpstr>飞瀑</vt:lpstr>
      <vt:lpstr>碧空</vt:lpstr>
      <vt:lpstr>激流</vt:lpstr>
      <vt:lpstr>树林</vt:lpstr>
      <vt:lpstr>晚霞</vt:lpstr>
      <vt:lpstr>冰川</vt:lpstr>
      <vt:lpstr>湖泊</vt:lpstr>
      <vt:lpstr>高坡</vt:lpstr>
      <vt:lpstr>建筑</vt:lpstr>
      <vt:lpstr>山地</vt:lpstr>
      <vt:lpstr>地球妈妈，我要衷心地赞美您：“__________________________________________________。”</vt:lpstr>
      <vt:lpstr>         “我们这个地球太可爱了， 同时又太容易破碎了!”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</vt:vector>
  </TitlesOfParts>
  <Company>闽侯县廷坪中心校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校长</dc:creator>
  <cp:lastModifiedBy>admin</cp:lastModifiedBy>
  <cp:revision>34</cp:revision>
  <dcterms:created xsi:type="dcterms:W3CDTF">2004-10-12T06:15:24Z</dcterms:created>
  <dcterms:modified xsi:type="dcterms:W3CDTF">2013-10-28T15:29:29Z</dcterms:modified>
</cp:coreProperties>
</file>