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57" r:id="rId6"/>
    <p:sldId id="258" r:id="rId7"/>
    <p:sldId id="265" r:id="rId8"/>
    <p:sldId id="264" r:id="rId9"/>
    <p:sldId id="266" r:id="rId10"/>
    <p:sldId id="262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2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2800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FFAE50B-215A-4DC0-8DFB-B592F208AD56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677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0604FC-7EAA-43ED-8DCA-C6391DACCC19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69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FA7D7E-6952-4DC5-8BFB-9EC426AE000F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453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BAFBAD-5F2B-4155-B954-5886A32A0A64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5C7941-E7CD-480B-BEDB-2EA8F06B3E06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63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6BF9EF-53C6-4CC3-8D7A-2CB144A5B391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377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532C4-4A12-44EB-83B9-BD77F5C160D6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9667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7BE25D-B373-4A58-8363-C762B599470E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8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70A436-B8B9-44B0-9E32-246D851FD1DC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9232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A04EE-59EC-4935-AA3C-2A020E8F4E04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588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7A7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C0E1B-19A5-43D2-BD3C-1965410F6F7E}" type="slidenum">
              <a:rPr lang="zh-CN" altLang="en-US">
                <a:solidFill>
                  <a:srgbClr val="007A77"/>
                </a:solidFill>
              </a:rPr>
              <a:pPr/>
              <a:t>‹#›</a:t>
            </a:fld>
            <a:endParaRPr lang="en-US" altLang="zh-CN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9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10/31/2011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697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69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7A77"/>
              </a:solidFill>
            </a:endParaRPr>
          </a:p>
        </p:txBody>
      </p:sp>
      <p:sp>
        <p:nvSpPr>
          <p:cNvPr id="1269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7A77"/>
              </a:solidFill>
            </a:endParaRPr>
          </a:p>
        </p:txBody>
      </p:sp>
      <p:sp>
        <p:nvSpPr>
          <p:cNvPr id="1269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B0E834C-F103-4F1A-95EA-0006DA469BE3}" type="slidenum">
              <a:rPr lang="zh-CN" altLang="en-US" smtClean="0">
                <a:solidFill>
                  <a:srgbClr val="007A7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191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57200"/>
            <a:ext cx="7848601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843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ea typeface="微软简楷体" pitchFamily="2" charset="-122"/>
              </a:rPr>
              <a:t>赞廉颇</a:t>
            </a:r>
            <a:r>
              <a:rPr lang="zh-CN" altLang="en-US" dirty="0">
                <a:ea typeface="微软简楷体" pitchFamily="2" charset="-122"/>
              </a:rPr>
              <a:t> </a:t>
            </a:r>
            <a:r>
              <a:rPr lang="zh-CN" altLang="en-US" dirty="0"/>
              <a:t>（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赞廉颇）</a:t>
            </a:r>
            <a:r>
              <a:rPr lang="zh-CN" altLang="en-US" dirty="0"/>
              <a:t/>
            </a:r>
            <a:br>
              <a:rPr lang="zh-CN" alt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ea typeface="微软简楷体" pitchFamily="2" charset="-122"/>
              </a:rPr>
              <a:t>回</a:t>
            </a:r>
            <a:r>
              <a:rPr lang="zh-CN" altLang="en-US" b="1" dirty="0">
                <a:ea typeface="微软简楷体" pitchFamily="2" charset="-122"/>
              </a:rPr>
              <a:t>车示弱总心安</a:t>
            </a:r>
            <a:r>
              <a:rPr lang="zh-CN" altLang="en-US" dirty="0"/>
              <a:t>， </a:t>
            </a:r>
            <a:r>
              <a:rPr lang="en-US" altLang="zh-CN" dirty="0" smtClean="0"/>
              <a:t>(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回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车示弱总心安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，</a:t>
            </a:r>
            <a:r>
              <a:rPr lang="en-US" altLang="zh-CN" b="1" dirty="0" smtClean="0">
                <a:solidFill>
                  <a:srgbClr val="002060"/>
                </a:solidFill>
                <a:ea typeface="微软繁楷体" pitchFamily="2" charset="-122"/>
              </a:rPr>
              <a:t>)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/>
            </a:r>
            <a:b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</a:br>
            <a:endParaRPr lang="zh-CN" altLang="en-US" b="1" dirty="0">
              <a:solidFill>
                <a:srgbClr val="002060"/>
              </a:solidFill>
              <a:ea typeface="微软繁楷体" pitchFamily="2" charset="-122"/>
            </a:endParaRPr>
          </a:p>
          <a:p>
            <a:r>
              <a:rPr lang="zh-CN" altLang="en-US" b="1" dirty="0">
                <a:ea typeface="微软简楷体" pitchFamily="2" charset="-122"/>
              </a:rPr>
              <a:t>谁识负荆低首难</a:t>
            </a:r>
            <a:r>
              <a:rPr lang="zh-CN" altLang="en-US" dirty="0"/>
              <a:t>。 </a:t>
            </a:r>
            <a:r>
              <a:rPr lang="en-US" altLang="zh-CN" dirty="0" smtClean="0"/>
              <a:t>(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谁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识负荆低首难</a:t>
            </a:r>
            <a:r>
              <a:rPr lang="zh-CN" altLang="en-US" b="1" dirty="0" smtClean="0"/>
              <a:t>。</a:t>
            </a:r>
            <a:r>
              <a:rPr lang="en-US" altLang="zh-CN" b="1" dirty="0" smtClean="0"/>
              <a:t>)</a:t>
            </a:r>
            <a:r>
              <a:rPr lang="zh-CN" altLang="en-US" b="1" dirty="0"/>
              <a:t/>
            </a:r>
            <a:br>
              <a:rPr lang="zh-CN" altLang="en-US" b="1" dirty="0"/>
            </a:br>
            <a:endParaRPr lang="zh-CN" altLang="en-US" b="1" dirty="0"/>
          </a:p>
          <a:p>
            <a:r>
              <a:rPr lang="zh-CN" altLang="en-US" b="1" dirty="0">
                <a:ea typeface="微软简楷体" pitchFamily="2" charset="-122"/>
              </a:rPr>
              <a:t>真是将军胸胆在</a:t>
            </a:r>
            <a:r>
              <a:rPr lang="zh-CN" altLang="en-US" dirty="0"/>
              <a:t>， </a:t>
            </a:r>
            <a:r>
              <a:rPr lang="en-US" altLang="zh-CN" dirty="0" smtClean="0"/>
              <a:t>(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真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是将军胸胆在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，</a:t>
            </a:r>
            <a:r>
              <a:rPr lang="en-US" altLang="zh-CN" b="1" dirty="0" smtClean="0">
                <a:solidFill>
                  <a:srgbClr val="002060"/>
                </a:solidFill>
                <a:ea typeface="微软繁楷体" pitchFamily="2" charset="-122"/>
              </a:rPr>
              <a:t>)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 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/>
            </a:r>
            <a:b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</a:br>
            <a:endParaRPr lang="zh-CN" altLang="en-US" b="1" dirty="0">
              <a:solidFill>
                <a:srgbClr val="002060"/>
              </a:solidFill>
              <a:ea typeface="微软繁楷体" pitchFamily="2" charset="-122"/>
            </a:endParaRPr>
          </a:p>
          <a:p>
            <a:r>
              <a:rPr lang="zh-CN" altLang="en-US" b="1" dirty="0" smtClean="0">
                <a:ea typeface="微软简楷体" pitchFamily="2" charset="-122"/>
              </a:rPr>
              <a:t>始</a:t>
            </a:r>
            <a:r>
              <a:rPr lang="zh-CN" altLang="en-US" b="1" dirty="0">
                <a:ea typeface="微软简楷体" pitchFamily="2" charset="-122"/>
              </a:rPr>
              <a:t>留佳话后人看</a:t>
            </a:r>
            <a:r>
              <a:rPr lang="zh-CN" altLang="en-US" dirty="0"/>
              <a:t>。 </a:t>
            </a:r>
            <a:r>
              <a:rPr lang="en-US" altLang="zh-CN" dirty="0" smtClean="0"/>
              <a:t>(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始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留佳话后人看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。</a:t>
            </a:r>
            <a:r>
              <a:rPr lang="en-US" altLang="zh-CN" b="1" dirty="0" smtClean="0">
                <a:solidFill>
                  <a:srgbClr val="002060"/>
                </a:solidFill>
                <a:ea typeface="微软繁楷体" pitchFamily="2" charset="-122"/>
              </a:rPr>
              <a:t>)</a:t>
            </a:r>
            <a:r>
              <a:rPr lang="zh-CN" altLang="en-US" b="1" dirty="0" smtClean="0">
                <a:solidFill>
                  <a:srgbClr val="002060"/>
                </a:solidFill>
                <a:ea typeface="微软繁楷体" pitchFamily="2" charset="-122"/>
              </a:rPr>
              <a:t> </a:t>
            </a:r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/>
            </a:r>
            <a:b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</a:br>
            <a:endParaRPr lang="en-US" b="1" dirty="0">
              <a:solidFill>
                <a:srgbClr val="002060"/>
              </a:solidFill>
              <a:ea typeface="微软繁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855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152400"/>
            <a:ext cx="5630863" cy="166687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3300"/>
                </a:solidFill>
              </a:rPr>
              <a:t>简（</a:t>
            </a:r>
            <a:r>
              <a:rPr lang="zh-CN" altLang="en-US" dirty="0" smtClean="0">
                <a:ea typeface="微软繁楷体" pitchFamily="2" charset="-122"/>
              </a:rPr>
              <a:t>简）</a:t>
            </a:r>
            <a:r>
              <a:rPr lang="zh-CN" altLang="en-US" dirty="0" smtClean="0">
                <a:solidFill>
                  <a:srgbClr val="FF3300"/>
                </a:solidFill>
              </a:rPr>
              <a:t>介</a:t>
            </a:r>
            <a:r>
              <a:rPr lang="zh-CN" altLang="en-US" dirty="0">
                <a:solidFill>
                  <a:srgbClr val="FF3300"/>
                </a:solidFill>
              </a:rPr>
              <a:t>背景</a:t>
            </a:r>
            <a:r>
              <a:rPr lang="zh-CN" altLang="en-US" dirty="0" smtClean="0"/>
              <a:t>： </a:t>
            </a:r>
            <a:endParaRPr lang="zh-CN" altLang="en-US" dirty="0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905000"/>
            <a:ext cx="8610600" cy="4572000"/>
          </a:xfrm>
        </p:spPr>
        <p:txBody>
          <a:bodyPr>
            <a:normAutofit fontScale="92500" lnSpcReduction="20000"/>
          </a:bodyPr>
          <a:lstStyle/>
          <a:p>
            <a:pPr algn="l">
              <a:lnSpc>
                <a:spcPct val="90000"/>
              </a:lnSpc>
            </a:pPr>
            <a:r>
              <a:rPr lang="zh-CN" altLang="en-US" b="1" dirty="0" smtClean="0">
                <a:solidFill>
                  <a:srgbClr val="6D5BF1"/>
                </a:solidFill>
                <a:ea typeface="微软简楷体" pitchFamily="2" charset="-122"/>
              </a:rPr>
              <a:t>          </a:t>
            </a:r>
            <a:r>
              <a:rPr lang="zh-CN" altLang="en-US" sz="3500" b="1" dirty="0" smtClean="0">
                <a:solidFill>
                  <a:srgbClr val="6D5BF1"/>
                </a:solidFill>
                <a:ea typeface="微软简楷体" pitchFamily="2" charset="-122"/>
              </a:rPr>
              <a:t>故</a:t>
            </a:r>
            <a:r>
              <a:rPr lang="zh-CN" altLang="en-US" sz="3500" b="1" dirty="0">
                <a:solidFill>
                  <a:srgbClr val="6D5BF1"/>
                </a:solidFill>
                <a:ea typeface="微软简楷体" pitchFamily="2" charset="-122"/>
              </a:rPr>
              <a:t>事发生在战国末期，当时有</a:t>
            </a:r>
            <a:r>
              <a:rPr lang="zh-CN" altLang="en-US" sz="3500" b="1" dirty="0">
                <a:solidFill>
                  <a:srgbClr val="FF3300"/>
                </a:solidFill>
                <a:ea typeface="微软简楷体" pitchFamily="2" charset="-122"/>
              </a:rPr>
              <a:t>齐、楚、燕、韩、赵、魏、秦七个国家</a:t>
            </a:r>
            <a:r>
              <a:rPr lang="zh-CN" altLang="en-US" sz="3500" b="1" dirty="0">
                <a:solidFill>
                  <a:srgbClr val="6D5BF1"/>
                </a:solidFill>
                <a:ea typeface="微软简楷体" pitchFamily="2" charset="-122"/>
              </a:rPr>
              <a:t>并存。秦国最强大，要统一 中国，不断向其它六国进攻。赵国紧邻秦国，是一 个比较弱的国家，常受到秦国的侵略</a:t>
            </a:r>
            <a:r>
              <a:rPr lang="zh-CN" altLang="en-US" sz="3500" b="1" dirty="0" smtClean="0">
                <a:solidFill>
                  <a:srgbClr val="6D5BF1"/>
                </a:solidFill>
                <a:ea typeface="微软简楷体" pitchFamily="2" charset="-122"/>
              </a:rPr>
              <a:t>。</a:t>
            </a:r>
            <a:endParaRPr lang="en-US" altLang="zh-CN" sz="3500" b="1" dirty="0" smtClean="0">
              <a:solidFill>
                <a:srgbClr val="6D5BF1"/>
              </a:solidFill>
              <a:ea typeface="微软简楷体" pitchFamily="2" charset="-122"/>
            </a:endParaRPr>
          </a:p>
          <a:p>
            <a:pPr algn="l">
              <a:lnSpc>
                <a:spcPct val="90000"/>
              </a:lnSpc>
            </a:pPr>
            <a:endParaRPr lang="en-US" altLang="zh-CN" sz="3500" b="1" dirty="0" smtClean="0">
              <a:solidFill>
                <a:srgbClr val="6D5BF1"/>
              </a:solidFill>
              <a:ea typeface="微软简楷体" pitchFamily="2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500" b="1" dirty="0" smtClean="0">
                <a:solidFill>
                  <a:srgbClr val="6D5BF1"/>
                </a:solidFill>
                <a:ea typeface="微软繁楷体" pitchFamily="2" charset="-122"/>
              </a:rPr>
              <a:t>         故</a:t>
            </a:r>
            <a:r>
              <a:rPr lang="zh-CN" altLang="en-US" sz="3500" b="1" dirty="0">
                <a:solidFill>
                  <a:srgbClr val="6D5BF1"/>
                </a:solidFill>
                <a:ea typeface="微软繁楷体" pitchFamily="2" charset="-122"/>
              </a:rPr>
              <a:t>事发生在战国末期，当时有</a:t>
            </a:r>
            <a:r>
              <a:rPr lang="zh-CN" altLang="en-US" sz="3500" b="1" dirty="0">
                <a:solidFill>
                  <a:srgbClr val="FF0000"/>
                </a:solidFill>
                <a:ea typeface="微软繁楷体" pitchFamily="2" charset="-122"/>
              </a:rPr>
              <a:t>齐、楚、燕、韩、赵、魏、秦</a:t>
            </a:r>
            <a:r>
              <a:rPr lang="zh-CN" altLang="en-US" sz="3500" b="1" dirty="0">
                <a:solidFill>
                  <a:srgbClr val="6D5BF1"/>
                </a:solidFill>
                <a:ea typeface="微软繁楷体" pitchFamily="2" charset="-122"/>
              </a:rPr>
              <a:t>七个国家并存。秦国最强大，要统一 中国，不断向其它六国进攻。赵国紧邻秦国，是一 个比较弱的国家，常受到秦国的侵略。</a:t>
            </a:r>
          </a:p>
          <a:p>
            <a:pPr algn="l">
              <a:lnSpc>
                <a:spcPct val="90000"/>
              </a:lnSpc>
            </a:pPr>
            <a:endParaRPr lang="zh-CN" altLang="en-US" b="1" dirty="0">
              <a:solidFill>
                <a:srgbClr val="6D5B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79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0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0"/>
                                        <p:tgtEl>
                                          <p:spTgt spid="31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700213"/>
            <a:ext cx="82296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238" y="-819150"/>
            <a:ext cx="10610851" cy="854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61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70" y="228600"/>
            <a:ext cx="8507730" cy="6420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47395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"/>
            <a:ext cx="8077200" cy="605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3261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 </a:t>
            </a:r>
            <a:r>
              <a:rPr lang="zh-CN" altLang="en-US" b="1" dirty="0" smtClean="0">
                <a:ea typeface="微软简楷体" pitchFamily="2" charset="-122"/>
              </a:rPr>
              <a:t>秦</a:t>
            </a:r>
            <a:r>
              <a:rPr lang="zh-CN" altLang="en-US" b="1" dirty="0">
                <a:ea typeface="微软简楷体" pitchFamily="2" charset="-122"/>
              </a:rPr>
              <a:t>王双手捧住璧，一边看一边称赞，绝口不提十五座城的事。蔺相如看这情形，知道秦王没有拿城换璧的诚意，就上前一步说，说：“这块璧有点儿小毛病，让我指给您看</a:t>
            </a:r>
            <a:r>
              <a:rPr lang="zh-CN" altLang="en-US" b="1" dirty="0" smtClean="0">
                <a:ea typeface="微软简楷体" pitchFamily="2" charset="-122"/>
              </a:rPr>
              <a:t>。</a:t>
            </a:r>
            <a:r>
              <a:rPr lang="zh-CN" altLang="en-US" dirty="0" smtClean="0"/>
              <a:t>”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秦王双手捧住璧，一边看一边称赞，绝口不提十五座城的事。蔺相如看这情形，知道秦王没有拿城换璧的诚意，就上前一步说，说：“这块璧有点儿小毛病，让我指给您看。”</a:t>
            </a:r>
            <a:endParaRPr lang="en-US" b="1" dirty="0">
              <a:solidFill>
                <a:srgbClr val="002060"/>
              </a:solidFill>
              <a:ea typeface="微软繁楷体" pitchFamily="2" charset="-122"/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693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9" name="Picture 1031" descr="u=3459564797,2160367557&amp;gp=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2771775" cy="597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708" name="WordArt 4"/>
          <p:cNvSpPr>
            <a:spLocks noChangeArrowheads="1" noChangeShapeType="1" noTextEdit="1"/>
          </p:cNvSpPr>
          <p:nvPr/>
        </p:nvSpPr>
        <p:spPr bwMode="auto">
          <a:xfrm>
            <a:off x="3871913" y="685800"/>
            <a:ext cx="3062287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华文琥珀"/>
              </a:rPr>
              <a:t>完璧归赵</a:t>
            </a:r>
            <a:endParaRPr lang="en-US" sz="3600" b="1" kern="1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华文琥珀"/>
            </a:endParaRP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2771775" y="1773238"/>
            <a:ext cx="6372225" cy="538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600" b="1" dirty="0" smtClean="0">
                <a:solidFill>
                  <a:srgbClr val="DC5900"/>
                </a:solidFill>
                <a:latin typeface="Times New Roman" pitchFamily="18" charset="0"/>
                <a:ea typeface="华文行楷" pitchFamily="2" charset="-122"/>
              </a:rPr>
              <a:t>          </a:t>
            </a:r>
            <a:r>
              <a:rPr kumimoji="1" lang="zh-CN" altLang="en-US" sz="2800" b="1" dirty="0" smtClean="0">
                <a:solidFill>
                  <a:srgbClr val="DC5900"/>
                </a:solidFill>
                <a:latin typeface="Times New Roman" pitchFamily="18" charset="0"/>
                <a:ea typeface="华文行楷" pitchFamily="2" charset="-122"/>
              </a:rPr>
              <a:t>蔺相如捧着璧，往后退了几步，靠着柱子站定。他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理直气壮</a:t>
            </a:r>
            <a:r>
              <a:rPr kumimoji="1" lang="zh-CN" altLang="en-US" sz="2800" b="1" dirty="0" smtClean="0">
                <a:solidFill>
                  <a:srgbClr val="DC5900"/>
                </a:solidFill>
                <a:latin typeface="Times New Roman" pitchFamily="18" charset="0"/>
                <a:ea typeface="华文行楷" pitchFamily="2" charset="-122"/>
              </a:rPr>
              <a:t>地说：“我看您并不想交付十五座城。现在璧在我手里，您要是强逼我，我的脑袋和璧就一块儿</a:t>
            </a:r>
            <a:r>
              <a:rPr kumimoji="1" lang="zh-CN" altLang="en-US" sz="2800" b="1" dirty="0" smtClean="0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撞碎</a:t>
            </a:r>
            <a:r>
              <a:rPr kumimoji="1" lang="zh-CN" altLang="en-US" sz="2800" b="1" dirty="0" smtClean="0">
                <a:solidFill>
                  <a:srgbClr val="DC5900"/>
                </a:solidFill>
                <a:latin typeface="Times New Roman" pitchFamily="18" charset="0"/>
                <a:ea typeface="华文行楷" pitchFamily="2" charset="-122"/>
              </a:rPr>
              <a:t>在这柱子上！”</a:t>
            </a:r>
            <a:endParaRPr kumimoji="1" lang="en-US" altLang="zh-CN" sz="2800" b="1" dirty="0" smtClean="0">
              <a:solidFill>
                <a:srgbClr val="DC5900"/>
              </a:solidFill>
              <a:latin typeface="Times New Roman" pitchFamily="18" charset="0"/>
              <a:ea typeface="华文行楷" pitchFamily="2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  <a:ea typeface="微软繁楷体" pitchFamily="2" charset="-122"/>
              </a:rPr>
              <a:t>蔺相如捧着璧，往后退了几步，靠着柱子站定。他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微软繁楷体" pitchFamily="2" charset="-122"/>
              </a:rPr>
              <a:t>理直气壮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  <a:ea typeface="微软繁楷体" pitchFamily="2" charset="-122"/>
              </a:rPr>
              <a:t>地说：“我看您并不想交付十五座城。现在璧在我手里，您要是强逼我，我的脑袋和璧就一块儿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  <a:ea typeface="微软繁楷体" pitchFamily="2" charset="-122"/>
              </a:rPr>
              <a:t>撞碎</a:t>
            </a:r>
            <a:r>
              <a:rPr kumimoji="1" lang="zh-CN" altLang="en-US" sz="2800" b="1" dirty="0">
                <a:solidFill>
                  <a:srgbClr val="002060"/>
                </a:solidFill>
                <a:latin typeface="Times New Roman" pitchFamily="18" charset="0"/>
                <a:ea typeface="微软繁楷体" pitchFamily="2" charset="-122"/>
              </a:rPr>
              <a:t>在这柱子上！”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2800" b="1" dirty="0" smtClean="0">
              <a:solidFill>
                <a:srgbClr val="DC59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79880" name="Text Box 1032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7308850" y="6021388"/>
            <a:ext cx="1657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7A77"/>
                </a:solidFill>
                <a:latin typeface="方正胖头鱼简体" pitchFamily="65" charset="-122"/>
                <a:ea typeface="方正胖头鱼简体" pitchFamily="65" charset="-122"/>
              </a:rPr>
              <a:t>返  回</a:t>
            </a:r>
          </a:p>
        </p:txBody>
      </p:sp>
    </p:spTree>
    <p:extLst>
      <p:ext uri="{BB962C8B-B14F-4D97-AF65-F5344CB8AC3E}">
        <p14:creationId xmlns:p14="http://schemas.microsoft.com/office/powerpoint/2010/main" val="1933536738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40750" cy="1143000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685800"/>
            <a:ext cx="8540750" cy="5184775"/>
          </a:xfrm>
        </p:spPr>
        <p:txBody>
          <a:bodyPr/>
          <a:lstStyle/>
          <a:p>
            <a:r>
              <a:rPr lang="zh-CN" altLang="en-US" b="1" dirty="0">
                <a:solidFill>
                  <a:srgbClr val="002221"/>
                </a:solidFill>
                <a:ea typeface="微软简楷体" pitchFamily="2" charset="-122"/>
              </a:rPr>
              <a:t>到了举行典礼的那一天，蔺相如进宫见了秦王，大大方方地说：“和氏璧已经送回赵国去了。您如果有诚意的话，先把十五座城交给我国，我国马上派人把璧送来，决不失信。不然，您杀了我也没有用，天下的人都知道秦国是从来不讲信用的</a:t>
            </a:r>
            <a:r>
              <a:rPr lang="zh-CN" altLang="en-US" b="1" dirty="0" smtClean="0">
                <a:solidFill>
                  <a:srgbClr val="002221"/>
                </a:solidFill>
                <a:ea typeface="微软简楷体" pitchFamily="2" charset="-122"/>
              </a:rPr>
              <a:t>。”</a:t>
            </a:r>
            <a:endParaRPr lang="en-US" altLang="zh-CN" b="1" dirty="0" smtClean="0">
              <a:solidFill>
                <a:srgbClr val="002221"/>
              </a:solidFill>
              <a:ea typeface="微软简楷体" pitchFamily="2" charset="-122"/>
            </a:endParaRPr>
          </a:p>
          <a:p>
            <a:r>
              <a:rPr lang="zh-CN" altLang="en-US" b="1" dirty="0">
                <a:solidFill>
                  <a:srgbClr val="002060"/>
                </a:solidFill>
                <a:ea typeface="微软繁楷体" pitchFamily="2" charset="-122"/>
              </a:rPr>
              <a:t>到了举行典礼的那一天，蔺相如进宫见了秦王，大大方方地说：“和氏璧已经送回赵国去了。您如果有诚意的话，先把十五座城交给我国，我国马上派人把璧送来，决不失信。不然，您杀了我也没有用，天下的人都知道秦国是从来不讲信用的。”</a:t>
            </a:r>
            <a:endParaRPr lang="en-US" b="1" dirty="0">
              <a:solidFill>
                <a:srgbClr val="002060"/>
              </a:solidFill>
              <a:ea typeface="微软繁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899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6600" b="1" dirty="0">
              <a:ea typeface="华文隶书" pitchFamily="2" charset="-122"/>
            </a:endParaRPr>
          </a:p>
        </p:txBody>
      </p:sp>
      <p:sp>
        <p:nvSpPr>
          <p:cNvPr id="829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297781"/>
            <a:ext cx="7772400" cy="530066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4800" b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赞蔺相</a:t>
            </a:r>
            <a:r>
              <a:rPr lang="zh-CN" altLang="en-US" sz="4800" b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如（</a:t>
            </a:r>
            <a:r>
              <a:rPr lang="zh-CN" alt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赞</a:t>
            </a:r>
            <a:r>
              <a:rPr lang="zh-CN" altLang="en-US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蔺相</a:t>
            </a:r>
            <a:r>
              <a:rPr lang="zh-CN" altLang="en-US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如）</a:t>
            </a:r>
            <a:endParaRPr lang="zh-CN" alt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微软繁楷体" pitchFamily="2" charset="-122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en-US" altLang="zh-CN" sz="48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秦庭搏命发冲</a:t>
            </a: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冠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，（</a:t>
            </a:r>
            <a:r>
              <a:rPr lang="zh-CN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秦</a:t>
            </a:r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庭搏命发冲冠</a:t>
            </a:r>
            <a:r>
              <a:rPr lang="zh-CN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，）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36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        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xi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ā</a:t>
            </a:r>
            <a:r>
              <a:rPr lang="en-US" altLang="zh-CN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o</a:t>
            </a:r>
            <a:endParaRPr lang="en-US" altLang="zh-CN" sz="2000" b="1" dirty="0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便</a:t>
            </a: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使枭雄气血寒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。（</a:t>
            </a:r>
            <a:r>
              <a:rPr lang="zh-CN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便</a:t>
            </a:r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使枭雄气血寒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。） </a:t>
            </a:r>
            <a:endParaRPr lang="zh-CN" altLang="en-US" sz="36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 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为</a:t>
            </a: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问书生真本色， </a:t>
            </a: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（</a:t>
            </a:r>
            <a:r>
              <a:rPr lang="zh-CN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为</a:t>
            </a:r>
            <a:r>
              <a:rPr lang="zh-CN" alt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问书生真本色</a:t>
            </a:r>
            <a:r>
              <a:rPr lang="zh-CN" altLang="en-US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微软繁楷体" pitchFamily="2" charset="-122"/>
              </a:rPr>
              <a:t>，）</a:t>
            </a: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/>
            </a:r>
            <a:b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</a:br>
            <a:endParaRPr lang="zh-CN" altLang="en-US" sz="3600" b="1" dirty="0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sz="36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千</a:t>
            </a:r>
            <a:r>
              <a:rPr lang="zh-CN" altLang="en-US" sz="3600" b="1" dirty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秋莫作等闲看</a:t>
            </a:r>
            <a:r>
              <a:rPr lang="zh-CN" altLang="en-US" sz="3600" dirty="0" smtClean="0">
                <a:solidFill>
                  <a:srgbClr val="FF6600"/>
                </a:solidFill>
              </a:rPr>
              <a:t>。（</a:t>
            </a:r>
            <a:r>
              <a:rPr lang="zh-CN" altLang="en-US" sz="3600" b="1" dirty="0" smtClean="0">
                <a:solidFill>
                  <a:srgbClr val="002060"/>
                </a:solidFill>
                <a:ea typeface="微软繁楷体" pitchFamily="2" charset="-122"/>
              </a:rPr>
              <a:t>千</a:t>
            </a:r>
            <a:r>
              <a:rPr lang="zh-CN" altLang="en-US" sz="3600" b="1" dirty="0">
                <a:solidFill>
                  <a:srgbClr val="002060"/>
                </a:solidFill>
                <a:ea typeface="微软繁楷体" pitchFamily="2" charset="-122"/>
              </a:rPr>
              <a:t>秋莫作等闲看</a:t>
            </a:r>
            <a:r>
              <a:rPr lang="zh-CN" altLang="en-US" sz="3600" b="1" dirty="0" smtClean="0">
                <a:solidFill>
                  <a:srgbClr val="002060"/>
                </a:solidFill>
                <a:ea typeface="微软繁楷体" pitchFamily="2" charset="-122"/>
              </a:rPr>
              <a:t>。）</a:t>
            </a:r>
            <a:endParaRPr lang="en-US" altLang="zh-CN" sz="3600" b="1" dirty="0">
              <a:solidFill>
                <a:srgbClr val="002060"/>
              </a:solidFill>
              <a:ea typeface="微软繁楷体" pitchFamily="2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zh-CN" altLang="en-US" sz="3600" dirty="0">
              <a:solidFill>
                <a:srgbClr val="FF6600"/>
              </a:solidFill>
            </a:endParaRP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4284663" y="1196975"/>
            <a:ext cx="4859337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6000" b="1" dirty="0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4400" dirty="0" smtClean="0">
                <a:solidFill>
                  <a:srgbClr val="6600CC"/>
                </a:solidFill>
                <a:latin typeface="Times New Roman" pitchFamily="18" charset="0"/>
              </a:rPr>
              <a:t/>
            </a:r>
            <a:br>
              <a:rPr kumimoji="1" lang="zh-CN" altLang="en-US" sz="4400" dirty="0" smtClean="0">
                <a:solidFill>
                  <a:srgbClr val="6600CC"/>
                </a:solidFill>
                <a:latin typeface="Times New Roman" pitchFamily="18" charset="0"/>
              </a:rPr>
            </a:br>
            <a:endParaRPr kumimoji="1" lang="zh-CN" altLang="en-US" sz="4400" dirty="0">
              <a:solidFill>
                <a:srgbClr val="6600CC"/>
              </a:solidFill>
              <a:latin typeface="Times New Roman" pitchFamily="18" charset="0"/>
            </a:endParaRPr>
          </a:p>
        </p:txBody>
      </p:sp>
      <p:sp>
        <p:nvSpPr>
          <p:cNvPr id="82949" name="WordArt 5"/>
          <p:cNvSpPr>
            <a:spLocks noChangeArrowheads="1" noChangeShapeType="1" noTextEdit="1"/>
          </p:cNvSpPr>
          <p:nvPr/>
        </p:nvSpPr>
        <p:spPr bwMode="auto">
          <a:xfrm>
            <a:off x="2700338" y="476250"/>
            <a:ext cx="4537075" cy="838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600" b="1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FFFF"/>
                    </a:gs>
                    <a:gs pos="100000">
                      <a:srgbClr val="99FF33">
                        <a:alpha val="84000"/>
                      </a:srgbClr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/>
                <a:ea typeface="黑体"/>
              </a:rPr>
              <a:t>读一读</a:t>
            </a:r>
            <a:endParaRPr lang="en-US" sz="6600" b="1" kern="10" dirty="0">
              <a:ln w="12700">
                <a:solidFill>
                  <a:srgbClr val="B2B2B2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FFFF"/>
                  </a:gs>
                  <a:gs pos="100000">
                    <a:srgbClr val="99FF33">
                      <a:alpha val="84000"/>
                    </a:srgbClr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82950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881938" y="6338888"/>
            <a:ext cx="12620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6600"/>
                </a:solidFill>
                <a:latin typeface="方正胖头鱼简体" pitchFamily="65" charset="-122"/>
                <a:ea typeface="方正胖头鱼简体" pitchFamily="65" charset="-122"/>
              </a:rPr>
              <a:t>返  回</a:t>
            </a:r>
          </a:p>
        </p:txBody>
      </p:sp>
    </p:spTree>
    <p:extLst>
      <p:ext uri="{BB962C8B-B14F-4D97-AF65-F5344CB8AC3E}">
        <p14:creationId xmlns:p14="http://schemas.microsoft.com/office/powerpoint/2010/main" val="2275497595"/>
      </p:ext>
    </p:extLst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2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2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82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82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29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82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789</Words>
  <Application>Microsoft Office PowerPoint</Application>
  <PresentationFormat>On-screen Show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诗情画意</vt:lpstr>
      <vt:lpstr>PowerPoint Presentation</vt:lpstr>
      <vt:lpstr>简（简）介背景：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赞廉颇 （赞廉颇）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Hazel Hua (GCT-PRI)</cp:lastModifiedBy>
  <cp:revision>5</cp:revision>
  <dcterms:created xsi:type="dcterms:W3CDTF">2006-08-16T00:00:00Z</dcterms:created>
  <dcterms:modified xsi:type="dcterms:W3CDTF">2011-10-31T00:11:12Z</dcterms:modified>
</cp:coreProperties>
</file>